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38.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1" r:id="rId1"/>
    <p:sldMasterId id="2147483760" r:id="rId2"/>
  </p:sldMasterIdLst>
  <p:notesMasterIdLst>
    <p:notesMasterId r:id="rId37"/>
  </p:notesMasterIdLst>
  <p:sldIdLst>
    <p:sldId id="292" r:id="rId3"/>
    <p:sldId id="260" r:id="rId4"/>
    <p:sldId id="267" r:id="rId5"/>
    <p:sldId id="293" r:id="rId6"/>
    <p:sldId id="273" r:id="rId7"/>
    <p:sldId id="289" r:id="rId8"/>
    <p:sldId id="294" r:id="rId9"/>
    <p:sldId id="268" r:id="rId10"/>
    <p:sldId id="295" r:id="rId11"/>
    <p:sldId id="265" r:id="rId12"/>
    <p:sldId id="296" r:id="rId13"/>
    <p:sldId id="277" r:id="rId14"/>
    <p:sldId id="297" r:id="rId15"/>
    <p:sldId id="298" r:id="rId16"/>
    <p:sldId id="266" r:id="rId17"/>
    <p:sldId id="299" r:id="rId18"/>
    <p:sldId id="300" r:id="rId19"/>
    <p:sldId id="290" r:id="rId20"/>
    <p:sldId id="302" r:id="rId21"/>
    <p:sldId id="303" r:id="rId22"/>
    <p:sldId id="305" r:id="rId23"/>
    <p:sldId id="304" r:id="rId24"/>
    <p:sldId id="306" r:id="rId25"/>
    <p:sldId id="307" r:id="rId26"/>
    <p:sldId id="308" r:id="rId27"/>
    <p:sldId id="309" r:id="rId28"/>
    <p:sldId id="311" r:id="rId29"/>
    <p:sldId id="312" r:id="rId30"/>
    <p:sldId id="313" r:id="rId31"/>
    <p:sldId id="314" r:id="rId32"/>
    <p:sldId id="315" r:id="rId33"/>
    <p:sldId id="317" r:id="rId34"/>
    <p:sldId id="288" r:id="rId35"/>
    <p:sldId id="270"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426B6F"/>
    <a:srgbClr val="B68E15"/>
    <a:srgbClr val="262626"/>
    <a:srgbClr val="B01513"/>
    <a:srgbClr val="CE3A1C"/>
    <a:srgbClr val="EDED1F"/>
    <a:srgbClr val="F4A16F"/>
    <a:srgbClr val="757575"/>
    <a:srgbClr val="A6CDBC"/>
    <a:srgbClr val="18697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1543" autoAdjust="0"/>
  </p:normalViewPr>
  <p:slideViewPr>
    <p:cSldViewPr snapToGrid="0">
      <p:cViewPr varScale="1">
        <p:scale>
          <a:sx n="52" d="100"/>
          <a:sy n="52" d="100"/>
        </p:scale>
        <p:origin x="-859" y="-77"/>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8A6058-E8ED-4072-A8C8-7433F3504CAB}" type="datetimeFigureOut">
              <a:rPr lang="it-IT" smtClean="0"/>
              <a:pPr/>
              <a:t>13/12/2018</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6BEB06-CD59-4FDF-9C41-A98B09EE3869}" type="slidenum">
              <a:rPr lang="it-IT" smtClean="0"/>
              <a:pPr/>
              <a:t>‹N›</a:t>
            </a:fld>
            <a:endParaRPr lang="it-IT"/>
          </a:p>
        </p:txBody>
      </p:sp>
    </p:spTree>
    <p:extLst>
      <p:ext uri="{BB962C8B-B14F-4D97-AF65-F5344CB8AC3E}">
        <p14:creationId xmlns:p14="http://schemas.microsoft.com/office/powerpoint/2010/main" xmlns="" val="64427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6BEB06-CD59-4FDF-9C41-A98B09EE3869}" type="slidenum">
              <a:rPr kumimoji="0" lang="it-IT"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it-IT"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xmlns="" val="40988154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AUDIO:</a:t>
            </a:r>
          </a:p>
          <a:p>
            <a:pPr marL="228600" indent="-228600" algn="just">
              <a:lnSpc>
                <a:spcPct val="120000"/>
              </a:lnSpc>
              <a:buFont typeface="+mj-lt"/>
              <a:buAutoNum type="arabicPeriod"/>
              <a:defRPr/>
            </a:pPr>
            <a:r>
              <a:rPr lang="it-IT" sz="1200" dirty="0">
                <a:cs typeface="Arial" charset="0"/>
              </a:rPr>
              <a:t>Tra le frodi che colpiscono i sistemi informatici e i singoli computer a livello globale, troviamo lo </a:t>
            </a:r>
            <a:r>
              <a:rPr lang="it-IT" sz="1200" b="0" dirty="0" err="1">
                <a:cs typeface="Arial" charset="0"/>
              </a:rPr>
              <a:t>Skimmer</a:t>
            </a:r>
            <a:r>
              <a:rPr lang="it-IT" sz="1200" b="0" dirty="0">
                <a:cs typeface="Arial" charset="0"/>
              </a:rPr>
              <a:t>.</a:t>
            </a:r>
          </a:p>
          <a:p>
            <a:pPr marL="228600" indent="-228600" algn="just">
              <a:lnSpc>
                <a:spcPct val="120000"/>
              </a:lnSpc>
              <a:buFont typeface="+mj-lt"/>
              <a:buAutoNum type="arabicPeriod"/>
              <a:defRPr/>
            </a:pPr>
            <a:r>
              <a:rPr lang="it-IT" sz="1200" dirty="0">
                <a:cs typeface="Arial" charset="0"/>
              </a:rPr>
              <a:t>Questa frode si attua utilizzando un dispositivo capace di leggere e immagazzinare su una </a:t>
            </a:r>
            <a:r>
              <a:rPr lang="it-IT" sz="1200" dirty="0" smtClean="0">
                <a:cs typeface="Arial" charset="0"/>
              </a:rPr>
              <a:t>memoria </a:t>
            </a:r>
            <a:r>
              <a:rPr lang="it-IT" sz="1200" dirty="0">
                <a:cs typeface="Arial" charset="0"/>
              </a:rPr>
              <a:t>i dati della banda magnetica dei badge. </a:t>
            </a:r>
          </a:p>
          <a:p>
            <a:pPr marL="228600" indent="-228600" algn="just">
              <a:lnSpc>
                <a:spcPct val="120000"/>
              </a:lnSpc>
              <a:buFont typeface="+mj-lt"/>
              <a:buAutoNum type="arabicPeriod"/>
              <a:defRPr/>
            </a:pPr>
            <a:r>
              <a:rPr lang="it-IT" sz="1200" dirty="0">
                <a:cs typeface="Arial" charset="0"/>
              </a:rPr>
              <a:t>Questi dispositivi vengono utilizzati per commettere attività criminose a danno dei titolari di carte di credito. </a:t>
            </a:r>
          </a:p>
          <a:p>
            <a:pPr marL="228600" indent="-228600" algn="just">
              <a:lnSpc>
                <a:spcPct val="120000"/>
              </a:lnSpc>
              <a:buFont typeface="+mj-lt"/>
              <a:buAutoNum type="arabicPeriod"/>
              <a:defRPr/>
            </a:pPr>
            <a:r>
              <a:rPr lang="it-IT" sz="1200" dirty="0">
                <a:cs typeface="Arial" charset="0"/>
              </a:rPr>
              <a:t>Possono essere utilizzati sia per leggere direttamente le carte che vengono utilizzate come mezzo di pagamento, ad esempio, in un ristorante o in un negozio, </a:t>
            </a:r>
          </a:p>
          <a:p>
            <a:pPr marL="228600" indent="-228600" algn="just">
              <a:lnSpc>
                <a:spcPct val="120000"/>
              </a:lnSpc>
              <a:buFont typeface="+mj-lt"/>
              <a:buAutoNum type="arabicPeriod"/>
              <a:defRPr/>
            </a:pPr>
            <a:r>
              <a:rPr lang="it-IT" sz="1200" dirty="0">
                <a:cs typeface="Arial" charset="0"/>
              </a:rPr>
              <a:t>sia venire installati, appositamente camuffati, direttamente sugli ATM in corrispondenza della feritoia di inserimento della carta. </a:t>
            </a:r>
          </a:p>
          <a:p>
            <a:pPr marL="228600" indent="-228600" algn="just">
              <a:lnSpc>
                <a:spcPct val="120000"/>
              </a:lnSpc>
              <a:buFont typeface="+mj-lt"/>
              <a:buAutoNum type="arabicPeriod"/>
              <a:defRPr/>
            </a:pPr>
            <a:r>
              <a:rPr lang="it-IT" sz="1200" dirty="0">
                <a:cs typeface="Arial" charset="0"/>
              </a:rPr>
              <a:t>In questi casi, al fianco dello </a:t>
            </a:r>
            <a:r>
              <a:rPr lang="it-IT" sz="1200" dirty="0" err="1">
                <a:cs typeface="Arial" charset="0"/>
              </a:rPr>
              <a:t>skimmer</a:t>
            </a:r>
            <a:r>
              <a:rPr lang="it-IT" sz="1200" dirty="0">
                <a:cs typeface="Arial" charset="0"/>
              </a:rPr>
              <a:t>, </a:t>
            </a:r>
          </a:p>
          <a:p>
            <a:pPr marL="228600" indent="-228600" algn="just">
              <a:lnSpc>
                <a:spcPct val="120000"/>
              </a:lnSpc>
              <a:buFont typeface="+mj-lt"/>
              <a:buAutoNum type="arabicPeriod"/>
              <a:defRPr/>
            </a:pPr>
            <a:r>
              <a:rPr lang="it-IT" sz="1200" dirty="0">
                <a:cs typeface="Arial" charset="0"/>
              </a:rPr>
              <a:t>viene posizionata anche una microcamera </a:t>
            </a:r>
          </a:p>
          <a:p>
            <a:pPr marL="228600" indent="-228600" algn="just">
              <a:lnSpc>
                <a:spcPct val="120000"/>
              </a:lnSpc>
              <a:buFont typeface="+mj-lt"/>
              <a:buAutoNum type="arabicPeriod"/>
              <a:defRPr/>
            </a:pPr>
            <a:r>
              <a:rPr lang="it-IT" sz="1200" dirty="0" smtClean="0">
                <a:cs typeface="Arial" charset="0"/>
              </a:rPr>
              <a:t>oppure una tastiera clone sopra quella originale, </a:t>
            </a:r>
          </a:p>
          <a:p>
            <a:pPr marL="228600" indent="-228600" algn="just">
              <a:lnSpc>
                <a:spcPct val="120000"/>
              </a:lnSpc>
              <a:buFont typeface="+mj-lt"/>
              <a:buAutoNum type="arabicPeriod"/>
              <a:defRPr/>
            </a:pPr>
            <a:r>
              <a:rPr lang="it-IT" sz="1200" dirty="0" smtClean="0">
                <a:cs typeface="Arial" charset="0"/>
              </a:rPr>
              <a:t>per poter conoscere anche il codice segreto di utilizzo della carta.</a:t>
            </a:r>
          </a:p>
          <a:p>
            <a:pPr marL="228600" indent="-228600">
              <a:buFont typeface="+mj-lt"/>
              <a:buAutoNum type="arabicPeriod"/>
            </a:pPr>
            <a:endParaRPr lang="it-IT" dirty="0"/>
          </a:p>
        </p:txBody>
      </p:sp>
      <p:sp>
        <p:nvSpPr>
          <p:cNvPr id="4" name="Segnaposto numero diapositiva 3"/>
          <p:cNvSpPr>
            <a:spLocks noGrp="1"/>
          </p:cNvSpPr>
          <p:nvPr>
            <p:ph type="sldNum" sz="quarter" idx="10"/>
          </p:nvPr>
        </p:nvSpPr>
        <p:spPr/>
        <p:txBody>
          <a:bodyPr/>
          <a:lstStyle/>
          <a:p>
            <a:fld id="{676BEB06-CD59-4FDF-9C41-A98B09EE3869}" type="slidenum">
              <a:rPr lang="it-IT" smtClean="0"/>
              <a:pPr/>
              <a:t>10</a:t>
            </a:fld>
            <a:endParaRPr lang="it-IT"/>
          </a:p>
        </p:txBody>
      </p:sp>
    </p:spTree>
    <p:extLst>
      <p:ext uri="{BB962C8B-B14F-4D97-AF65-F5344CB8AC3E}">
        <p14:creationId xmlns:p14="http://schemas.microsoft.com/office/powerpoint/2010/main" xmlns="" val="1008533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AUDIO:</a:t>
            </a:r>
          </a:p>
          <a:p>
            <a:pPr marL="228600" indent="-228600" algn="just">
              <a:lnSpc>
                <a:spcPct val="120000"/>
              </a:lnSpc>
              <a:buFont typeface="+mj-lt"/>
              <a:buAutoNum type="arabicPeriod" startAt="10"/>
              <a:defRPr/>
            </a:pPr>
            <a:r>
              <a:rPr lang="it-IT" sz="1200" dirty="0">
                <a:cs typeface="Arial" charset="0"/>
              </a:rPr>
              <a:t>Una soluzione per proteggersi dalla clonazione delle carte</a:t>
            </a:r>
          </a:p>
          <a:p>
            <a:pPr marL="228600" indent="-228600" algn="just">
              <a:lnSpc>
                <a:spcPct val="120000"/>
              </a:lnSpc>
              <a:buFont typeface="+mj-lt"/>
              <a:buAutoNum type="arabicPeriod" startAt="10"/>
              <a:defRPr/>
            </a:pPr>
            <a:r>
              <a:rPr lang="it-IT" sz="1200" dirty="0">
                <a:cs typeface="Arial" charset="0"/>
              </a:rPr>
              <a:t>è munirsi di tessere dotate di microchip. </a:t>
            </a:r>
          </a:p>
          <a:p>
            <a:pPr marL="228600" indent="-228600" algn="just">
              <a:lnSpc>
                <a:spcPct val="120000"/>
              </a:lnSpc>
              <a:buFont typeface="+mj-lt"/>
              <a:buAutoNum type="arabicPeriod" startAt="10"/>
              <a:defRPr/>
            </a:pPr>
            <a:r>
              <a:rPr lang="it-IT" sz="1200" dirty="0">
                <a:cs typeface="Arial" charset="0"/>
              </a:rPr>
              <a:t>La nascita delle carte </a:t>
            </a:r>
            <a:r>
              <a:rPr lang="it-IT" sz="1200" dirty="0" err="1">
                <a:cs typeface="Arial" charset="0"/>
              </a:rPr>
              <a:t>contactless</a:t>
            </a:r>
            <a:r>
              <a:rPr lang="it-IT" sz="1200" dirty="0">
                <a:cs typeface="Arial" charset="0"/>
              </a:rPr>
              <a:t>, tuttavia, fa sorgere nuovi pericoli. </a:t>
            </a:r>
          </a:p>
          <a:p>
            <a:pPr marL="228600" indent="-228600" algn="just">
              <a:lnSpc>
                <a:spcPct val="120000"/>
              </a:lnSpc>
              <a:buFont typeface="+mj-lt"/>
              <a:buAutoNum type="arabicPeriod" startAt="10"/>
              <a:defRPr/>
            </a:pPr>
            <a:r>
              <a:rPr lang="it-IT" sz="1200" dirty="0">
                <a:cs typeface="Arial" charset="0"/>
              </a:rPr>
              <a:t>Tali carte sono impostate per autorizzare pagamenti mediante il solo contatto con il lettore. I </a:t>
            </a:r>
            <a:r>
              <a:rPr lang="it-IT" sz="1200" b="0" i="0" u="none" strike="noStrike" kern="1200" dirty="0">
                <a:solidFill>
                  <a:schemeClr val="tx1"/>
                </a:solidFill>
                <a:effectLst/>
                <a:latin typeface="+mn-lt"/>
                <a:ea typeface="+mn-ea"/>
                <a:cs typeface="+mn-cs"/>
              </a:rPr>
              <a:t>cyber-criminali</a:t>
            </a:r>
            <a:r>
              <a:rPr lang="it-IT" sz="1200" b="0" i="0" u="none" strike="noStrike" kern="1200" dirty="0">
                <a:solidFill>
                  <a:schemeClr val="tx1"/>
                </a:solidFill>
                <a:effectLst/>
                <a:latin typeface="+mn-lt"/>
                <a:ea typeface="+mn-ea"/>
                <a:cs typeface="Arial" charset="0"/>
              </a:rPr>
              <a:t> </a:t>
            </a:r>
            <a:r>
              <a:rPr lang="it-IT" sz="1200" dirty="0">
                <a:cs typeface="Arial" charset="0"/>
              </a:rPr>
              <a:t>si sono </a:t>
            </a:r>
            <a:r>
              <a:rPr lang="it-IT" sz="1200" dirty="0" smtClean="0">
                <a:cs typeface="Arial" charset="0"/>
              </a:rPr>
              <a:t>dotati </a:t>
            </a:r>
            <a:r>
              <a:rPr lang="it-IT" sz="1200" dirty="0">
                <a:cs typeface="Arial" charset="0"/>
              </a:rPr>
              <a:t>di lettori portatili che avvicinati a borse e tasche possono catturare alcune carte attive.</a:t>
            </a:r>
          </a:p>
          <a:p>
            <a:pPr marL="228600" indent="-228600" algn="just">
              <a:lnSpc>
                <a:spcPct val="120000"/>
              </a:lnSpc>
              <a:buFont typeface="+mj-lt"/>
              <a:buAutoNum type="arabicPeriod" startAt="10"/>
              <a:defRPr/>
            </a:pPr>
            <a:r>
              <a:rPr lang="it-IT" sz="1200" dirty="0">
                <a:cs typeface="Arial" charset="0"/>
              </a:rPr>
              <a:t>Sebbene siamo portati a pensare che tali tipologie di frodi abbiamo l'obiettivo di sottrarre denaro, questo non è l'unico scopo dei </a:t>
            </a:r>
            <a:r>
              <a:rPr lang="it-IT" sz="1200" b="0" i="0" u="none" strike="noStrike" kern="1200" dirty="0">
                <a:solidFill>
                  <a:schemeClr val="tx1"/>
                </a:solidFill>
                <a:effectLst/>
                <a:latin typeface="+mn-lt"/>
                <a:ea typeface="+mn-ea"/>
                <a:cs typeface="+mn-cs"/>
              </a:rPr>
              <a:t>cyber-criminali</a:t>
            </a:r>
            <a:r>
              <a:rPr lang="it-IT" sz="1200" dirty="0">
                <a:cs typeface="Arial" charset="0"/>
              </a:rPr>
              <a:t>. </a:t>
            </a:r>
          </a:p>
          <a:p>
            <a:pPr marL="228600" indent="-228600" algn="just">
              <a:lnSpc>
                <a:spcPct val="120000"/>
              </a:lnSpc>
              <a:buFont typeface="+mj-lt"/>
              <a:buAutoNum type="arabicPeriod" startAt="10"/>
              <a:defRPr/>
            </a:pPr>
            <a:r>
              <a:rPr lang="it-IT" sz="1200" dirty="0">
                <a:cs typeface="Arial" charset="0"/>
              </a:rPr>
              <a:t>Nella maggior parte dei casi, la frode ha l'obiettivo di raccogliere i dati sensibili del malcapitato, in modo da usare la sua identità per frodi future.</a:t>
            </a:r>
          </a:p>
          <a:p>
            <a:pPr marL="228600" indent="-228600" algn="just">
              <a:lnSpc>
                <a:spcPct val="120000"/>
              </a:lnSpc>
              <a:buFont typeface="+mj-lt"/>
              <a:buAutoNum type="arabicPeriod" startAt="10"/>
              <a:defRPr/>
            </a:pPr>
            <a:r>
              <a:rPr lang="it-IT" sz="1200" dirty="0">
                <a:cs typeface="Arial" charset="0"/>
              </a:rPr>
              <a:t>Ecco perché i ladri più esperti si adoperano per clonare carte con bande magnetiche di altro tipo, come pass aziendali, in modo da ottenere l'autorizzazione per l'accesso ad aree fisiche o reti informatiche. </a:t>
            </a:r>
          </a:p>
          <a:p>
            <a:pPr marL="228600" indent="-228600" algn="just">
              <a:lnSpc>
                <a:spcPct val="120000"/>
              </a:lnSpc>
              <a:buFont typeface="+mj-lt"/>
              <a:buAutoNum type="arabicPeriod"/>
              <a:defRPr/>
            </a:pPr>
            <a:endParaRPr lang="it-IT" sz="1200" dirty="0">
              <a:cs typeface="Arial" charset="0"/>
            </a:endParaRPr>
          </a:p>
          <a:p>
            <a:pPr marL="228600" indent="-228600">
              <a:buFont typeface="+mj-lt"/>
              <a:buAutoNum type="arabicPeriod"/>
            </a:pPr>
            <a:endParaRPr lang="it-IT" dirty="0"/>
          </a:p>
        </p:txBody>
      </p:sp>
      <p:sp>
        <p:nvSpPr>
          <p:cNvPr id="4" name="Segnaposto numero diapositiva 3"/>
          <p:cNvSpPr>
            <a:spLocks noGrp="1"/>
          </p:cNvSpPr>
          <p:nvPr>
            <p:ph type="sldNum" sz="quarter" idx="10"/>
          </p:nvPr>
        </p:nvSpPr>
        <p:spPr/>
        <p:txBody>
          <a:bodyPr/>
          <a:lstStyle/>
          <a:p>
            <a:fld id="{676BEB06-CD59-4FDF-9C41-A98B09EE3869}" type="slidenum">
              <a:rPr lang="it-IT" smtClean="0"/>
              <a:pPr/>
              <a:t>11</a:t>
            </a:fld>
            <a:endParaRPr lang="it-IT"/>
          </a:p>
        </p:txBody>
      </p:sp>
    </p:spTree>
    <p:extLst>
      <p:ext uri="{BB962C8B-B14F-4D97-AF65-F5344CB8AC3E}">
        <p14:creationId xmlns:p14="http://schemas.microsoft.com/office/powerpoint/2010/main" xmlns="" val="5745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AUDIO:</a:t>
            </a:r>
          </a:p>
          <a:p>
            <a:pPr marL="228600" indent="-228600" algn="just">
              <a:lnSpc>
                <a:spcPct val="120000"/>
              </a:lnSpc>
              <a:buFont typeface="+mj-lt"/>
              <a:buAutoNum type="arabicPeriod"/>
              <a:defRPr/>
            </a:pPr>
            <a:r>
              <a:rPr lang="it-IT" sz="1200" dirty="0">
                <a:cs typeface="Arial" charset="0"/>
              </a:rPr>
              <a:t>Altra modalità per sottrarre denaro o dati sensibili è il dialer.</a:t>
            </a:r>
            <a:endParaRPr lang="it-IT" sz="1200" b="1" dirty="0">
              <a:cs typeface="Arial" charset="0"/>
            </a:endParaRPr>
          </a:p>
          <a:p>
            <a:pPr marL="228600" indent="-228600" algn="just">
              <a:lnSpc>
                <a:spcPct val="120000"/>
              </a:lnSpc>
              <a:buFont typeface="+mj-lt"/>
              <a:buAutoNum type="arabicPeriod"/>
              <a:defRPr/>
            </a:pPr>
            <a:r>
              <a:rPr lang="it-IT" sz="1200" dirty="0">
                <a:cs typeface="Arial" charset="0"/>
              </a:rPr>
              <a:t>Si tratta di un programma che altera i parametri della connessione a internet, </a:t>
            </a:r>
          </a:p>
          <a:p>
            <a:pPr marL="228600" indent="-228600" algn="just">
              <a:lnSpc>
                <a:spcPct val="120000"/>
              </a:lnSpc>
              <a:buFont typeface="+mj-lt"/>
              <a:buAutoNum type="arabicPeriod"/>
              <a:defRPr/>
            </a:pPr>
            <a:r>
              <a:rPr lang="it-IT" sz="1200" dirty="0">
                <a:cs typeface="Arial" charset="0"/>
              </a:rPr>
              <a:t>cambiandone il numero telefonico originario e sostituendolo con un numero internazionale o a pagamento. Parte di quello che l'utente paga, viene girato dall'operatore telefonico a chi dissemina i dialer, con guadagni molto importanti. </a:t>
            </a:r>
          </a:p>
          <a:p>
            <a:pPr marL="228600" indent="-228600" algn="just">
              <a:lnSpc>
                <a:spcPct val="120000"/>
              </a:lnSpc>
              <a:buFont typeface="+mj-lt"/>
              <a:buAutoNum type="arabicPeriod"/>
              <a:defRPr/>
            </a:pPr>
            <a:r>
              <a:rPr lang="it-IT" sz="1200" dirty="0">
                <a:cs typeface="Arial" charset="0"/>
              </a:rPr>
              <a:t>Oggi questa tecnica è pressoché scomparsa, anche perché gli operatori telefonici permettono il blocco delle numerazioni a pagamento o dei prefissi internazionali.</a:t>
            </a:r>
          </a:p>
          <a:p>
            <a:pPr marL="228600" indent="-228600" algn="just">
              <a:lnSpc>
                <a:spcPct val="120000"/>
              </a:lnSpc>
              <a:buFont typeface="+mj-lt"/>
              <a:buAutoNum type="arabicPeriod"/>
              <a:defRPr/>
            </a:pPr>
            <a:r>
              <a:rPr lang="it-IT" sz="1200" dirty="0">
                <a:cs typeface="Arial" charset="0"/>
              </a:rPr>
              <a:t>Tra le frodi informatiche troviamo anche il </a:t>
            </a:r>
            <a:r>
              <a:rPr lang="it-IT" sz="1200" dirty="0" err="1">
                <a:cs typeface="Arial" charset="0"/>
              </a:rPr>
              <a:t>Pharming</a:t>
            </a:r>
            <a:r>
              <a:rPr lang="it-IT" sz="1200" dirty="0">
                <a:cs typeface="Arial" charset="0"/>
              </a:rPr>
              <a:t>: </a:t>
            </a:r>
          </a:p>
          <a:p>
            <a:pPr marL="228600" indent="-228600" algn="just">
              <a:lnSpc>
                <a:spcPct val="120000"/>
              </a:lnSpc>
              <a:buFont typeface="+mj-lt"/>
              <a:buAutoNum type="arabicPeriod"/>
              <a:defRPr/>
            </a:pPr>
            <a:r>
              <a:rPr lang="it-IT" sz="1200" dirty="0">
                <a:cs typeface="Arial" charset="0"/>
              </a:rPr>
              <a:t>è una tecnica di cracking, utilizzata per ottenere l'accesso ad informazioni personali e riservate, con varie finalità. </a:t>
            </a:r>
          </a:p>
          <a:p>
            <a:pPr marL="228600" indent="-228600" algn="just">
              <a:lnSpc>
                <a:spcPct val="120000"/>
              </a:lnSpc>
              <a:buFont typeface="+mj-lt"/>
              <a:buAutoNum type="arabicPeriod"/>
              <a:defRPr/>
            </a:pPr>
            <a:r>
              <a:rPr lang="it-IT" sz="1200" dirty="0">
                <a:cs typeface="Arial" charset="0"/>
              </a:rPr>
              <a:t>L'obiettivo del </a:t>
            </a:r>
            <a:r>
              <a:rPr lang="it-IT" sz="1200" dirty="0" err="1">
                <a:cs typeface="Arial" charset="0"/>
              </a:rPr>
              <a:t>pharming</a:t>
            </a:r>
            <a:r>
              <a:rPr lang="it-IT" sz="1200" dirty="0">
                <a:cs typeface="Arial" charset="0"/>
              </a:rPr>
              <a:t> è indirizzare le vittime verso un server web "clone" attrezzato per catturare i dati personali dei malcapitati. </a:t>
            </a:r>
          </a:p>
          <a:p>
            <a:pPr marL="228600" indent="-228600" algn="just">
              <a:lnSpc>
                <a:spcPct val="120000"/>
              </a:lnSpc>
              <a:buFont typeface="+mj-lt"/>
              <a:buAutoNum type="arabicPeriod"/>
              <a:defRPr/>
            </a:pPr>
            <a:r>
              <a:rPr lang="it-IT" sz="1200" dirty="0">
                <a:cs typeface="Arial" charset="0"/>
              </a:rPr>
              <a:t>Il truffatore opera delle modifiche a livello tecnico-informatico, modificando le associazioni presenti nel server. In questo caso, quindi, l'utente è convinto di accedere al dominio originale.</a:t>
            </a:r>
            <a:endParaRPr lang="it-IT" dirty="0"/>
          </a:p>
        </p:txBody>
      </p:sp>
      <p:sp>
        <p:nvSpPr>
          <p:cNvPr id="4" name="Segnaposto numero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6BEB06-CD59-4FDF-9C41-A98B09EE3869}"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xmlns="" val="6383255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AUDIO:</a:t>
            </a:r>
          </a:p>
          <a:p>
            <a:pPr marL="228600" indent="-228600" algn="just">
              <a:lnSpc>
                <a:spcPct val="120000"/>
              </a:lnSpc>
              <a:buFont typeface="+mj-lt"/>
              <a:buAutoNum type="arabicPeriod"/>
              <a:defRPr/>
            </a:pPr>
            <a:r>
              <a:rPr lang="it-IT" sz="1200" dirty="0">
                <a:cs typeface="Arial" charset="0"/>
              </a:rPr>
              <a:t>La costante diffusione dei metodi </a:t>
            </a:r>
            <a:r>
              <a:rPr lang="it-IT" sz="1200" dirty="0" smtClean="0">
                <a:cs typeface="Arial" charset="0"/>
              </a:rPr>
              <a:t>di pagamento </a:t>
            </a:r>
            <a:r>
              <a:rPr lang="it-IT" sz="1200" dirty="0">
                <a:cs typeface="Arial" charset="0"/>
              </a:rPr>
              <a:t>online ha favorito lo sviluppo delle frodi. </a:t>
            </a:r>
          </a:p>
          <a:p>
            <a:pPr marL="228600" indent="-228600" algn="just">
              <a:lnSpc>
                <a:spcPct val="120000"/>
              </a:lnSpc>
              <a:buFont typeface="+mj-lt"/>
              <a:buAutoNum type="arabicPeriod"/>
              <a:defRPr/>
            </a:pPr>
            <a:r>
              <a:rPr lang="it-IT" sz="1200" dirty="0">
                <a:cs typeface="Arial" charset="0"/>
              </a:rPr>
              <a:t>Tra questi metodi, </a:t>
            </a:r>
            <a:r>
              <a:rPr lang="it-IT" sz="1200" dirty="0" smtClean="0">
                <a:cs typeface="Arial" charset="0"/>
              </a:rPr>
              <a:t>troviamo: </a:t>
            </a:r>
            <a:r>
              <a:rPr lang="it-IT" sz="1200" dirty="0">
                <a:cs typeface="Arial" charset="0"/>
              </a:rPr>
              <a:t>quelli per l’acquisto diretto di beni, ad esempio i pagamenti su portali di </a:t>
            </a:r>
            <a:r>
              <a:rPr lang="it-IT" sz="1200" dirty="0" smtClean="0">
                <a:cs typeface="Arial" charset="0"/>
              </a:rPr>
              <a:t>e-commerce;</a:t>
            </a:r>
            <a:endParaRPr lang="it-IT" sz="1200" dirty="0">
              <a:cs typeface="Arial" charset="0"/>
            </a:endParaRPr>
          </a:p>
          <a:p>
            <a:pPr marL="228600" indent="-228600" algn="just">
              <a:lnSpc>
                <a:spcPct val="120000"/>
              </a:lnSpc>
              <a:buFont typeface="+mj-lt"/>
              <a:buAutoNum type="arabicPeriod"/>
              <a:defRPr/>
            </a:pPr>
            <a:r>
              <a:rPr lang="it-IT" sz="1200" dirty="0" smtClean="0">
                <a:cs typeface="Arial" charset="0"/>
              </a:rPr>
              <a:t>l'acquisto </a:t>
            </a:r>
            <a:r>
              <a:rPr lang="it-IT" sz="1200" dirty="0">
                <a:cs typeface="Arial" charset="0"/>
              </a:rPr>
              <a:t>indiretto di beni tramite servizi “intermediari”, ad esempio i pagamenti mediante </a:t>
            </a:r>
            <a:r>
              <a:rPr lang="it-IT" sz="1200" dirty="0" err="1" smtClean="0">
                <a:cs typeface="Arial" charset="0"/>
              </a:rPr>
              <a:t>Paypal</a:t>
            </a:r>
            <a:r>
              <a:rPr lang="it-IT" sz="1200" dirty="0">
                <a:cs typeface="Arial" charset="0"/>
              </a:rPr>
              <a:t>;</a:t>
            </a:r>
          </a:p>
          <a:p>
            <a:pPr marL="228600" indent="-228600" algn="just">
              <a:lnSpc>
                <a:spcPct val="120000"/>
              </a:lnSpc>
              <a:buFont typeface="+mj-lt"/>
              <a:buAutoNum type="arabicPeriod"/>
              <a:defRPr/>
            </a:pPr>
            <a:r>
              <a:rPr lang="it-IT" sz="1200" dirty="0">
                <a:cs typeface="Arial" charset="0"/>
              </a:rPr>
              <a:t>nonché il trasferimento di denaro attraverso conti differenti o fra più soggetti, come l’utilizzo di servizi di money transfer. </a:t>
            </a:r>
          </a:p>
          <a:p>
            <a:pPr marL="228600" indent="-228600" algn="just">
              <a:lnSpc>
                <a:spcPct val="120000"/>
              </a:lnSpc>
              <a:buFont typeface="+mj-lt"/>
              <a:buAutoNum type="arabicPeriod"/>
              <a:defRPr/>
            </a:pPr>
            <a:r>
              <a:rPr lang="it-IT" sz="1200" dirty="0">
                <a:cs typeface="Arial" charset="0"/>
              </a:rPr>
              <a:t>Generalmente i tentativi di frode legati ai pagamenti online hanno per oggetto servizi di:</a:t>
            </a:r>
          </a:p>
          <a:p>
            <a:pPr marL="228600" indent="-228600" algn="just">
              <a:lnSpc>
                <a:spcPct val="120000"/>
              </a:lnSpc>
              <a:buFont typeface="+mj-lt"/>
              <a:buAutoNum type="arabicPeriod"/>
              <a:defRPr/>
            </a:pPr>
            <a:r>
              <a:rPr lang="it-IT" sz="1200" dirty="0">
                <a:cs typeface="Arial" charset="0"/>
              </a:rPr>
              <a:t>riduzione dei debiti, </a:t>
            </a:r>
          </a:p>
          <a:p>
            <a:pPr marL="228600" indent="-228600" algn="just">
              <a:lnSpc>
                <a:spcPct val="120000"/>
              </a:lnSpc>
              <a:buFont typeface="+mj-lt"/>
              <a:buAutoNum type="arabicPeriod"/>
              <a:defRPr/>
            </a:pPr>
            <a:r>
              <a:rPr lang="it-IT" sz="1200" dirty="0">
                <a:cs typeface="Arial" charset="0"/>
              </a:rPr>
              <a:t>offerte di lavoro da casa, </a:t>
            </a:r>
          </a:p>
          <a:p>
            <a:pPr marL="228600" indent="-228600" algn="just">
              <a:lnSpc>
                <a:spcPct val="120000"/>
              </a:lnSpc>
              <a:buFont typeface="+mj-lt"/>
              <a:buAutoNum type="arabicPeriod"/>
              <a:defRPr/>
            </a:pPr>
            <a:r>
              <a:rPr lang="it-IT" sz="1200" dirty="0">
                <a:cs typeface="Arial" charset="0"/>
              </a:rPr>
              <a:t>intermediazioni immobiliari, </a:t>
            </a:r>
          </a:p>
          <a:p>
            <a:pPr marL="228600" indent="-228600" algn="just">
              <a:lnSpc>
                <a:spcPct val="120000"/>
              </a:lnSpc>
              <a:buFont typeface="+mj-lt"/>
              <a:buAutoNum type="arabicPeriod"/>
              <a:defRPr/>
            </a:pPr>
            <a:r>
              <a:rPr lang="it-IT" sz="1200" dirty="0">
                <a:cs typeface="Arial" charset="0"/>
              </a:rPr>
              <a:t>incasso di premi già vinti o di eredità da ricevere, </a:t>
            </a:r>
          </a:p>
          <a:p>
            <a:pPr marL="228600" indent="-228600" algn="just">
              <a:lnSpc>
                <a:spcPct val="120000"/>
              </a:lnSpc>
              <a:buFont typeface="+mj-lt"/>
              <a:buAutoNum type="arabicPeriod"/>
              <a:defRPr/>
            </a:pPr>
            <a:r>
              <a:rPr lang="it-IT" sz="1200" dirty="0">
                <a:cs typeface="Arial" charset="0"/>
              </a:rPr>
              <a:t>la concessione di prestiti a condizioni fuori mercato. </a:t>
            </a:r>
          </a:p>
          <a:p>
            <a:pPr marL="0" indent="0">
              <a:buFont typeface="+mj-lt"/>
              <a:buNone/>
            </a:pPr>
            <a:endParaRPr lang="it-IT" dirty="0"/>
          </a:p>
        </p:txBody>
      </p:sp>
      <p:sp>
        <p:nvSpPr>
          <p:cNvPr id="4" name="Segnaposto numero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6BEB06-CD59-4FDF-9C41-A98B09EE3869}"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xmlns="" val="1380162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AUDIO:</a:t>
            </a:r>
          </a:p>
          <a:p>
            <a:pPr marL="228600" indent="-228600" algn="just">
              <a:lnSpc>
                <a:spcPct val="120000"/>
              </a:lnSpc>
              <a:buFont typeface="+mj-lt"/>
              <a:buAutoNum type="arabicPeriod" startAt="11"/>
              <a:defRPr/>
            </a:pPr>
            <a:r>
              <a:rPr lang="it-IT" sz="1200" dirty="0" smtClean="0">
                <a:cs typeface="Arial" charset="0"/>
              </a:rPr>
              <a:t>Perché queste </a:t>
            </a:r>
            <a:r>
              <a:rPr lang="it-IT" sz="1200" dirty="0">
                <a:cs typeface="Arial" charset="0"/>
              </a:rPr>
              <a:t>truffe continuano ad avere successo, sebbene gli schemi illeciti sottostanti siano facilmente individuabili? </a:t>
            </a:r>
          </a:p>
          <a:p>
            <a:pPr marL="228600" indent="-228600" algn="just">
              <a:lnSpc>
                <a:spcPct val="120000"/>
              </a:lnSpc>
              <a:buFont typeface="+mj-lt"/>
              <a:buAutoNum type="arabicPeriod" startAt="11"/>
              <a:defRPr/>
            </a:pPr>
            <a:r>
              <a:rPr lang="it-IT" sz="1200" dirty="0">
                <a:cs typeface="Arial" charset="0"/>
              </a:rPr>
              <a:t>Molte </a:t>
            </a:r>
            <a:r>
              <a:rPr lang="it-IT" sz="1200" dirty="0" smtClean="0">
                <a:cs typeface="Arial" charset="0"/>
              </a:rPr>
              <a:t>frodi </a:t>
            </a:r>
            <a:r>
              <a:rPr lang="it-IT" sz="1200" dirty="0">
                <a:cs typeface="Arial" charset="0"/>
              </a:rPr>
              <a:t>sfruttano la psicologia delle </a:t>
            </a:r>
            <a:r>
              <a:rPr lang="it-IT" sz="1200" dirty="0" smtClean="0">
                <a:cs typeface="Arial" charset="0"/>
              </a:rPr>
              <a:t>persone</a:t>
            </a:r>
            <a:r>
              <a:rPr lang="it-IT" sz="1200" baseline="0" dirty="0" smtClean="0">
                <a:cs typeface="Arial" charset="0"/>
              </a:rPr>
              <a:t>, facendo loro intravedere l</a:t>
            </a:r>
            <a:r>
              <a:rPr lang="it-IT" sz="1200" dirty="0" smtClean="0">
                <a:cs typeface="Arial" charset="0"/>
              </a:rPr>
              <a:t>a </a:t>
            </a:r>
            <a:r>
              <a:rPr lang="it-IT" sz="1200" dirty="0">
                <a:cs typeface="Arial" charset="0"/>
              </a:rPr>
              <a:t>possibilità di fare un "buon affare". </a:t>
            </a:r>
          </a:p>
          <a:p>
            <a:pPr marL="228600" indent="-228600" algn="just">
              <a:lnSpc>
                <a:spcPct val="120000"/>
              </a:lnSpc>
              <a:buFont typeface="+mj-lt"/>
              <a:buAutoNum type="arabicPeriod" startAt="11"/>
              <a:defRPr/>
            </a:pPr>
            <a:r>
              <a:rPr lang="it-IT" dirty="0" smtClean="0"/>
              <a:t>Oggi </a:t>
            </a:r>
            <a:r>
              <a:rPr lang="it-IT" dirty="0"/>
              <a:t>i singoli intermediari e i gestori hanno implementato soluzioni in grado di assicurare all'utente una protezione molto elevata contro l'utilizzo non autorizzato del proprio denaro.</a:t>
            </a:r>
          </a:p>
          <a:p>
            <a:pPr marL="228600" indent="-228600" algn="just">
              <a:lnSpc>
                <a:spcPct val="120000"/>
              </a:lnSpc>
              <a:buFont typeface="+mj-lt"/>
              <a:buAutoNum type="arabicPeriod" startAt="11"/>
              <a:defRPr/>
            </a:pPr>
            <a:r>
              <a:rPr lang="it-IT" dirty="0" smtClean="0"/>
              <a:t>Tali soluzioni </a:t>
            </a:r>
            <a:r>
              <a:rPr lang="it-IT" dirty="0"/>
              <a:t>di tutela </a:t>
            </a:r>
            <a:r>
              <a:rPr lang="it-IT" dirty="0" smtClean="0"/>
              <a:t>possono </a:t>
            </a:r>
            <a:r>
              <a:rPr lang="it-IT" dirty="0"/>
              <a:t>tuttavia fare ben poco </a:t>
            </a:r>
            <a:r>
              <a:rPr lang="it-IT" dirty="0" smtClean="0"/>
              <a:t>contro il </a:t>
            </a:r>
            <a:r>
              <a:rPr lang="it-IT" dirty="0"/>
              <a:t>rischio di furto di identità e di sottrazione di dati sensibili contenuti nei dispositivi degli utenti. </a:t>
            </a:r>
          </a:p>
          <a:p>
            <a:pPr marL="228600" indent="-228600" algn="just">
              <a:lnSpc>
                <a:spcPct val="120000"/>
              </a:lnSpc>
              <a:buFont typeface="+mj-lt"/>
              <a:buAutoNum type="arabicPeriod" startAt="11"/>
              <a:defRPr/>
            </a:pPr>
            <a:r>
              <a:rPr lang="it-IT" dirty="0"/>
              <a:t>Ecco perché ai metodi tecnici di protezione occorre affiancare alcune buone norme di comportamento che l'utente deve mettere in atto per ridurre le probabilità di truffa e di intrusione. </a:t>
            </a:r>
          </a:p>
        </p:txBody>
      </p:sp>
      <p:sp>
        <p:nvSpPr>
          <p:cNvPr id="4" name="Segnaposto numero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6BEB06-CD59-4FDF-9C41-A98B09EE3869}"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xmlns="" val="4308699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AUDIO:</a:t>
            </a:r>
          </a:p>
          <a:p>
            <a:pPr marL="228600" indent="-228600">
              <a:buFont typeface="+mj-lt"/>
              <a:buAutoNum type="arabicPeriod"/>
            </a:pPr>
            <a:r>
              <a:rPr lang="it-IT" dirty="0"/>
              <a:t>In cosa consiste il furto d'identità? </a:t>
            </a:r>
          </a:p>
          <a:p>
            <a:pPr marL="228600" indent="-228600">
              <a:buFont typeface="+mj-lt"/>
              <a:buAutoNum type="arabicPeriod"/>
            </a:pPr>
            <a:r>
              <a:rPr lang="it-IT" dirty="0" smtClean="0"/>
              <a:t>Nella </a:t>
            </a:r>
            <a:r>
              <a:rPr lang="it-IT" dirty="0"/>
              <a:t>sottrazione di dati sensibili di carattere strettamente personale. </a:t>
            </a:r>
          </a:p>
          <a:p>
            <a:pPr marL="228600" indent="-228600">
              <a:buFont typeface="+mj-lt"/>
              <a:buAutoNum type="arabicPeriod"/>
            </a:pPr>
            <a:r>
              <a:rPr lang="it-IT" dirty="0"/>
              <a:t>In particolare, i ladri utilizzano tecniche informatiche per accedere direttamente ai computer di singole persone o per fare breccia nei sistemi informatici di società di vario tipo e sottrarre in massa dati riferiti ad una pluralità di soggetti.</a:t>
            </a:r>
          </a:p>
          <a:p>
            <a:pPr marL="228600" indent="-228600">
              <a:buFont typeface="+mj-lt"/>
              <a:buAutoNum type="arabicPeriod"/>
            </a:pPr>
            <a:r>
              <a:rPr lang="it-IT" dirty="0"/>
              <a:t>Il furto d'identità rappresenta solo il primo atto di uno schema fraudolento più complesso. </a:t>
            </a:r>
          </a:p>
          <a:p>
            <a:pPr marL="228600" indent="-228600">
              <a:buFont typeface="+mj-lt"/>
              <a:buAutoNum type="arabicPeriod"/>
            </a:pPr>
            <a:r>
              <a:rPr lang="it-IT" dirty="0"/>
              <a:t>Le conseguenze negative causate dal furto d'identità </a:t>
            </a:r>
            <a:r>
              <a:rPr lang="it-IT" dirty="0" smtClean="0"/>
              <a:t>possono </a:t>
            </a:r>
            <a:r>
              <a:rPr lang="it-IT" dirty="0"/>
              <a:t>danneggiare il diretto interessato anche negli anni a venire.</a:t>
            </a:r>
          </a:p>
          <a:p>
            <a:pPr marL="228600" indent="-228600">
              <a:buFont typeface="+mj-lt"/>
              <a:buAutoNum type="arabicPeriod"/>
            </a:pPr>
            <a:r>
              <a:rPr lang="it-IT" dirty="0"/>
              <a:t>Pensiamo solo a cosa può succedere se un criminale utilizza tali dati, spacciandosi per quella persona, per condurre traffici illeciti a livello internazionale.</a:t>
            </a:r>
          </a:p>
          <a:p>
            <a:pPr marL="228600" indent="-228600">
              <a:buFont typeface="+mj-lt"/>
              <a:buAutoNum type="arabicPeriod"/>
            </a:pPr>
            <a:r>
              <a:rPr lang="it-IT" dirty="0"/>
              <a:t>Non è facile per il diretto interessato dimostrare la propria estraneità ai fatti. Tale frode, viene attuata a distanza e ciò rende molto difficile l’identificazione del Paese di origine di tali attacchi.</a:t>
            </a:r>
          </a:p>
          <a:p>
            <a:pPr marL="228600" indent="-228600">
              <a:buFont typeface="+mj-lt"/>
              <a:buAutoNum type="arabicPeriod"/>
            </a:pPr>
            <a:r>
              <a:rPr lang="it-IT" dirty="0"/>
              <a:t>Nel caso di un professionista, che gestisce e conserva dati sensibili dei propri clienti, questi pericoli si amplificano se i dati sottratti non sono solo i propri, ma anche quelli di soggetti terzi.</a:t>
            </a:r>
          </a:p>
          <a:p>
            <a:pPr marL="228600" indent="-228600">
              <a:buFont typeface="+mj-lt"/>
              <a:buAutoNum type="arabicPeriod"/>
            </a:pPr>
            <a:endParaRPr lang="it-IT" dirty="0"/>
          </a:p>
        </p:txBody>
      </p:sp>
      <p:sp>
        <p:nvSpPr>
          <p:cNvPr id="4" name="Segnaposto numero diapositiva 3"/>
          <p:cNvSpPr>
            <a:spLocks noGrp="1"/>
          </p:cNvSpPr>
          <p:nvPr>
            <p:ph type="sldNum" sz="quarter" idx="10"/>
          </p:nvPr>
        </p:nvSpPr>
        <p:spPr/>
        <p:txBody>
          <a:bodyPr/>
          <a:lstStyle/>
          <a:p>
            <a:fld id="{676BEB06-CD59-4FDF-9C41-A98B09EE3869}" type="slidenum">
              <a:rPr lang="it-IT" smtClean="0"/>
              <a:pPr/>
              <a:t>15</a:t>
            </a:fld>
            <a:endParaRPr lang="it-IT"/>
          </a:p>
        </p:txBody>
      </p:sp>
    </p:spTree>
    <p:extLst>
      <p:ext uri="{BB962C8B-B14F-4D97-AF65-F5344CB8AC3E}">
        <p14:creationId xmlns:p14="http://schemas.microsoft.com/office/powerpoint/2010/main" xmlns="" val="3783930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AUDIO:</a:t>
            </a:r>
          </a:p>
          <a:p>
            <a:pPr marL="228600" indent="-228600" algn="just">
              <a:lnSpc>
                <a:spcPct val="120000"/>
              </a:lnSpc>
              <a:buFont typeface="+mj-lt"/>
              <a:buAutoNum type="arabicPeriod"/>
              <a:defRPr/>
            </a:pPr>
            <a:r>
              <a:rPr lang="it-IT" sz="1200" b="0" dirty="0" smtClean="0">
                <a:cs typeface="Arial" charset="0"/>
              </a:rPr>
              <a:t>Passiamo ora ad analizzare il cosiddetto </a:t>
            </a:r>
            <a:r>
              <a:rPr lang="it-IT" sz="1200" b="0" dirty="0" err="1" smtClean="0">
                <a:cs typeface="Arial" charset="0"/>
              </a:rPr>
              <a:t>Phishing</a:t>
            </a:r>
            <a:r>
              <a:rPr lang="it-IT" sz="1200" b="0" dirty="0" smtClean="0">
                <a:cs typeface="Arial" charset="0"/>
              </a:rPr>
              <a:t>, un </a:t>
            </a:r>
            <a:r>
              <a:rPr lang="it-IT" sz="1200" b="0" dirty="0">
                <a:cs typeface="Arial" charset="0"/>
              </a:rPr>
              <a:t>tentativo di frode molto comune, </a:t>
            </a:r>
            <a:r>
              <a:rPr lang="it-IT" sz="1200" b="0" dirty="0" smtClean="0">
                <a:cs typeface="Arial" charset="0"/>
              </a:rPr>
              <a:t>che come </a:t>
            </a:r>
            <a:r>
              <a:rPr lang="it-IT" sz="1200" b="0" dirty="0">
                <a:cs typeface="Arial" charset="0"/>
              </a:rPr>
              <a:t>unico scopo </a:t>
            </a:r>
            <a:r>
              <a:rPr lang="it-IT" sz="1200" b="0" dirty="0" smtClean="0">
                <a:cs typeface="Arial" charset="0"/>
              </a:rPr>
              <a:t>ha</a:t>
            </a:r>
            <a:r>
              <a:rPr lang="it-IT" sz="1200" b="0" baseline="0" dirty="0" smtClean="0">
                <a:cs typeface="Arial" charset="0"/>
              </a:rPr>
              <a:t> </a:t>
            </a:r>
            <a:r>
              <a:rPr lang="it-IT" sz="1200" b="0" dirty="0" smtClean="0">
                <a:cs typeface="Arial" charset="0"/>
              </a:rPr>
              <a:t>quello </a:t>
            </a:r>
            <a:r>
              <a:rPr lang="it-IT" sz="1200" b="0" dirty="0">
                <a:cs typeface="Arial" charset="0"/>
              </a:rPr>
              <a:t>di </a:t>
            </a:r>
          </a:p>
          <a:p>
            <a:pPr marL="228600" indent="-228600" algn="just">
              <a:lnSpc>
                <a:spcPct val="120000"/>
              </a:lnSpc>
              <a:buFont typeface="+mj-lt"/>
              <a:buAutoNum type="arabicPeriod"/>
              <a:defRPr/>
            </a:pPr>
            <a:r>
              <a:rPr lang="it-IT" sz="1200" b="0" dirty="0">
                <a:cs typeface="Arial" charset="0"/>
              </a:rPr>
              <a:t>sottrarre informazioni riservate e sensibili </a:t>
            </a:r>
            <a:r>
              <a:rPr lang="it-IT" sz="1200" b="0" dirty="0" smtClean="0">
                <a:cs typeface="Arial" charset="0"/>
              </a:rPr>
              <a:t>utilizzando </a:t>
            </a:r>
            <a:r>
              <a:rPr lang="it-IT" sz="1200" b="0" dirty="0">
                <a:cs typeface="Arial" charset="0"/>
              </a:rPr>
              <a:t>tecniche psicologiche di ingegneria sociale. </a:t>
            </a:r>
          </a:p>
          <a:p>
            <a:pPr marL="228600" indent="-228600" algn="just">
              <a:lnSpc>
                <a:spcPct val="120000"/>
              </a:lnSpc>
              <a:buFont typeface="+mj-lt"/>
              <a:buAutoNum type="arabicPeriod"/>
              <a:defRPr/>
            </a:pPr>
            <a:r>
              <a:rPr lang="it-IT" sz="1200" b="0" dirty="0">
                <a:cs typeface="Arial" charset="0"/>
              </a:rPr>
              <a:t>Il </a:t>
            </a:r>
            <a:r>
              <a:rPr lang="it-IT" sz="1200" b="0" dirty="0"/>
              <a:t>termine "ingegneria sociale", da un punto di vista della sicurezza informatica, fa riferimento </a:t>
            </a:r>
          </a:p>
          <a:p>
            <a:pPr marL="228600" indent="-228600" algn="just">
              <a:lnSpc>
                <a:spcPct val="120000"/>
              </a:lnSpc>
              <a:buFont typeface="+mj-lt"/>
              <a:buAutoNum type="arabicPeriod"/>
              <a:defRPr/>
            </a:pPr>
            <a:r>
              <a:rPr lang="it-IT" sz="1200" b="0" dirty="0"/>
              <a:t>alla varietà di tecniche sociali utilizzate dai criminali per </a:t>
            </a:r>
            <a:r>
              <a:rPr lang="it-IT" sz="1200" b="0" dirty="0">
                <a:cs typeface="Arial" charset="0"/>
              </a:rPr>
              <a:t>studiare il </a:t>
            </a:r>
            <a:r>
              <a:rPr lang="it-IT" sz="1200" dirty="0">
                <a:cs typeface="Arial" charset="0"/>
              </a:rPr>
              <a:t>comportamento di una persona, al fine di </a:t>
            </a:r>
            <a:r>
              <a:rPr lang="it-IT" sz="1200" dirty="0"/>
              <a:t>indurla a rivelare inconsapevolmente dati riservati o sensibili. </a:t>
            </a:r>
          </a:p>
          <a:p>
            <a:pPr algn="just">
              <a:lnSpc>
                <a:spcPct val="120000"/>
              </a:lnSpc>
              <a:defRPr/>
            </a:pPr>
            <a:endParaRPr lang="it-IT" sz="1200" dirty="0">
              <a:cs typeface="Arial" charset="0"/>
            </a:endParaRPr>
          </a:p>
          <a:p>
            <a:pPr marL="0" indent="0">
              <a:buFont typeface="+mj-lt"/>
              <a:buNone/>
            </a:pPr>
            <a:endParaRPr lang="it-IT" dirty="0"/>
          </a:p>
        </p:txBody>
      </p:sp>
      <p:sp>
        <p:nvSpPr>
          <p:cNvPr id="4" name="Segnaposto numero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6BEB06-CD59-4FDF-9C41-A98B09EE3869}"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xmlns="" val="31893879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AUDIO:</a:t>
            </a:r>
          </a:p>
          <a:p>
            <a:pPr marL="228600" indent="-228600" algn="just">
              <a:lnSpc>
                <a:spcPct val="120000"/>
              </a:lnSpc>
              <a:buFont typeface="+mj-lt"/>
              <a:buAutoNum type="arabicPeriod"/>
              <a:defRPr/>
            </a:pPr>
            <a:r>
              <a:rPr lang="it-IT" sz="1200" b="0" dirty="0">
                <a:cs typeface="Arial" charset="0"/>
              </a:rPr>
              <a:t>Gli ingegneri sociali utilizzano varie tecniche </a:t>
            </a:r>
            <a:r>
              <a:rPr lang="it-IT" sz="1200" b="0" dirty="0" smtClean="0">
                <a:cs typeface="Arial" charset="0"/>
              </a:rPr>
              <a:t>di</a:t>
            </a:r>
            <a:r>
              <a:rPr lang="it-IT" sz="1200" b="0" baseline="0" dirty="0" smtClean="0">
                <a:cs typeface="Arial" charset="0"/>
              </a:rPr>
              <a:t> </a:t>
            </a:r>
            <a:r>
              <a:rPr lang="it-IT" sz="1200" b="0" dirty="0" err="1" smtClean="0">
                <a:cs typeface="Arial" charset="0"/>
              </a:rPr>
              <a:t>phishing</a:t>
            </a:r>
            <a:r>
              <a:rPr lang="it-IT" sz="1200" b="0" dirty="0" smtClean="0">
                <a:cs typeface="Arial" charset="0"/>
              </a:rPr>
              <a:t>.</a:t>
            </a:r>
          </a:p>
          <a:p>
            <a:pPr marL="228600" indent="-228600" algn="just">
              <a:lnSpc>
                <a:spcPct val="120000"/>
              </a:lnSpc>
              <a:buFont typeface="+mj-lt"/>
              <a:buAutoNum type="arabicPeriod"/>
              <a:defRPr/>
            </a:pPr>
            <a:r>
              <a:rPr lang="it-IT" sz="1200" b="0" dirty="0" smtClean="0">
                <a:cs typeface="Arial" charset="0"/>
              </a:rPr>
              <a:t>Nel </a:t>
            </a:r>
            <a:r>
              <a:rPr lang="it-IT" sz="1200" b="0" dirty="0">
                <a:cs typeface="Arial" charset="0"/>
              </a:rPr>
              <a:t>così detto </a:t>
            </a:r>
            <a:r>
              <a:rPr lang="it-IT" sz="1200" b="0" dirty="0" err="1">
                <a:cs typeface="Arial" charset="0"/>
              </a:rPr>
              <a:t>phishing</a:t>
            </a:r>
            <a:r>
              <a:rPr lang="it-IT" sz="1200" b="0" dirty="0">
                <a:cs typeface="Arial" charset="0"/>
              </a:rPr>
              <a:t> telefonico, utilizzano toni autorevoli quando chiamano una vittima, mettendo pressione all'utente bersagliato, che non ha tempo di riflettere sulla legittimità della richiesta.</a:t>
            </a:r>
          </a:p>
          <a:p>
            <a:pPr marL="228600" marR="0" lvl="0" indent="-228600" algn="just" defTabSz="914400" rtl="0" eaLnBrk="1" fontAlgn="auto" latinLnBrk="0" hangingPunct="1">
              <a:lnSpc>
                <a:spcPct val="120000"/>
              </a:lnSpc>
              <a:spcBef>
                <a:spcPts val="0"/>
              </a:spcBef>
              <a:spcAft>
                <a:spcPts val="0"/>
              </a:spcAft>
              <a:buClrTx/>
              <a:buSzTx/>
              <a:buFont typeface="+mj-lt"/>
              <a:buAutoNum type="arabicPeriod"/>
              <a:tabLst/>
              <a:defRPr/>
            </a:pPr>
            <a:r>
              <a:rPr lang="it-IT" sz="1200" dirty="0">
                <a:cs typeface="Arial" charset="0"/>
              </a:rPr>
              <a:t>In alternativa, i cybercriminali possono inviare una mail alla vittima, facendola assomigliare ad un messaggio inviato da una società conosciuta. La persona è invitata a scaricare un allegato contenente un malware o a cliccare un link che porta ad una pagina web clone.</a:t>
            </a:r>
          </a:p>
          <a:p>
            <a:pPr marL="228600" marR="0" lvl="0" indent="-228600" algn="just" defTabSz="914400" rtl="0" eaLnBrk="1" fontAlgn="auto" latinLnBrk="0" hangingPunct="1">
              <a:lnSpc>
                <a:spcPct val="120000"/>
              </a:lnSpc>
              <a:spcBef>
                <a:spcPts val="0"/>
              </a:spcBef>
              <a:spcAft>
                <a:spcPts val="0"/>
              </a:spcAft>
              <a:buClrTx/>
              <a:buSzTx/>
              <a:buFont typeface="+mj-lt"/>
              <a:buAutoNum type="arabicPeriod"/>
              <a:tabLst/>
              <a:defRPr/>
            </a:pPr>
            <a:r>
              <a:rPr lang="it-IT" dirty="0"/>
              <a:t>Sebbene prevenire tali attacchi sia sempre più difficile, la miglior forma di protezione contro il </a:t>
            </a:r>
            <a:r>
              <a:rPr lang="it-IT" dirty="0" err="1"/>
              <a:t>phishing</a:t>
            </a:r>
            <a:r>
              <a:rPr lang="it-IT" dirty="0"/>
              <a:t> </a:t>
            </a:r>
          </a:p>
          <a:p>
            <a:pPr marL="228600" marR="0" lvl="0" indent="-228600" algn="just" defTabSz="914400" rtl="0" eaLnBrk="1" fontAlgn="auto" latinLnBrk="0" hangingPunct="1">
              <a:lnSpc>
                <a:spcPct val="120000"/>
              </a:lnSpc>
              <a:spcBef>
                <a:spcPts val="0"/>
              </a:spcBef>
              <a:spcAft>
                <a:spcPts val="0"/>
              </a:spcAft>
              <a:buClrTx/>
              <a:buSzTx/>
              <a:buFont typeface="+mj-lt"/>
              <a:buAutoNum type="arabicPeriod"/>
              <a:tabLst/>
              <a:defRPr/>
            </a:pPr>
            <a:r>
              <a:rPr lang="it-IT" dirty="0"/>
              <a:t>è la consapevolezza di poter essere oggetto di tali attacchi, in modo da impedire ai criminali di sfruttare alcune caratteristiche della natura umana. </a:t>
            </a:r>
          </a:p>
          <a:p>
            <a:pPr marL="228600" marR="0" lvl="0" indent="-228600" algn="just" defTabSz="914400" rtl="0" eaLnBrk="1" fontAlgn="auto" latinLnBrk="0" hangingPunct="1">
              <a:lnSpc>
                <a:spcPct val="120000"/>
              </a:lnSpc>
              <a:spcBef>
                <a:spcPts val="0"/>
              </a:spcBef>
              <a:spcAft>
                <a:spcPts val="0"/>
              </a:spcAft>
              <a:buClrTx/>
              <a:buSzTx/>
              <a:buFont typeface="+mj-lt"/>
              <a:buAutoNum type="arabicPeriod"/>
              <a:tabLst/>
              <a:defRPr/>
            </a:pPr>
            <a:r>
              <a:rPr lang="it-IT" dirty="0"/>
              <a:t>Altro modo per difendersi è controllare l'indirizzo internet della pagina web a cui il link rimanda: se tale indirizzo non corrisponde all'indirizzo riportato nel messaggio, è molto probabile che si tratti di una truffa. </a:t>
            </a:r>
          </a:p>
          <a:p>
            <a:pPr marL="228600" marR="0" lvl="0" indent="-228600" algn="just" defTabSz="914400" rtl="0" eaLnBrk="1" fontAlgn="auto" latinLnBrk="0" hangingPunct="1">
              <a:lnSpc>
                <a:spcPct val="120000"/>
              </a:lnSpc>
              <a:spcBef>
                <a:spcPts val="0"/>
              </a:spcBef>
              <a:spcAft>
                <a:spcPts val="0"/>
              </a:spcAft>
              <a:buClrTx/>
              <a:buSzTx/>
              <a:buFont typeface="+mj-lt"/>
              <a:buAutoNum type="arabicPeriod"/>
              <a:tabLst/>
              <a:defRPr/>
            </a:pPr>
            <a:r>
              <a:rPr lang="it-IT" dirty="0"/>
              <a:t>Occorre anche prestare attenzione all’apertura degli allegati. Se il messaggio della email non sembra coerente, è meglio non aprire il file.</a:t>
            </a:r>
          </a:p>
          <a:p>
            <a:pPr marL="228600" marR="0" lvl="0" indent="-228600" algn="just" defTabSz="914400" rtl="0" eaLnBrk="1" fontAlgn="auto" latinLnBrk="0" hangingPunct="1">
              <a:lnSpc>
                <a:spcPct val="120000"/>
              </a:lnSpc>
              <a:spcBef>
                <a:spcPts val="0"/>
              </a:spcBef>
              <a:spcAft>
                <a:spcPts val="0"/>
              </a:spcAft>
              <a:buClrTx/>
              <a:buSzTx/>
              <a:buFont typeface="+mj-lt"/>
              <a:buAutoNum type="arabicPeriod"/>
              <a:tabLst/>
              <a:defRPr/>
            </a:pPr>
            <a:r>
              <a:rPr lang="it-IT" sz="1200" dirty="0">
                <a:cs typeface="Arial" charset="0"/>
              </a:rPr>
              <a:t>Anche quando il messaggio di richiesta informazioni sembra originale, è bene fornire tali informazioni mediante un canale alternativo al link proposto nella mail. </a:t>
            </a:r>
          </a:p>
          <a:p>
            <a:pPr marL="228600" marR="0" lvl="0" indent="-228600" algn="just" defTabSz="914400" rtl="0" eaLnBrk="1" fontAlgn="auto" latinLnBrk="0" hangingPunct="1">
              <a:lnSpc>
                <a:spcPct val="120000"/>
              </a:lnSpc>
              <a:spcBef>
                <a:spcPts val="0"/>
              </a:spcBef>
              <a:spcAft>
                <a:spcPts val="0"/>
              </a:spcAft>
              <a:buClrTx/>
              <a:buSzTx/>
              <a:buFont typeface="+mj-lt"/>
              <a:buAutoNum type="arabicPeriod"/>
              <a:tabLst/>
              <a:defRPr/>
            </a:pPr>
            <a:endParaRPr lang="it-IT" sz="1200" dirty="0">
              <a:cs typeface="Arial" charset="0"/>
            </a:endParaRPr>
          </a:p>
          <a:p>
            <a:pPr marL="0" marR="0" lvl="0" indent="0" algn="just" defTabSz="914400" rtl="0" eaLnBrk="1" fontAlgn="auto" latinLnBrk="0" hangingPunct="1">
              <a:lnSpc>
                <a:spcPct val="120000"/>
              </a:lnSpc>
              <a:spcBef>
                <a:spcPts val="0"/>
              </a:spcBef>
              <a:spcAft>
                <a:spcPts val="0"/>
              </a:spcAft>
              <a:buClrTx/>
              <a:buSzTx/>
              <a:buFont typeface="+mj-lt"/>
              <a:buNone/>
              <a:tabLst/>
              <a:defRPr/>
            </a:pPr>
            <a:r>
              <a:rPr lang="it-IT" sz="1200" dirty="0">
                <a:cs typeface="Arial" charset="0"/>
              </a:rPr>
              <a:t>Popup</a:t>
            </a:r>
          </a:p>
          <a:p>
            <a:pPr marL="0" marR="0" lvl="0" indent="0" algn="just" defTabSz="914400" rtl="0" eaLnBrk="1" fontAlgn="auto" latinLnBrk="0" hangingPunct="1">
              <a:lnSpc>
                <a:spcPct val="120000"/>
              </a:lnSpc>
              <a:spcBef>
                <a:spcPts val="0"/>
              </a:spcBef>
              <a:spcAft>
                <a:spcPts val="0"/>
              </a:spcAft>
              <a:buClrTx/>
              <a:buSzTx/>
              <a:buFont typeface="+mj-lt"/>
              <a:buNone/>
              <a:tabLst/>
              <a:defRPr/>
            </a:pPr>
            <a:r>
              <a:rPr lang="it-IT" sz="1200" b="1" dirty="0">
                <a:cs typeface="Arial" charset="0"/>
              </a:rPr>
              <a:t>Fornire informazioni in modo alternativo</a:t>
            </a:r>
          </a:p>
          <a:p>
            <a:pPr marL="0" marR="0" lvl="0" indent="0" algn="just" defTabSz="914400" rtl="0" eaLnBrk="1" fontAlgn="auto" latinLnBrk="0" hangingPunct="1">
              <a:lnSpc>
                <a:spcPct val="120000"/>
              </a:lnSpc>
              <a:spcBef>
                <a:spcPts val="0"/>
              </a:spcBef>
              <a:spcAft>
                <a:spcPts val="0"/>
              </a:spcAft>
              <a:buClrTx/>
              <a:buSzTx/>
              <a:buFont typeface="+mj-lt"/>
              <a:buNone/>
              <a:tabLst/>
              <a:defRPr/>
            </a:pPr>
            <a:r>
              <a:rPr lang="it-IT" sz="1200" dirty="0">
                <a:cs typeface="Arial" charset="0"/>
              </a:rPr>
              <a:t>Per fornire informazioni mediante un canale alternativo al link proposto nella mail, si può ricercare, ad esempio, il numero di telefono da contattare su Internet, oppure digitare manualmente l'indirizzo web del sito della società nel nostro browser.</a:t>
            </a:r>
          </a:p>
          <a:p>
            <a:pPr marL="228600" marR="0" lvl="0" indent="-228600" algn="just" defTabSz="914400" rtl="0" eaLnBrk="1" fontAlgn="auto" latinLnBrk="0" hangingPunct="1">
              <a:lnSpc>
                <a:spcPct val="120000"/>
              </a:lnSpc>
              <a:spcBef>
                <a:spcPts val="0"/>
              </a:spcBef>
              <a:spcAft>
                <a:spcPts val="0"/>
              </a:spcAft>
              <a:buClrTx/>
              <a:buSzTx/>
              <a:buFont typeface="+mj-lt"/>
              <a:buAutoNum type="arabicPeriod"/>
              <a:tabLst/>
              <a:defRPr/>
            </a:pPr>
            <a:endParaRPr lang="it-IT" dirty="0"/>
          </a:p>
          <a:p>
            <a:pPr marL="228600" marR="0" lvl="0" indent="-228600" algn="just" defTabSz="914400" rtl="0" eaLnBrk="1" fontAlgn="auto" latinLnBrk="0" hangingPunct="1">
              <a:lnSpc>
                <a:spcPct val="120000"/>
              </a:lnSpc>
              <a:spcBef>
                <a:spcPts val="0"/>
              </a:spcBef>
              <a:spcAft>
                <a:spcPts val="0"/>
              </a:spcAft>
              <a:buClrTx/>
              <a:buSzTx/>
              <a:buFont typeface="+mj-lt"/>
              <a:buAutoNum type="arabicPeriod"/>
              <a:tabLst/>
              <a:defRPr/>
            </a:pPr>
            <a:endParaRPr lang="it-IT" dirty="0"/>
          </a:p>
        </p:txBody>
      </p:sp>
      <p:sp>
        <p:nvSpPr>
          <p:cNvPr id="4" name="Segnaposto numero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6BEB06-CD59-4FDF-9C41-A98B09EE3869}"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xmlns="" val="23882976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AUDIO:</a:t>
            </a:r>
          </a:p>
          <a:p>
            <a:pPr marL="228600" indent="-228600">
              <a:buFont typeface="+mj-lt"/>
              <a:buAutoNum type="arabicPeriod"/>
            </a:pPr>
            <a:r>
              <a:rPr lang="it-IT" dirty="0"/>
              <a:t>Nel tempo il </a:t>
            </a:r>
            <a:r>
              <a:rPr lang="it-IT" dirty="0" err="1"/>
              <a:t>phishing</a:t>
            </a:r>
            <a:r>
              <a:rPr lang="it-IT" dirty="0"/>
              <a:t> si è evoluto ed ha portato allo </a:t>
            </a:r>
            <a:r>
              <a:rPr lang="it-IT" dirty="0" err="1"/>
              <a:t>spear</a:t>
            </a:r>
            <a:r>
              <a:rPr lang="it-IT" dirty="0"/>
              <a:t> </a:t>
            </a:r>
            <a:r>
              <a:rPr lang="it-IT" dirty="0" err="1"/>
              <a:t>phishing</a:t>
            </a:r>
            <a:r>
              <a:rPr lang="it-IT" dirty="0"/>
              <a:t>, che può essere definito come:</a:t>
            </a:r>
          </a:p>
          <a:p>
            <a:pPr marL="228600" indent="-228600">
              <a:buFont typeface="+mj-lt"/>
              <a:buAutoNum type="arabicPeriod"/>
            </a:pPr>
            <a:r>
              <a:rPr lang="it-IT" dirty="0"/>
              <a:t>un tentativo mirato di rubare informazioni sensibili da una vittima specifica, acquisendone alcune informazioni personali pubbliche, spesso con l'intento di danneggiarla a livello personale, oltreché a livello finanziario.</a:t>
            </a:r>
          </a:p>
          <a:p>
            <a:pPr marL="228600" indent="-228600">
              <a:buFont typeface="+mj-lt"/>
              <a:buAutoNum type="arabicPeriod"/>
            </a:pPr>
            <a:r>
              <a:rPr lang="it-IT" dirty="0"/>
              <a:t>Un attacco efficace di </a:t>
            </a:r>
            <a:r>
              <a:rPr lang="it-IT" dirty="0" err="1"/>
              <a:t>spear</a:t>
            </a:r>
            <a:r>
              <a:rPr lang="it-IT" dirty="0"/>
              <a:t> </a:t>
            </a:r>
            <a:r>
              <a:rPr lang="it-IT" dirty="0" err="1"/>
              <a:t>phishing</a:t>
            </a:r>
            <a:r>
              <a:rPr lang="it-IT" dirty="0"/>
              <a:t> richiede infatti che i </a:t>
            </a:r>
            <a:r>
              <a:rPr lang="it-IT" sz="1200" b="0" i="0" u="none" strike="noStrike" kern="1200" dirty="0">
                <a:solidFill>
                  <a:schemeClr val="tx1"/>
                </a:solidFill>
                <a:effectLst/>
                <a:latin typeface="+mn-lt"/>
                <a:ea typeface="+mn-ea"/>
                <a:cs typeface="+mn-cs"/>
              </a:rPr>
              <a:t>cyber-criminali</a:t>
            </a:r>
            <a:r>
              <a:rPr lang="it-IT" dirty="0"/>
              <a:t> ottengano quante più informazioni possibili sui bersagli, prima di tentare qualsiasi tipo di contatto diretto. </a:t>
            </a:r>
          </a:p>
          <a:p>
            <a:pPr marL="228600" indent="-228600">
              <a:buFont typeface="+mj-lt"/>
              <a:buAutoNum type="arabicPeriod"/>
            </a:pPr>
            <a:r>
              <a:rPr lang="it-IT" sz="1200" dirty="0"/>
              <a:t>Essendo il contenuto del messaggio personalizzato sull'obiettivo,</a:t>
            </a:r>
            <a:r>
              <a:rPr lang="it-IT" dirty="0"/>
              <a:t> è molto più probabile che il malcapitato presuma che l'e-mail ricevuta sia legittima, in quanto la maggior parte degli utenti ritiene che tali tipologie di dati siano in qualche modo protette.</a:t>
            </a:r>
          </a:p>
          <a:p>
            <a:pPr marL="228600" indent="-228600">
              <a:buFont typeface="+mj-lt"/>
              <a:buAutoNum type="arabicPeriod"/>
            </a:pPr>
            <a:endParaRPr lang="it-IT" dirty="0"/>
          </a:p>
          <a:p>
            <a:pPr marL="0" indent="0">
              <a:buFont typeface="+mj-lt"/>
              <a:buNone/>
            </a:pPr>
            <a:endParaRPr lang="it-IT" dirty="0"/>
          </a:p>
        </p:txBody>
      </p:sp>
      <p:sp>
        <p:nvSpPr>
          <p:cNvPr id="4" name="Segnaposto numero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6BEB06-CD59-4FDF-9C41-A98B09EE3869}"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xmlns="" val="29430389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it-IT" dirty="0"/>
              <a:t>AUDIO</a:t>
            </a:r>
          </a:p>
          <a:p>
            <a:pPr marL="228600" indent="-228600">
              <a:buFont typeface="+mj-lt"/>
              <a:buAutoNum type="arabicPeriod"/>
            </a:pPr>
            <a:r>
              <a:rPr lang="it-IT" dirty="0" smtClean="0"/>
              <a:t>Facciamo un confronto tra </a:t>
            </a:r>
            <a:r>
              <a:rPr lang="it-IT" dirty="0" err="1" smtClean="0"/>
              <a:t>phishing</a:t>
            </a:r>
            <a:r>
              <a:rPr lang="it-IT" dirty="0" smtClean="0"/>
              <a:t> e </a:t>
            </a:r>
            <a:r>
              <a:rPr lang="it-IT" dirty="0" err="1" smtClean="0"/>
              <a:t>spear</a:t>
            </a:r>
            <a:r>
              <a:rPr lang="it-IT" dirty="0" smtClean="0"/>
              <a:t> </a:t>
            </a:r>
            <a:r>
              <a:rPr lang="it-IT" dirty="0" err="1" smtClean="0"/>
              <a:t>phishing</a:t>
            </a:r>
            <a:r>
              <a:rPr lang="it-IT" dirty="0" smtClean="0"/>
              <a:t>.</a:t>
            </a:r>
          </a:p>
          <a:p>
            <a:pPr marL="228600" indent="-228600">
              <a:buFont typeface="+mj-lt"/>
              <a:buAutoNum type="arabicPeriod"/>
            </a:pPr>
            <a:r>
              <a:rPr lang="it-IT" dirty="0" smtClean="0"/>
              <a:t>A </a:t>
            </a:r>
            <a:r>
              <a:rPr lang="it-IT" dirty="0"/>
              <a:t>differenza degli attacchi di </a:t>
            </a:r>
            <a:r>
              <a:rPr lang="it-IT" dirty="0" err="1"/>
              <a:t>phishing</a:t>
            </a:r>
            <a:r>
              <a:rPr lang="it-IT" dirty="0"/>
              <a:t> che consistono nell'inviare una comunicazione falsa che sembra provenire da un'organizzazione autentica a un gran numero di persone, sfruttando le possibilità che qualcuno faccia clic su quel link e fornisca le proprie informazioni personali, </a:t>
            </a:r>
          </a:p>
          <a:p>
            <a:pPr marL="228600" indent="-228600">
              <a:buFont typeface="+mj-lt"/>
              <a:buAutoNum type="arabicPeriod"/>
            </a:pPr>
            <a:r>
              <a:rPr lang="it-IT" dirty="0"/>
              <a:t>gli attacchi di </a:t>
            </a:r>
            <a:r>
              <a:rPr lang="it-IT" dirty="0" err="1"/>
              <a:t>spear</a:t>
            </a:r>
            <a:r>
              <a:rPr lang="it-IT" dirty="0"/>
              <a:t> </a:t>
            </a:r>
            <a:r>
              <a:rPr lang="it-IT" dirty="0" err="1"/>
              <a:t>phishing</a:t>
            </a:r>
            <a:r>
              <a:rPr lang="it-IT" dirty="0"/>
              <a:t> hanno target di utenti ben precisi. </a:t>
            </a:r>
          </a:p>
          <a:p>
            <a:pPr marL="228600" indent="-228600">
              <a:buFont typeface="+mj-lt"/>
              <a:buAutoNum type="arabicPeriod"/>
            </a:pPr>
            <a:r>
              <a:rPr lang="it-IT" dirty="0"/>
              <a:t>A differenza del </a:t>
            </a:r>
            <a:r>
              <a:rPr lang="it-IT" dirty="0" err="1"/>
              <a:t>phishing</a:t>
            </a:r>
            <a:r>
              <a:rPr lang="it-IT" dirty="0"/>
              <a:t>, lo </a:t>
            </a:r>
            <a:r>
              <a:rPr lang="it-IT" dirty="0" err="1"/>
              <a:t>spear</a:t>
            </a:r>
            <a:r>
              <a:rPr lang="it-IT" dirty="0"/>
              <a:t> </a:t>
            </a:r>
            <a:r>
              <a:rPr lang="it-IT" dirty="0" err="1"/>
              <a:t>phishing</a:t>
            </a:r>
            <a:r>
              <a:rPr lang="it-IT" dirty="0"/>
              <a:t> richiede più tempo e lavoro da parte dei cybercriminali per ottenere informazioni sensibili,</a:t>
            </a:r>
          </a:p>
          <a:p>
            <a:pPr marL="228600" indent="-228600">
              <a:buFont typeface="+mj-lt"/>
              <a:buAutoNum type="arabicPeriod"/>
            </a:pPr>
            <a:r>
              <a:rPr lang="it-IT" dirty="0"/>
              <a:t>ma il tasso di successo è decisamente più elevato rispetto ad un invio di un messaggio standard ad una massa di utenti.</a:t>
            </a:r>
          </a:p>
          <a:p>
            <a:pPr marL="228600" indent="-228600">
              <a:buFont typeface="+mj-lt"/>
              <a:buAutoNum type="arabicPeriod"/>
            </a:pPr>
            <a:r>
              <a:rPr lang="it-IT" dirty="0"/>
              <a:t>A causa del livello personale di queste email, </a:t>
            </a:r>
            <a:r>
              <a:rPr lang="it-IT" dirty="0" smtClean="0"/>
              <a:t>infine, è </a:t>
            </a:r>
            <a:r>
              <a:rPr lang="it-IT" dirty="0"/>
              <a:t>più difficile identificare gli attacchi di </a:t>
            </a:r>
            <a:r>
              <a:rPr lang="it-IT" dirty="0" err="1"/>
              <a:t>spear</a:t>
            </a:r>
            <a:r>
              <a:rPr lang="it-IT" dirty="0"/>
              <a:t> </a:t>
            </a:r>
            <a:r>
              <a:rPr lang="it-IT" dirty="0" err="1"/>
              <a:t>phishing</a:t>
            </a:r>
            <a:r>
              <a:rPr lang="it-IT" dirty="0"/>
              <a:t>, </a:t>
            </a:r>
          </a:p>
          <a:p>
            <a:pPr marL="228600" indent="-228600">
              <a:buFont typeface="+mj-lt"/>
              <a:buAutoNum type="arabicPeriod"/>
            </a:pPr>
            <a:r>
              <a:rPr lang="it-IT" dirty="0"/>
              <a:t>rispetto agli attacchi di </a:t>
            </a:r>
            <a:r>
              <a:rPr lang="it-IT" dirty="0" err="1"/>
              <a:t>phishing</a:t>
            </a:r>
            <a:r>
              <a:rPr lang="it-IT" dirty="0"/>
              <a:t> condotti su larga scala. </a:t>
            </a:r>
          </a:p>
          <a:p>
            <a:pPr marL="228600" indent="-228600">
              <a:buFont typeface="+mj-lt"/>
              <a:buAutoNum type="arabicPeriod"/>
            </a:pPr>
            <a:endParaRPr lang="it-IT" dirty="0"/>
          </a:p>
        </p:txBody>
      </p:sp>
      <p:sp>
        <p:nvSpPr>
          <p:cNvPr id="4" name="Segnaposto numero diapositiva 3"/>
          <p:cNvSpPr>
            <a:spLocks noGrp="1"/>
          </p:cNvSpPr>
          <p:nvPr>
            <p:ph type="sldNum" sz="quarter" idx="10"/>
          </p:nvPr>
        </p:nvSpPr>
        <p:spPr/>
        <p:txBody>
          <a:bodyPr/>
          <a:lstStyle/>
          <a:p>
            <a:fld id="{676BEB06-CD59-4FDF-9C41-A98B09EE3869}" type="slidenum">
              <a:rPr lang="it-IT" smtClean="0"/>
              <a:pPr/>
              <a:t>19</a:t>
            </a:fld>
            <a:endParaRPr lang="it-IT"/>
          </a:p>
        </p:txBody>
      </p:sp>
    </p:spTree>
    <p:extLst>
      <p:ext uri="{BB962C8B-B14F-4D97-AF65-F5344CB8AC3E}">
        <p14:creationId xmlns:p14="http://schemas.microsoft.com/office/powerpoint/2010/main" xmlns="" val="4264898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AUDIO:</a:t>
            </a:r>
          </a:p>
          <a:p>
            <a:pPr marL="228600" indent="-228600">
              <a:buFont typeface="+mj-lt"/>
              <a:buAutoNum type="arabicPeriod"/>
            </a:pPr>
            <a:r>
              <a:rPr lang="it-IT" dirty="0"/>
              <a:t>Hacker, cybercriminali e soggetti con intenzioni malevole sono sempre alla ricerca dei nostri dati più sensibili.</a:t>
            </a:r>
          </a:p>
          <a:p>
            <a:pPr marL="228600" indent="-228600">
              <a:buFont typeface="+mj-lt"/>
              <a:buAutoNum type="arabicPeriod"/>
            </a:pPr>
            <a:r>
              <a:rPr lang="it-IT" dirty="0"/>
              <a:t>Numerose sono infatti le minacce in cui possiamo incorrere attraverso l’uso continuo di strumenti informatici.</a:t>
            </a:r>
          </a:p>
          <a:p>
            <a:pPr marL="228600" indent="-228600">
              <a:buFont typeface="+mj-lt"/>
              <a:buAutoNum type="arabicPeriod"/>
            </a:pPr>
            <a:r>
              <a:rPr lang="it-IT" dirty="0"/>
              <a:t>Le frodi informatiche sono in continuo aumento diventando più complesse e difficili da identificare.</a:t>
            </a:r>
          </a:p>
          <a:p>
            <a:pPr marL="228600" indent="-228600">
              <a:buFont typeface="+mj-lt"/>
              <a:buAutoNum type="arabicPeriod"/>
            </a:pPr>
            <a:r>
              <a:rPr lang="it-IT" dirty="0"/>
              <a:t>Per questo motivo occorre adottare strumenti di protezione e comportamenti che limitino il più possibile la possibilità di incorrere in questo tipo di attacchi.</a:t>
            </a:r>
          </a:p>
          <a:p>
            <a:pPr marL="228600" indent="-228600">
              <a:buFont typeface="+mj-lt"/>
              <a:buAutoNum type="arabicPeriod"/>
            </a:pPr>
            <a:r>
              <a:rPr lang="it-IT" dirty="0"/>
              <a:t>Fai clic sulle foto per scoprire gli argomenti che andremo a trattare nelle prossime pagine! </a:t>
            </a:r>
          </a:p>
          <a:p>
            <a:pPr marL="228600" indent="-228600">
              <a:buFont typeface="+mj-lt"/>
              <a:buAutoNum type="arabicPeriod"/>
            </a:pPr>
            <a:endParaRPr lang="it-IT" dirty="0"/>
          </a:p>
        </p:txBody>
      </p:sp>
      <p:sp>
        <p:nvSpPr>
          <p:cNvPr id="4" name="Segnaposto numero diapositiva 3"/>
          <p:cNvSpPr>
            <a:spLocks noGrp="1"/>
          </p:cNvSpPr>
          <p:nvPr>
            <p:ph type="sldNum" sz="quarter" idx="10"/>
          </p:nvPr>
        </p:nvSpPr>
        <p:spPr/>
        <p:txBody>
          <a:bodyPr/>
          <a:lstStyle/>
          <a:p>
            <a:fld id="{676BEB06-CD59-4FDF-9C41-A98B09EE3869}" type="slidenum">
              <a:rPr lang="it-IT" smtClean="0"/>
              <a:pPr/>
              <a:t>2</a:t>
            </a:fld>
            <a:endParaRPr lang="it-IT"/>
          </a:p>
        </p:txBody>
      </p:sp>
    </p:spTree>
    <p:extLst>
      <p:ext uri="{BB962C8B-B14F-4D97-AF65-F5344CB8AC3E}">
        <p14:creationId xmlns:p14="http://schemas.microsoft.com/office/powerpoint/2010/main" xmlns="" val="35584910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AUDIO:</a:t>
            </a:r>
          </a:p>
          <a:p>
            <a:pPr marL="228600" indent="-228600" algn="just">
              <a:lnSpc>
                <a:spcPct val="120000"/>
              </a:lnSpc>
              <a:buFont typeface="+mj-lt"/>
              <a:buAutoNum type="arabicPeriod"/>
              <a:defRPr/>
            </a:pPr>
            <a:r>
              <a:rPr lang="it-IT" sz="1200" dirty="0">
                <a:cs typeface="Arial" charset="0"/>
              </a:rPr>
              <a:t>Di seguito riportiamo alcuni consigli che i professionisti della sicurezza informatica suggeriscono per evitare attacchi di </a:t>
            </a:r>
            <a:r>
              <a:rPr lang="it-IT" sz="1200" dirty="0" err="1">
                <a:cs typeface="Arial" charset="0"/>
              </a:rPr>
              <a:t>spear</a:t>
            </a:r>
            <a:r>
              <a:rPr lang="it-IT" sz="1200" dirty="0">
                <a:cs typeface="Arial" charset="0"/>
              </a:rPr>
              <a:t> </a:t>
            </a:r>
            <a:r>
              <a:rPr lang="it-IT" sz="1200" dirty="0" err="1" smtClean="0">
                <a:cs typeface="Arial" charset="0"/>
              </a:rPr>
              <a:t>phishing</a:t>
            </a:r>
            <a:r>
              <a:rPr lang="it-IT" sz="1200" dirty="0">
                <a:cs typeface="Arial" charset="0"/>
              </a:rPr>
              <a:t>.</a:t>
            </a:r>
          </a:p>
          <a:p>
            <a:pPr marL="228600" indent="-228600" algn="just">
              <a:lnSpc>
                <a:spcPct val="120000"/>
              </a:lnSpc>
              <a:buFont typeface="+mj-lt"/>
              <a:buAutoNum type="arabicPeriod"/>
              <a:defRPr/>
            </a:pPr>
            <a:r>
              <a:rPr lang="it-IT" sz="1200" dirty="0">
                <a:cs typeface="Arial" charset="0"/>
              </a:rPr>
              <a:t>La prima cosa da fare è prestare particolare attenzione alle informazioni personali che vengono pubblicate su internet, in modo particolare sui profili personali presenti nei vari social media, configurando correttamente le impostazioni della </a:t>
            </a:r>
            <a:r>
              <a:rPr lang="it-IT" sz="1200" dirty="0" smtClean="0">
                <a:cs typeface="Arial" charset="0"/>
              </a:rPr>
              <a:t>privacy.</a:t>
            </a:r>
            <a:endParaRPr lang="it-IT" sz="1200" dirty="0">
              <a:cs typeface="Arial" charset="0"/>
            </a:endParaRPr>
          </a:p>
          <a:p>
            <a:pPr marL="228600" indent="-228600" algn="just">
              <a:lnSpc>
                <a:spcPct val="120000"/>
              </a:lnSpc>
              <a:buFont typeface="+mj-lt"/>
              <a:buAutoNum type="arabicPeriod"/>
              <a:defRPr/>
            </a:pPr>
            <a:r>
              <a:rPr lang="it-IT" sz="1200" dirty="0">
                <a:cs typeface="Arial" charset="0"/>
              </a:rPr>
              <a:t>Occorre utilizzare password intelligenti, evitando di scegliere una parola chiave principale, o varianti di questa, per ogni account online in nostro </a:t>
            </a:r>
            <a:r>
              <a:rPr lang="it-IT" sz="1200" dirty="0" smtClean="0">
                <a:cs typeface="Arial" charset="0"/>
              </a:rPr>
              <a:t>possesso. </a:t>
            </a:r>
            <a:endParaRPr lang="it-IT" sz="1200" dirty="0">
              <a:cs typeface="Arial" charset="0"/>
            </a:endParaRPr>
          </a:p>
          <a:p>
            <a:pPr marL="228600" indent="-228600" algn="just">
              <a:lnSpc>
                <a:spcPct val="120000"/>
              </a:lnSpc>
              <a:buFont typeface="+mj-lt"/>
              <a:buAutoNum type="arabicPeriod"/>
              <a:defRPr/>
            </a:pPr>
            <a:r>
              <a:rPr lang="it-IT" sz="1200" dirty="0">
                <a:cs typeface="Arial" charset="0"/>
              </a:rPr>
              <a:t>Occorre anche prestare attenzione prima di cliccare sui collegamenti presenti nelle email: se una società invia un link per posta, conviene utilizzare il browser per accedere direttamente al sito della </a:t>
            </a:r>
            <a:r>
              <a:rPr lang="it-IT" sz="1200" dirty="0" smtClean="0">
                <a:cs typeface="Arial" charset="0"/>
              </a:rPr>
              <a:t>società.</a:t>
            </a:r>
            <a:endParaRPr lang="it-IT" sz="1200" dirty="0">
              <a:cs typeface="Arial" charset="0"/>
            </a:endParaRPr>
          </a:p>
          <a:p>
            <a:pPr marL="228600" indent="-228600" algn="just">
              <a:lnSpc>
                <a:spcPct val="120000"/>
              </a:lnSpc>
              <a:buFont typeface="+mj-lt"/>
              <a:buAutoNum type="arabicPeriod"/>
              <a:defRPr/>
            </a:pPr>
            <a:r>
              <a:rPr lang="it-IT" sz="1200" dirty="0">
                <a:cs typeface="Arial" charset="0"/>
              </a:rPr>
              <a:t>È importante essere sempre vigili quando si apre una email, anche se ricevute da mittenti conosciuti: molti attacchi di </a:t>
            </a:r>
            <a:r>
              <a:rPr lang="it-IT" sz="1200" dirty="0" err="1">
                <a:cs typeface="Arial" charset="0"/>
              </a:rPr>
              <a:t>spear</a:t>
            </a:r>
            <a:r>
              <a:rPr lang="it-IT" sz="1200" dirty="0">
                <a:cs typeface="Arial" charset="0"/>
              </a:rPr>
              <a:t> </a:t>
            </a:r>
            <a:r>
              <a:rPr lang="it-IT" sz="1200" dirty="0" err="1">
                <a:cs typeface="Arial" charset="0"/>
              </a:rPr>
              <a:t>phishing</a:t>
            </a:r>
            <a:r>
              <a:rPr lang="it-IT" sz="1200" dirty="0">
                <a:cs typeface="Arial" charset="0"/>
              </a:rPr>
              <a:t> tentano di nascondere le reali destinazioni dei collegamenti, usando informazioni personali contenute nel messaggio. </a:t>
            </a:r>
          </a:p>
          <a:p>
            <a:pPr marL="228600" indent="-228600" algn="just">
              <a:lnSpc>
                <a:spcPct val="120000"/>
              </a:lnSpc>
              <a:buFont typeface="+mj-lt"/>
              <a:buAutoNum type="arabicPeriod"/>
              <a:defRPr/>
            </a:pPr>
            <a:r>
              <a:rPr lang="it-IT" sz="1200" dirty="0" smtClean="0">
                <a:cs typeface="Arial" charset="0"/>
              </a:rPr>
              <a:t>È consigliabile utilizzare </a:t>
            </a:r>
            <a:r>
              <a:rPr lang="it-IT" sz="1200" dirty="0">
                <a:cs typeface="Arial" charset="0"/>
              </a:rPr>
              <a:t>infine un programma di protezione dei dati e restare aggiornati in tema di sicurezza informatica: un continuo aggiornamento sulle più recenti tecniche di frodi informatiche, unito ad un programma di protezione dei dati aiuta a prevenire un accesso non autorizzato.</a:t>
            </a:r>
          </a:p>
        </p:txBody>
      </p:sp>
      <p:sp>
        <p:nvSpPr>
          <p:cNvPr id="4" name="Segnaposto numero diapositiva 3"/>
          <p:cNvSpPr>
            <a:spLocks noGrp="1"/>
          </p:cNvSpPr>
          <p:nvPr>
            <p:ph type="sldNum" sz="quarter" idx="10"/>
          </p:nvPr>
        </p:nvSpPr>
        <p:spPr/>
        <p:txBody>
          <a:bodyPr/>
          <a:lstStyle/>
          <a:p>
            <a:fld id="{676BEB06-CD59-4FDF-9C41-A98B09EE3869}" type="slidenum">
              <a:rPr lang="it-IT" smtClean="0"/>
              <a:pPr/>
              <a:t>20</a:t>
            </a:fld>
            <a:endParaRPr lang="it-IT"/>
          </a:p>
        </p:txBody>
      </p:sp>
    </p:spTree>
    <p:extLst>
      <p:ext uri="{BB962C8B-B14F-4D97-AF65-F5344CB8AC3E}">
        <p14:creationId xmlns:p14="http://schemas.microsoft.com/office/powerpoint/2010/main" xmlns="" val="7598423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AUDIO:</a:t>
            </a:r>
          </a:p>
          <a:p>
            <a:pPr marL="228600" indent="-228600">
              <a:buFont typeface="+mj-lt"/>
              <a:buAutoNum type="arabicPeriod"/>
            </a:pPr>
            <a:r>
              <a:rPr lang="it-IT" dirty="0"/>
              <a:t>Riportiamo ora, un eclatante caso di </a:t>
            </a:r>
            <a:r>
              <a:rPr lang="it-IT" dirty="0" err="1"/>
              <a:t>spear</a:t>
            </a:r>
            <a:r>
              <a:rPr lang="it-IT" dirty="0"/>
              <a:t> </a:t>
            </a:r>
            <a:r>
              <a:rPr lang="it-IT" dirty="0" err="1"/>
              <a:t>phishing</a:t>
            </a:r>
            <a:r>
              <a:rPr lang="it-IT" dirty="0"/>
              <a:t> che  riguarda la violazione dell'account di posta elettronica di John </a:t>
            </a:r>
            <a:r>
              <a:rPr lang="it-IT" dirty="0" err="1"/>
              <a:t>Podesta</a:t>
            </a:r>
            <a:r>
              <a:rPr lang="it-IT" dirty="0"/>
              <a:t>,</a:t>
            </a:r>
          </a:p>
          <a:p>
            <a:pPr marL="228600" indent="-228600">
              <a:buFont typeface="+mj-lt"/>
              <a:buAutoNum type="arabicPeriod"/>
            </a:pPr>
            <a:r>
              <a:rPr lang="it-IT" dirty="0"/>
              <a:t>presidente della campagna di Hillary Clinton, allora in corsa per la presidenza degli Stati Uniti.</a:t>
            </a:r>
          </a:p>
          <a:p>
            <a:pPr marL="228600" indent="-228600">
              <a:buFont typeface="+mj-lt"/>
              <a:buAutoNum type="arabicPeriod"/>
            </a:pPr>
            <a:endParaRPr lang="it-IT" dirty="0"/>
          </a:p>
        </p:txBody>
      </p:sp>
      <p:sp>
        <p:nvSpPr>
          <p:cNvPr id="4" name="Segnaposto numero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6BEB06-CD59-4FDF-9C41-A98B09EE3869}"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xmlns="" val="19564043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AUDIO:</a:t>
            </a:r>
          </a:p>
          <a:p>
            <a:pPr marL="228600" indent="-228600">
              <a:buFont typeface="+mj-lt"/>
              <a:buAutoNum type="arabicPeriod" startAt="3"/>
            </a:pPr>
            <a:r>
              <a:rPr lang="it-IT" dirty="0"/>
              <a:t>La ricostruzione della storia è la seguente: il 19 marzo 2016 John </a:t>
            </a:r>
            <a:r>
              <a:rPr lang="it-IT" dirty="0" err="1"/>
              <a:t>Podesta</a:t>
            </a:r>
            <a:r>
              <a:rPr lang="it-IT" dirty="0"/>
              <a:t> </a:t>
            </a:r>
          </a:p>
          <a:p>
            <a:pPr marL="228600" indent="-228600">
              <a:buFont typeface="+mj-lt"/>
              <a:buAutoNum type="arabicPeriod" startAt="3"/>
            </a:pPr>
            <a:r>
              <a:rPr lang="it-IT" dirty="0"/>
              <a:t>riceve una email, </a:t>
            </a:r>
          </a:p>
          <a:p>
            <a:pPr marL="228600" indent="-228600">
              <a:buFont typeface="+mj-lt"/>
              <a:buAutoNum type="arabicPeriod" startAt="3"/>
            </a:pPr>
            <a:r>
              <a:rPr lang="it-IT" dirty="0"/>
              <a:t>apparentemente da Google, </a:t>
            </a:r>
          </a:p>
          <a:p>
            <a:pPr marL="228600" indent="-228600">
              <a:buFont typeface="+mj-lt"/>
              <a:buAutoNum type="arabicPeriod" startAt="3"/>
            </a:pPr>
            <a:r>
              <a:rPr lang="it-IT" dirty="0"/>
              <a:t>che lo avvisa che qualcuno dall’Ucraina avrebbe cercato di entrare nella sua casella di posta e lo invita a cambiare la password</a:t>
            </a:r>
          </a:p>
          <a:p>
            <a:pPr marL="228600" indent="-228600">
              <a:buFont typeface="+mj-lt"/>
              <a:buAutoNum type="arabicPeriod" startAt="3"/>
            </a:pPr>
            <a:r>
              <a:rPr lang="it-IT" dirty="0"/>
              <a:t>tramite un pulsante apposito presente nella stessa email.</a:t>
            </a:r>
          </a:p>
          <a:p>
            <a:pPr marL="228600" indent="-228600">
              <a:buFont typeface="+mj-lt"/>
              <a:buAutoNum type="arabicPeriod"/>
            </a:pPr>
            <a:endParaRPr lang="it-IT" dirty="0"/>
          </a:p>
        </p:txBody>
      </p:sp>
      <p:sp>
        <p:nvSpPr>
          <p:cNvPr id="4" name="Segnaposto numero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6BEB06-CD59-4FDF-9C41-A98B09EE3869}"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xmlns="" val="29264976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AUDIO:</a:t>
            </a:r>
          </a:p>
          <a:p>
            <a:pPr marL="228600" indent="-228600">
              <a:buFont typeface="+mj-lt"/>
              <a:buAutoNum type="arabicPeriod" startAt="8"/>
            </a:pPr>
            <a:r>
              <a:rPr lang="it-IT" dirty="0"/>
              <a:t>Poco dopo il capo di gabinetto di </a:t>
            </a:r>
            <a:r>
              <a:rPr lang="it-IT" dirty="0" err="1"/>
              <a:t>Podesta</a:t>
            </a:r>
            <a:r>
              <a:rPr lang="it-IT" dirty="0"/>
              <a:t>, </a:t>
            </a:r>
          </a:p>
          <a:p>
            <a:pPr marL="228600" indent="-228600">
              <a:buFont typeface="+mj-lt"/>
              <a:buAutoNum type="arabicPeriod" startAt="8"/>
            </a:pPr>
            <a:r>
              <a:rPr lang="it-IT" dirty="0"/>
              <a:t>inoltra la mail </a:t>
            </a:r>
          </a:p>
          <a:p>
            <a:pPr marL="228600" indent="-228600">
              <a:buFont typeface="+mj-lt"/>
              <a:buAutoNum type="arabicPeriod" startAt="8"/>
            </a:pPr>
            <a:r>
              <a:rPr lang="it-IT" dirty="0"/>
              <a:t>al responsabile informatico del team di Hillary Clinton, </a:t>
            </a:r>
          </a:p>
          <a:p>
            <a:pPr marL="0" indent="0">
              <a:buFont typeface="+mj-lt"/>
              <a:buNone/>
            </a:pPr>
            <a:endParaRPr lang="it-IT" dirty="0"/>
          </a:p>
        </p:txBody>
      </p:sp>
      <p:sp>
        <p:nvSpPr>
          <p:cNvPr id="4" name="Segnaposto numero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6BEB06-CD59-4FDF-9C41-A98B09EE3869}"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xmlns="" val="33744624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AUDIO:</a:t>
            </a:r>
          </a:p>
          <a:p>
            <a:pPr marL="228600" indent="-228600">
              <a:buFont typeface="+mj-lt"/>
              <a:buAutoNum type="arabicPeriod" startAt="11"/>
            </a:pPr>
            <a:r>
              <a:rPr lang="it-IT" dirty="0"/>
              <a:t>il quale conferma che la mail è autentica e la invita a cambiare al più presto la password, </a:t>
            </a:r>
          </a:p>
          <a:p>
            <a:pPr marL="228600" indent="-228600">
              <a:buFont typeface="+mj-lt"/>
              <a:buAutoNum type="arabicPeriod" startAt="11"/>
            </a:pPr>
            <a:r>
              <a:rPr lang="it-IT" dirty="0"/>
              <a:t>fornendole tuttavia il vero indirizzo Google da cui farlo. </a:t>
            </a:r>
          </a:p>
          <a:p>
            <a:pPr marL="0" indent="0">
              <a:buFont typeface="+mj-lt"/>
              <a:buNone/>
            </a:pPr>
            <a:endParaRPr lang="it-IT" dirty="0"/>
          </a:p>
        </p:txBody>
      </p:sp>
      <p:sp>
        <p:nvSpPr>
          <p:cNvPr id="4" name="Segnaposto numero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6BEB06-CD59-4FDF-9C41-A98B09EE3869}"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xmlns="" val="20795917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AUDIO:</a:t>
            </a:r>
          </a:p>
          <a:p>
            <a:pPr marL="228600" indent="-228600">
              <a:buFont typeface="+mj-lt"/>
              <a:buAutoNum type="arabicPeriod" startAt="13"/>
            </a:pPr>
            <a:r>
              <a:rPr lang="it-IT" dirty="0"/>
              <a:t>John </a:t>
            </a:r>
            <a:r>
              <a:rPr lang="it-IT" dirty="0" err="1"/>
              <a:t>Podesta</a:t>
            </a:r>
            <a:r>
              <a:rPr lang="it-IT" dirty="0"/>
              <a:t> e la sua assistente </a:t>
            </a:r>
          </a:p>
          <a:p>
            <a:pPr marL="228600" indent="-228600">
              <a:buFont typeface="+mj-lt"/>
              <a:buAutoNum type="arabicPeriod" startAt="13"/>
            </a:pPr>
            <a:r>
              <a:rPr lang="it-IT" dirty="0"/>
              <a:t>per la fretta non leggono per intero la mail dell'esperto informatico, ma solo l'oggetto della stessa, che conferma la legittimità del precedente messaggio, </a:t>
            </a:r>
          </a:p>
          <a:p>
            <a:pPr marL="228600" indent="-228600">
              <a:buFont typeface="+mj-lt"/>
              <a:buAutoNum type="arabicPeriod" startAt="13"/>
            </a:pPr>
            <a:r>
              <a:rPr lang="it-IT" dirty="0"/>
              <a:t>e procedono a cambiare la password dell'account di posta tramite il link fasullo presente nella mail originaria.</a:t>
            </a:r>
          </a:p>
          <a:p>
            <a:pPr marL="228600" indent="-228600">
              <a:buFont typeface="+mj-lt"/>
              <a:buAutoNum type="arabicPeriod"/>
            </a:pPr>
            <a:endParaRPr lang="it-IT" dirty="0"/>
          </a:p>
          <a:p>
            <a:pPr marL="228600" indent="-228600">
              <a:buFont typeface="+mj-lt"/>
              <a:buAutoNum type="arabicPeriod"/>
            </a:pPr>
            <a:endParaRPr lang="it-IT" dirty="0"/>
          </a:p>
        </p:txBody>
      </p:sp>
      <p:sp>
        <p:nvSpPr>
          <p:cNvPr id="4" name="Segnaposto numero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6BEB06-CD59-4FDF-9C41-A98B09EE3869}"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xmlns="" val="3122610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AUDIO:</a:t>
            </a:r>
          </a:p>
          <a:p>
            <a:pPr marL="228600" indent="-228600">
              <a:buFont typeface="+mj-lt"/>
              <a:buAutoNum type="arabicPeriod" startAt="16"/>
            </a:pPr>
            <a:r>
              <a:rPr lang="it-IT" dirty="0"/>
              <a:t>Nella realtà il pulsante rimanda a un sito clone, registrato in un'isola tropicale nell'Oceano Pacifico del Sud, </a:t>
            </a:r>
          </a:p>
          <a:p>
            <a:pPr marL="228600" indent="-228600">
              <a:buFont typeface="+mj-lt"/>
              <a:buAutoNum type="arabicPeriod" startAt="16"/>
            </a:pPr>
            <a:r>
              <a:rPr lang="it-IT" dirty="0"/>
              <a:t>che riproduce esattamente la pagina di Google Mail. </a:t>
            </a:r>
          </a:p>
          <a:p>
            <a:pPr marL="228600" indent="-228600">
              <a:buFont typeface="+mj-lt"/>
              <a:buAutoNum type="arabicPeriod" startAt="16"/>
            </a:pPr>
            <a:r>
              <a:rPr lang="it-IT" dirty="0"/>
              <a:t>L'account non ha quindi più segreti per gli hacker…ed il resto del mondo!</a:t>
            </a:r>
          </a:p>
          <a:p>
            <a:pPr marL="228600" indent="-228600">
              <a:buFont typeface="+mj-lt"/>
              <a:buAutoNum type="arabicPeriod"/>
            </a:pPr>
            <a:endParaRPr lang="it-IT" dirty="0"/>
          </a:p>
        </p:txBody>
      </p:sp>
      <p:sp>
        <p:nvSpPr>
          <p:cNvPr id="4" name="Segnaposto numero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6BEB06-CD59-4FDF-9C41-A98B09EE3869}"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xmlns="" val="6245542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AUDIO:</a:t>
            </a:r>
          </a:p>
          <a:p>
            <a:pPr marL="228600" indent="-228600" algn="just">
              <a:lnSpc>
                <a:spcPct val="120000"/>
              </a:lnSpc>
              <a:buFont typeface="+mj-lt"/>
              <a:buAutoNum type="arabicPeriod"/>
              <a:defRPr/>
            </a:pPr>
            <a:r>
              <a:rPr lang="it-IT" sz="1200" dirty="0"/>
              <a:t>Un'altra variante del </a:t>
            </a:r>
            <a:r>
              <a:rPr lang="it-IT" sz="1200" dirty="0" err="1"/>
              <a:t>phishing</a:t>
            </a:r>
            <a:r>
              <a:rPr lang="it-IT" sz="1200" dirty="0"/>
              <a:t>/</a:t>
            </a:r>
            <a:r>
              <a:rPr lang="it-IT" sz="1200" dirty="0" err="1"/>
              <a:t>spear</a:t>
            </a:r>
            <a:r>
              <a:rPr lang="it-IT" sz="1200" dirty="0"/>
              <a:t> </a:t>
            </a:r>
            <a:r>
              <a:rPr lang="it-IT" sz="1200" dirty="0" err="1"/>
              <a:t>phishing</a:t>
            </a:r>
            <a:r>
              <a:rPr lang="it-IT" sz="1200" dirty="0"/>
              <a:t>, è lo "</a:t>
            </a:r>
            <a:r>
              <a:rPr lang="it-IT" sz="1200" dirty="0" err="1"/>
              <a:t>smishing</a:t>
            </a:r>
            <a:r>
              <a:rPr lang="it-IT" sz="1200" dirty="0"/>
              <a:t>",</a:t>
            </a:r>
          </a:p>
          <a:p>
            <a:pPr marL="228600" indent="-228600" algn="just">
              <a:lnSpc>
                <a:spcPct val="120000"/>
              </a:lnSpc>
              <a:buFont typeface="+mj-lt"/>
              <a:buAutoNum type="arabicPeriod"/>
              <a:defRPr/>
            </a:pPr>
            <a:r>
              <a:rPr lang="it-IT" sz="1200" dirty="0"/>
              <a:t>ossia l'invio di messaggi sms ricevuti sul telefono </a:t>
            </a:r>
          </a:p>
          <a:p>
            <a:pPr marL="228600" indent="-228600" algn="just">
              <a:lnSpc>
                <a:spcPct val="120000"/>
              </a:lnSpc>
              <a:buFont typeface="+mj-lt"/>
              <a:buAutoNum type="arabicPeriod"/>
              <a:defRPr/>
            </a:pPr>
            <a:r>
              <a:rPr lang="it-IT" sz="1200" dirty="0"/>
              <a:t>o il "</a:t>
            </a:r>
            <a:r>
              <a:rPr lang="it-IT" sz="1200" dirty="0" err="1"/>
              <a:t>vishing</a:t>
            </a:r>
            <a:r>
              <a:rPr lang="it-IT" sz="1200" dirty="0"/>
              <a:t>, se l’attacco è condotto mediante la voce, </a:t>
            </a:r>
          </a:p>
          <a:p>
            <a:pPr marL="228600" indent="-228600" algn="just">
              <a:lnSpc>
                <a:spcPct val="120000"/>
              </a:lnSpc>
              <a:buFont typeface="+mj-lt"/>
              <a:buAutoNum type="arabicPeriod"/>
              <a:defRPr/>
            </a:pPr>
            <a:r>
              <a:rPr lang="it-IT" sz="1200" dirty="0"/>
              <a:t>ossia mediante una telefonata con il diretto interessato. </a:t>
            </a:r>
          </a:p>
          <a:p>
            <a:pPr marL="228600" indent="-228600" algn="just">
              <a:lnSpc>
                <a:spcPct val="120000"/>
              </a:lnSpc>
              <a:buFont typeface="+mj-lt"/>
              <a:buAutoNum type="arabicPeriod"/>
              <a:defRPr/>
            </a:pPr>
            <a:r>
              <a:rPr lang="it-IT" sz="1200" dirty="0"/>
              <a:t>In questi casi, gli utenti ricevono un messaggio di testo o una telefonata da un'azienda a loro familiare che necessita di alcune informazioni personali per riconfermare dei dati andati persi durante l’aggiornamento del sistema. </a:t>
            </a:r>
          </a:p>
          <a:p>
            <a:pPr marL="228600" indent="-228600" algn="just">
              <a:lnSpc>
                <a:spcPct val="120000"/>
              </a:lnSpc>
              <a:buFont typeface="+mj-lt"/>
              <a:buAutoNum type="arabicPeriod"/>
              <a:defRPr/>
            </a:pPr>
            <a:r>
              <a:rPr lang="it-IT" sz="1200" dirty="0"/>
              <a:t>Nel messaggio o nel corso della telefonata potrebbe essere fatta menzione di un dato sensibile dell’utente, ma tale informazione è stata recuperata su uno dei profili social del malcapitato. </a:t>
            </a:r>
          </a:p>
          <a:p>
            <a:pPr marL="228600" indent="-228600" algn="just">
              <a:lnSpc>
                <a:spcPct val="120000"/>
              </a:lnSpc>
              <a:buFont typeface="+mj-lt"/>
              <a:buAutoNum type="arabicPeriod"/>
              <a:defRPr/>
            </a:pPr>
            <a:r>
              <a:rPr lang="it-IT" sz="1200" dirty="0"/>
              <a:t>Più recentemente, attacchi con finalità simili vengono condotti anche mediante codici QR; parliamo in questo caso di “</a:t>
            </a:r>
            <a:r>
              <a:rPr lang="it-IT" sz="1200" dirty="0" err="1"/>
              <a:t>QRishing</a:t>
            </a:r>
            <a:r>
              <a:rPr lang="it-IT" sz="1200" dirty="0"/>
              <a:t>”. </a:t>
            </a:r>
          </a:p>
          <a:p>
            <a:pPr marL="228600" indent="-228600" algn="just">
              <a:lnSpc>
                <a:spcPct val="120000"/>
              </a:lnSpc>
              <a:buFont typeface="+mj-lt"/>
              <a:buAutoNum type="arabicPeriod"/>
              <a:defRPr/>
            </a:pPr>
            <a:r>
              <a:rPr lang="it-IT" sz="1200" dirty="0"/>
              <a:t>I </a:t>
            </a:r>
            <a:r>
              <a:rPr lang="it-IT" sz="1200" b="0" i="0" u="none" strike="noStrike" kern="1200" dirty="0">
                <a:solidFill>
                  <a:schemeClr val="tx1"/>
                </a:solidFill>
                <a:effectLst/>
                <a:latin typeface="+mn-lt"/>
                <a:ea typeface="+mn-ea"/>
                <a:cs typeface="+mn-cs"/>
              </a:rPr>
              <a:t>cyber-criminali camuffano l’indirizzo finale del codice QR che può portare ad una pagina contenente un malware, capace a sua volta di rubare le credenziali dell’utente o condurlo ad un sito </a:t>
            </a:r>
            <a:r>
              <a:rPr lang="it-IT" sz="1200" b="0" i="0" u="none" strike="noStrike" kern="1200" dirty="0" err="1">
                <a:solidFill>
                  <a:schemeClr val="tx1"/>
                </a:solidFill>
                <a:effectLst/>
                <a:latin typeface="+mn-lt"/>
                <a:ea typeface="+mn-ea"/>
                <a:cs typeface="+mn-cs"/>
              </a:rPr>
              <a:t>phishing</a:t>
            </a:r>
            <a:r>
              <a:rPr lang="it-IT" sz="1200" b="0" i="0" u="none" strike="noStrike" kern="1200" dirty="0">
                <a:solidFill>
                  <a:schemeClr val="tx1"/>
                </a:solidFill>
                <a:effectLst/>
                <a:latin typeface="+mn-lt"/>
                <a:ea typeface="+mn-ea"/>
                <a:cs typeface="+mn-cs"/>
              </a:rPr>
              <a:t>.</a:t>
            </a:r>
            <a:endParaRPr lang="it-IT" sz="1200" dirty="0"/>
          </a:p>
          <a:p>
            <a:pPr marL="228600" marR="0" lvl="0" indent="-228600" algn="just" defTabSz="914400" rtl="0" eaLnBrk="1" fontAlgn="auto" latinLnBrk="0" hangingPunct="1">
              <a:lnSpc>
                <a:spcPct val="120000"/>
              </a:lnSpc>
              <a:spcBef>
                <a:spcPts val="0"/>
              </a:spcBef>
              <a:spcAft>
                <a:spcPts val="0"/>
              </a:spcAft>
              <a:buClrTx/>
              <a:buSzTx/>
              <a:buFont typeface="+mj-lt"/>
              <a:buAutoNum type="arabicPeriod"/>
              <a:tabLst/>
              <a:defRPr/>
            </a:pPr>
            <a:endParaRPr lang="it-IT" dirty="0"/>
          </a:p>
        </p:txBody>
      </p:sp>
      <p:sp>
        <p:nvSpPr>
          <p:cNvPr id="4" name="Segnaposto numero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6BEB06-CD59-4FDF-9C41-A98B09EE3869}"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xmlns="" val="28034536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AUDIO:</a:t>
            </a:r>
          </a:p>
          <a:p>
            <a:pPr marL="228600" indent="-228600" algn="just">
              <a:lnSpc>
                <a:spcPct val="120000"/>
              </a:lnSpc>
              <a:buFont typeface="+mj-lt"/>
              <a:buAutoNum type="arabicPeriod" startAt="9"/>
              <a:defRPr/>
            </a:pPr>
            <a:r>
              <a:rPr lang="it-IT" sz="1200" dirty="0"/>
              <a:t>Naturalmente, anche i social network non sono immuni da questo tipo di attacchi. </a:t>
            </a:r>
          </a:p>
          <a:p>
            <a:pPr marL="228600" indent="-228600" algn="just">
              <a:lnSpc>
                <a:spcPct val="120000"/>
              </a:lnSpc>
              <a:buFont typeface="+mj-lt"/>
              <a:buAutoNum type="arabicPeriod" startAt="9"/>
              <a:defRPr/>
            </a:pPr>
            <a:r>
              <a:rPr lang="it-IT" sz="1200" dirty="0" smtClean="0"/>
              <a:t>Pensiamo a finti </a:t>
            </a:r>
            <a:r>
              <a:rPr lang="it-IT" sz="1200" dirty="0"/>
              <a:t>messaggi ricevuti dagli amici </a:t>
            </a:r>
          </a:p>
          <a:p>
            <a:pPr marL="228600" indent="-228600" algn="just">
              <a:lnSpc>
                <a:spcPct val="120000"/>
              </a:lnSpc>
              <a:buFont typeface="+mj-lt"/>
              <a:buAutoNum type="arabicPeriod" startAt="9"/>
              <a:defRPr/>
            </a:pPr>
            <a:r>
              <a:rPr lang="it-IT" sz="1200" dirty="0"/>
              <a:t>o comunicazioni di vincite di un ipotetico premio sono dei classici esempi. </a:t>
            </a:r>
          </a:p>
          <a:p>
            <a:pPr marL="228600" indent="-228600" algn="just">
              <a:lnSpc>
                <a:spcPct val="120000"/>
              </a:lnSpc>
              <a:buFont typeface="+mj-lt"/>
              <a:buAutoNum type="arabicPeriod" startAt="9"/>
              <a:defRPr/>
            </a:pPr>
            <a:r>
              <a:rPr lang="it-IT" sz="1200" dirty="0" smtClean="0"/>
              <a:t>Sfruttando l'ingegneria </a:t>
            </a:r>
            <a:r>
              <a:rPr lang="it-IT" sz="1200" dirty="0"/>
              <a:t>sociale, i </a:t>
            </a:r>
            <a:r>
              <a:rPr lang="it-IT" sz="1200" b="0" i="0" u="none" strike="noStrike" kern="1200" dirty="0">
                <a:solidFill>
                  <a:schemeClr val="tx1"/>
                </a:solidFill>
                <a:effectLst/>
                <a:latin typeface="+mn-lt"/>
                <a:ea typeface="+mn-ea"/>
                <a:cs typeface="+mn-cs"/>
              </a:rPr>
              <a:t>cyber-criminali usano </a:t>
            </a:r>
            <a:r>
              <a:rPr lang="it-IT" sz="1200" b="0" i="0" u="none" strike="noStrike" kern="1200" dirty="0" smtClean="0">
                <a:solidFill>
                  <a:schemeClr val="tx1"/>
                </a:solidFill>
                <a:effectLst/>
                <a:latin typeface="+mn-lt"/>
                <a:ea typeface="+mn-ea"/>
                <a:cs typeface="+mn-cs"/>
              </a:rPr>
              <a:t>spesso anche</a:t>
            </a:r>
            <a:r>
              <a:rPr lang="it-IT" sz="1200" dirty="0" smtClean="0"/>
              <a:t> </a:t>
            </a:r>
            <a:r>
              <a:rPr lang="it-IT" sz="1200" dirty="0"/>
              <a:t>il termine “gratuito”, che attiva nelle menti degli utenti uno stato di eccitazione, inducendole a cliccare sul link allegato.</a:t>
            </a:r>
          </a:p>
          <a:p>
            <a:pPr marL="228600" indent="-228600" algn="just">
              <a:lnSpc>
                <a:spcPct val="120000"/>
              </a:lnSpc>
              <a:buFont typeface="+mj-lt"/>
              <a:buAutoNum type="arabicPeriod" startAt="9"/>
              <a:defRPr/>
            </a:pPr>
            <a:r>
              <a:rPr lang="it-IT" sz="1200" dirty="0"/>
              <a:t>In alternativa alla vincita gratuita, i </a:t>
            </a:r>
            <a:r>
              <a:rPr lang="it-IT" sz="1200" b="0" i="0" u="none" strike="noStrike" kern="1200" dirty="0">
                <a:solidFill>
                  <a:schemeClr val="tx1"/>
                </a:solidFill>
                <a:effectLst/>
                <a:latin typeface="+mn-lt"/>
                <a:ea typeface="+mn-ea"/>
                <a:cs typeface="+mn-cs"/>
              </a:rPr>
              <a:t>cyber-criminali</a:t>
            </a:r>
            <a:r>
              <a:rPr lang="it-IT" sz="1200" dirty="0"/>
              <a:t> possono anche utilizzare delle minacce o situazioni di urgenza. </a:t>
            </a:r>
          </a:p>
          <a:p>
            <a:pPr marL="228600" indent="-228600" algn="just">
              <a:lnSpc>
                <a:spcPct val="120000"/>
              </a:lnSpc>
              <a:buFont typeface="+mj-lt"/>
              <a:buAutoNum type="arabicPeriod" startAt="9"/>
              <a:defRPr/>
            </a:pPr>
            <a:r>
              <a:rPr lang="it-IT" sz="1200" dirty="0"/>
              <a:t>Lo "USB-</a:t>
            </a:r>
            <a:r>
              <a:rPr lang="it-IT" sz="1200" dirty="0" err="1"/>
              <a:t>ishing</a:t>
            </a:r>
            <a:r>
              <a:rPr lang="it-IT" sz="1200" dirty="0"/>
              <a:t>" infine è un ulteriore tentativo degli hacker di arrivare ai dati personali degli utenti </a:t>
            </a:r>
          </a:p>
          <a:p>
            <a:pPr marL="228600" indent="-228600" algn="just">
              <a:lnSpc>
                <a:spcPct val="120000"/>
              </a:lnSpc>
              <a:buFont typeface="+mj-lt"/>
              <a:buAutoNum type="arabicPeriod" startAt="9"/>
              <a:defRPr/>
            </a:pPr>
            <a:r>
              <a:rPr lang="it-IT" sz="1200" dirty="0"/>
              <a:t>lasciando chiavette USB in luoghi affollati. Quando un utente incuriosito dal contenuto della chiavetta, la collega al suo computer, l'unità installa automaticamente un software sulla macchina dell'utente, molto spesso senza che il malcapitato se ne accorda.</a:t>
            </a:r>
          </a:p>
          <a:p>
            <a:pPr algn="just">
              <a:lnSpc>
                <a:spcPct val="120000"/>
              </a:lnSpc>
              <a:defRPr/>
            </a:pPr>
            <a:endParaRPr lang="it-IT" sz="1200" dirty="0"/>
          </a:p>
          <a:p>
            <a:pPr algn="just">
              <a:lnSpc>
                <a:spcPct val="120000"/>
              </a:lnSpc>
              <a:defRPr/>
            </a:pPr>
            <a:endParaRPr lang="it-IT" sz="1200" dirty="0"/>
          </a:p>
          <a:p>
            <a:pPr algn="just">
              <a:lnSpc>
                <a:spcPct val="120000"/>
              </a:lnSpc>
              <a:defRPr/>
            </a:pPr>
            <a:r>
              <a:rPr lang="it-IT" sz="1200" dirty="0"/>
              <a:t>Popup</a:t>
            </a:r>
          </a:p>
          <a:p>
            <a:pPr algn="just">
              <a:lnSpc>
                <a:spcPct val="120000"/>
              </a:lnSpc>
              <a:defRPr/>
            </a:pPr>
            <a:r>
              <a:rPr lang="it-IT" sz="1200" b="1" dirty="0"/>
              <a:t>Chiavette USB e rischio informatico</a:t>
            </a:r>
          </a:p>
          <a:p>
            <a:pPr algn="just">
              <a:lnSpc>
                <a:spcPct val="120000"/>
              </a:lnSpc>
              <a:defRPr/>
            </a:pPr>
            <a:r>
              <a:rPr lang="it-IT" sz="1200" dirty="0"/>
              <a:t>È stato provato come proprio le chiavette USB siano elementi ad elevato rischio, in quanto è possibile installare software maligno proprio nel software che controlla il dispositivo stesso. In questo caso, non solo i normali antivirus non sono in grado di rilevare il software dannoso, ma tale minaccia non viene rimossa quando l'unità viene cancellata e riformattata. Poiché le unità flash USB sono particolarmente utili, e la maggior parte di noi le utilizza tutti i giorni anche per trasferire dati, anche quelli più sensibili, i rischi di compromissione delle informazioni e di propagazione dell’infezione sono preoccupanti.</a:t>
            </a:r>
          </a:p>
          <a:p>
            <a:pPr marL="228600" indent="-228600" algn="just">
              <a:lnSpc>
                <a:spcPct val="120000"/>
              </a:lnSpc>
              <a:buFont typeface="+mj-lt"/>
              <a:buAutoNum type="arabicPeriod"/>
              <a:defRPr/>
            </a:pPr>
            <a:endParaRPr lang="it-IT" sz="1200" dirty="0"/>
          </a:p>
          <a:p>
            <a:pPr marL="228600" marR="0" lvl="0" indent="-228600" algn="just" defTabSz="914400" rtl="0" eaLnBrk="1" fontAlgn="auto" latinLnBrk="0" hangingPunct="1">
              <a:lnSpc>
                <a:spcPct val="120000"/>
              </a:lnSpc>
              <a:spcBef>
                <a:spcPts val="0"/>
              </a:spcBef>
              <a:spcAft>
                <a:spcPts val="0"/>
              </a:spcAft>
              <a:buClrTx/>
              <a:buSzTx/>
              <a:buFont typeface="+mj-lt"/>
              <a:buAutoNum type="arabicPeriod"/>
              <a:tabLst/>
              <a:defRPr/>
            </a:pPr>
            <a:endParaRPr lang="it-IT" dirty="0"/>
          </a:p>
        </p:txBody>
      </p:sp>
      <p:sp>
        <p:nvSpPr>
          <p:cNvPr id="4" name="Segnaposto numero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6BEB06-CD59-4FDF-9C41-A98B09EE3869}"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xmlns="" val="20303110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smtClean="0"/>
              <a:t>AUDIO</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dirty="0" smtClean="0"/>
              <a:t>«</a:t>
            </a:r>
            <a:r>
              <a:rPr lang="it-IT" b="0" dirty="0" smtClean="0"/>
              <a:t>Vent'anni di </a:t>
            </a:r>
            <a:r>
              <a:rPr lang="it-IT" b="0" dirty="0" err="1" smtClean="0"/>
              <a:t>pshishing</a:t>
            </a:r>
            <a:r>
              <a:rPr lang="it-IT" b="0" dirty="0" smtClean="0"/>
              <a:t> e ci caschiamo ancora»: così titola Agenda </a:t>
            </a:r>
            <a:r>
              <a:rPr lang="it-IT" b="0" smtClean="0"/>
              <a:t>digitale un </a:t>
            </a:r>
            <a:r>
              <a:rPr lang="it-IT" b="0" dirty="0" smtClean="0"/>
              <a:t>articolo sul tema,</a:t>
            </a:r>
            <a:r>
              <a:rPr lang="it-IT" b="0" baseline="0" dirty="0" smtClean="0"/>
              <a:t> sostenendo che </a:t>
            </a:r>
            <a:r>
              <a:rPr lang="it-IT" sz="1200" b="0" i="0" kern="1200" dirty="0" smtClean="0">
                <a:solidFill>
                  <a:schemeClr val="tx1"/>
                </a:solidFill>
                <a:effectLst/>
                <a:latin typeface="+mn-lt"/>
                <a:ea typeface="+mn-ea"/>
                <a:cs typeface="+mn-cs"/>
              </a:rPr>
              <a:t>la cyber security è cultura.</a:t>
            </a:r>
          </a:p>
          <a:p>
            <a:pPr marL="228600" indent="-228600">
              <a:buFont typeface="+mj-lt"/>
              <a:buAutoNum type="arabicPeriod"/>
            </a:pPr>
            <a:r>
              <a:rPr lang="it-IT" sz="1200" b="0" i="0" kern="1200" dirty="0" smtClean="0">
                <a:solidFill>
                  <a:schemeClr val="tx1"/>
                </a:solidFill>
                <a:effectLst/>
                <a:latin typeface="+mn-lt"/>
                <a:ea typeface="+mn-ea"/>
                <a:cs typeface="+mn-cs"/>
              </a:rPr>
              <a:t>L’anello debole nella difesa dei sistemi informatici è</a:t>
            </a:r>
            <a:r>
              <a:rPr lang="it-IT" sz="1200" b="0" i="0" kern="1200" baseline="0" dirty="0" smtClean="0">
                <a:solidFill>
                  <a:schemeClr val="tx1"/>
                </a:solidFill>
                <a:effectLst/>
                <a:latin typeface="+mn-lt"/>
                <a:ea typeface="+mn-ea"/>
                <a:cs typeface="+mn-cs"/>
              </a:rPr>
              <a:t> proprio</a:t>
            </a:r>
            <a:endParaRPr lang="it-IT" sz="1200" b="0" i="0" kern="1200" dirty="0" smtClean="0">
              <a:solidFill>
                <a:schemeClr val="tx1"/>
              </a:solidFill>
              <a:effectLst/>
              <a:latin typeface="+mn-lt"/>
              <a:ea typeface="+mn-ea"/>
              <a:cs typeface="+mn-cs"/>
            </a:endParaRPr>
          </a:p>
          <a:p>
            <a:pPr marL="228600" indent="-228600">
              <a:buFont typeface="+mj-lt"/>
              <a:buAutoNum type="arabicPeriod"/>
            </a:pPr>
            <a:r>
              <a:rPr lang="it-IT" sz="1200" b="0" i="0" kern="1200" dirty="0" smtClean="0">
                <a:solidFill>
                  <a:schemeClr val="tx1"/>
                </a:solidFill>
                <a:effectLst/>
                <a:latin typeface="+mn-lt"/>
                <a:ea typeface="+mn-ea"/>
                <a:cs typeface="+mn-cs"/>
              </a:rPr>
              <a:t>l’elemento umano.</a:t>
            </a:r>
          </a:p>
          <a:p>
            <a:pPr marL="228600" indent="-228600">
              <a:buFont typeface="+mj-lt"/>
              <a:buAutoNum type="arabicPeriod"/>
            </a:pPr>
            <a:r>
              <a:rPr lang="it-IT" sz="1200" b="0" i="0" kern="1200" dirty="0" smtClean="0">
                <a:solidFill>
                  <a:schemeClr val="tx1"/>
                </a:solidFill>
                <a:effectLst/>
                <a:latin typeface="+mn-lt"/>
                <a:ea typeface="+mn-ea"/>
                <a:cs typeface="+mn-cs"/>
              </a:rPr>
              <a:t>Aprire la propria mail e cliccare ingenuamente su un link malevolo potrebbe causare enormi danni sia a livello personale che aziendale. Per questo motivo </a:t>
            </a:r>
          </a:p>
          <a:p>
            <a:pPr marL="228600" indent="-228600">
              <a:buFont typeface="+mj-lt"/>
              <a:buAutoNum type="arabicPeriod"/>
            </a:pPr>
            <a:r>
              <a:rPr lang="it-IT" sz="1200" b="0" i="0" kern="1200" dirty="0" smtClean="0">
                <a:solidFill>
                  <a:schemeClr val="tx1"/>
                </a:solidFill>
                <a:effectLst/>
                <a:latin typeface="+mn-lt"/>
                <a:ea typeface="+mn-ea"/>
                <a:cs typeface="+mn-cs"/>
              </a:rPr>
              <a:t>è necessario che ogni utente impari a riconoscere e ad anticipare le minacce più semplici, che sono anche le più diffuse e pericolose, come il </a:t>
            </a:r>
            <a:r>
              <a:rPr lang="it-IT" sz="1200" b="0" i="0" kern="1200" dirty="0" err="1" smtClean="0">
                <a:solidFill>
                  <a:schemeClr val="tx1"/>
                </a:solidFill>
                <a:effectLst/>
                <a:latin typeface="+mn-lt"/>
                <a:ea typeface="+mn-ea"/>
                <a:cs typeface="+mn-cs"/>
              </a:rPr>
              <a:t>phishing</a:t>
            </a:r>
            <a:r>
              <a:rPr lang="it-IT" sz="1200" b="0" i="0" kern="1200" dirty="0" smtClean="0">
                <a:solidFill>
                  <a:schemeClr val="tx1"/>
                </a:solidFill>
                <a:effectLst/>
                <a:latin typeface="+mn-lt"/>
                <a:ea typeface="+mn-ea"/>
                <a:cs typeface="+mn-cs"/>
              </a:rPr>
              <a: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b="0" i="0" kern="1200" dirty="0" smtClean="0">
                <a:solidFill>
                  <a:schemeClr val="tx1"/>
                </a:solidFill>
                <a:effectLst/>
                <a:latin typeface="+mn-lt"/>
                <a:ea typeface="+mn-ea"/>
                <a:cs typeface="+mn-cs"/>
              </a:rPr>
              <a:t>Neologismo dato dall’omofonia con “</a:t>
            </a:r>
            <a:r>
              <a:rPr lang="it-IT" sz="1200" b="0" i="0" kern="1200" dirty="0" err="1" smtClean="0">
                <a:solidFill>
                  <a:schemeClr val="tx1"/>
                </a:solidFill>
                <a:effectLst/>
                <a:latin typeface="+mn-lt"/>
                <a:ea typeface="+mn-ea"/>
                <a:cs typeface="+mn-cs"/>
              </a:rPr>
              <a:t>fishing</a:t>
            </a:r>
            <a:r>
              <a:rPr lang="it-IT" sz="1200" b="0" i="0" kern="1200" dirty="0" smtClean="0">
                <a:solidFill>
                  <a:schemeClr val="tx1"/>
                </a:solidFill>
                <a:effectLst/>
                <a:latin typeface="+mn-lt"/>
                <a:ea typeface="+mn-ea"/>
                <a:cs typeface="+mn-cs"/>
              </a:rPr>
              <a:t>”, letteralmente “pescare”,</a:t>
            </a:r>
            <a:r>
              <a:rPr lang="it-IT" sz="1200" b="0" i="0" kern="1200" baseline="0" dirty="0" smtClean="0">
                <a:solidFill>
                  <a:schemeClr val="tx1"/>
                </a:solidFill>
                <a:effectLst/>
                <a:latin typeface="+mn-lt"/>
                <a:ea typeface="+mn-ea"/>
                <a:cs typeface="+mn-cs"/>
              </a:rPr>
              <a:t> ha alla base proprio </a:t>
            </a:r>
            <a:r>
              <a:rPr lang="it-IT" sz="1200" b="0" i="0" kern="1200" dirty="0" smtClean="0">
                <a:solidFill>
                  <a:schemeClr val="tx1"/>
                </a:solidFill>
                <a:effectLst/>
                <a:latin typeface="+mn-lt"/>
                <a:ea typeface="+mn-ea"/>
                <a:cs typeface="+mn-cs"/>
              </a:rPr>
              <a:t>questa la filosofia di attacco. Ad esempio,</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b="0" i="0" kern="1200" dirty="0" smtClean="0">
                <a:solidFill>
                  <a:schemeClr val="tx1"/>
                </a:solidFill>
                <a:effectLst/>
                <a:latin typeface="+mn-lt"/>
                <a:ea typeface="+mn-ea"/>
                <a:cs typeface="+mn-cs"/>
              </a:rPr>
              <a:t>grazie a una mail si cerca di portare la vittima, un utente ignaro, a rivelare informazioni personali come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b="0" i="0" kern="1200" dirty="0" smtClean="0">
                <a:solidFill>
                  <a:schemeClr val="tx1"/>
                </a:solidFill>
                <a:effectLst/>
                <a:latin typeface="+mn-lt"/>
                <a:ea typeface="+mn-ea"/>
                <a:cs typeface="+mn-cs"/>
              </a:rPr>
              <a:t>username e password, numeri di carta di credito, dati bancari, e così via. In questo caso chi attacca richiede con una scusa credibile delle informazioni alla vittima e solitamente simula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b="0" i="0" kern="1200" dirty="0" smtClean="0">
                <a:solidFill>
                  <a:schemeClr val="tx1"/>
                </a:solidFill>
                <a:effectLst/>
                <a:latin typeface="+mn-lt"/>
                <a:ea typeface="+mn-ea"/>
                <a:cs typeface="+mn-cs"/>
              </a:rPr>
              <a:t>l’indirizzo di provenienza e la grafica di un soggetto realmente esistente, ad esempio una banca, un gestore di un servizio o addirittura l’azienda per la quale la vittima lavora.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b="0" i="0" kern="1200" dirty="0" smtClean="0">
                <a:solidFill>
                  <a:schemeClr val="tx1"/>
                </a:solidFill>
                <a:effectLst/>
                <a:latin typeface="+mn-lt"/>
                <a:ea typeface="+mn-ea"/>
                <a:cs typeface="+mn-cs"/>
              </a:rPr>
              <a:t>Apparendo quindi come una missiva legittima e genuina, l’utente è incline a consegnare le informazioni richieste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b="0" i="0" kern="1200" dirty="0" smtClean="0">
                <a:solidFill>
                  <a:schemeClr val="tx1"/>
                </a:solidFill>
                <a:effectLst/>
                <a:latin typeface="+mn-lt"/>
                <a:ea typeface="+mn-ea"/>
                <a:cs typeface="+mn-cs"/>
              </a:rPr>
              <a:t>nelle</a:t>
            </a:r>
            <a:r>
              <a:rPr lang="it-IT" sz="1200" b="0" i="0" kern="1200" baseline="0" dirty="0" smtClean="0">
                <a:solidFill>
                  <a:schemeClr val="tx1"/>
                </a:solidFill>
                <a:effectLst/>
                <a:latin typeface="+mn-lt"/>
                <a:ea typeface="+mn-ea"/>
                <a:cs typeface="+mn-cs"/>
              </a:rPr>
              <a:t> mani d</a:t>
            </a:r>
            <a:r>
              <a:rPr lang="it-IT" sz="1200" b="0" i="0" kern="1200" dirty="0" smtClean="0">
                <a:solidFill>
                  <a:schemeClr val="tx1"/>
                </a:solidFill>
                <a:effectLst/>
                <a:latin typeface="+mn-lt"/>
                <a:ea typeface="+mn-ea"/>
                <a:cs typeface="+mn-cs"/>
              </a:rPr>
              <a:t>i criminali.</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i="0" kern="1200" dirty="0" smtClean="0">
                <a:solidFill>
                  <a:schemeClr val="tx1"/>
                </a:solidFill>
                <a:effectLst/>
                <a:latin typeface="+mn-lt"/>
                <a:ea typeface="+mn-ea"/>
                <a:cs typeface="+mn-cs"/>
              </a:rPr>
              <a:t>POP 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0" i="0" kern="1200" dirty="0" smtClean="0">
              <a:solidFill>
                <a:schemeClr val="tx1"/>
              </a:solidFill>
              <a:effectLst/>
              <a:latin typeface="+mn-lt"/>
              <a:ea typeface="+mn-ea"/>
              <a:cs typeface="+mn-cs"/>
            </a:endParaRPr>
          </a:p>
          <a:p>
            <a:r>
              <a:rPr lang="it-IT" sz="1200" b="1" i="0" kern="1200" dirty="0" smtClean="0">
                <a:solidFill>
                  <a:schemeClr val="tx1"/>
                </a:solidFill>
                <a:effectLst/>
                <a:latin typeface="+mn-lt"/>
                <a:ea typeface="+mn-ea"/>
                <a:cs typeface="+mn-cs"/>
              </a:rPr>
              <a:t>Vent’anni di </a:t>
            </a:r>
            <a:r>
              <a:rPr lang="it-IT" sz="1200" b="1" i="0" kern="1200" dirty="0" err="1" smtClean="0">
                <a:solidFill>
                  <a:schemeClr val="tx1"/>
                </a:solidFill>
                <a:effectLst/>
                <a:latin typeface="+mn-lt"/>
                <a:ea typeface="+mn-ea"/>
                <a:cs typeface="+mn-cs"/>
              </a:rPr>
              <a:t>phishing</a:t>
            </a:r>
            <a:endParaRPr lang="it-IT" sz="1200" b="1" i="0" kern="1200" dirty="0" smtClean="0">
              <a:solidFill>
                <a:schemeClr val="tx1"/>
              </a:solidFill>
              <a:effectLst/>
              <a:latin typeface="+mn-lt"/>
              <a:ea typeface="+mn-ea"/>
              <a:cs typeface="+mn-cs"/>
            </a:endParaRPr>
          </a:p>
          <a:p>
            <a:r>
              <a:rPr lang="it-IT" sz="1200" b="0" i="0" kern="1200" dirty="0" smtClean="0">
                <a:solidFill>
                  <a:schemeClr val="tx1"/>
                </a:solidFill>
                <a:effectLst/>
                <a:latin typeface="+mn-lt"/>
                <a:ea typeface="+mn-ea"/>
                <a:cs typeface="+mn-cs"/>
              </a:rPr>
              <a:t>In vent’anni, due sono le date significative</a:t>
            </a:r>
            <a:r>
              <a:rPr lang="it-IT" sz="1200" b="0" i="0" kern="1200" baseline="0" dirty="0" smtClean="0">
                <a:solidFill>
                  <a:schemeClr val="tx1"/>
                </a:solidFill>
                <a:effectLst/>
                <a:latin typeface="+mn-lt"/>
                <a:ea typeface="+mn-ea"/>
                <a:cs typeface="+mn-cs"/>
              </a:rPr>
              <a:t> secondo Agenda digitale</a:t>
            </a:r>
            <a:r>
              <a:rPr lang="it-IT" sz="1200" b="0" i="0" kern="1200" dirty="0" smtClean="0">
                <a:solidFill>
                  <a:schemeClr val="tx1"/>
                </a:solidFill>
                <a:effectLst/>
                <a:latin typeface="+mn-lt"/>
                <a:ea typeface="+mn-ea"/>
                <a:cs typeface="+mn-cs"/>
              </a:rPr>
              <a:t>:</a:t>
            </a:r>
          </a:p>
          <a:p>
            <a:r>
              <a:rPr lang="it-IT" sz="1200" b="0" i="0" kern="1200" dirty="0" smtClean="0">
                <a:solidFill>
                  <a:schemeClr val="tx1"/>
                </a:solidFill>
                <a:effectLst/>
                <a:latin typeface="+mn-lt"/>
                <a:ea typeface="+mn-ea"/>
                <a:cs typeface="+mn-cs"/>
              </a:rPr>
              <a:t>1996: America on Line, il primo Internet Service Provider degli Stati Uniti, offriva un periodo di prova gratuito della durata di un mese per la navigazione all’interno della rete Internet, dopo il quale si necessitava un abbonamento. Alcuni individui, non volendo pagare per la navigazione, trovarono un modo per cambiare la propria intestazione mail spacciandosi per amministratori. Questa</a:t>
            </a:r>
            <a:r>
              <a:rPr lang="it-IT" sz="1200" b="0" i="0" kern="1200" baseline="0" dirty="0" smtClean="0">
                <a:solidFill>
                  <a:schemeClr val="tx1"/>
                </a:solidFill>
                <a:effectLst/>
                <a:latin typeface="+mn-lt"/>
                <a:ea typeface="+mn-ea"/>
                <a:cs typeface="+mn-cs"/>
              </a:rPr>
              <a:t> fu </a:t>
            </a:r>
            <a:r>
              <a:rPr lang="it-IT" sz="1200" b="0" i="0" kern="1200" dirty="0" smtClean="0">
                <a:solidFill>
                  <a:schemeClr val="tx1"/>
                </a:solidFill>
                <a:effectLst/>
                <a:latin typeface="+mn-lt"/>
                <a:ea typeface="+mn-ea"/>
                <a:cs typeface="+mn-cs"/>
              </a:rPr>
              <a:t>la prima campagna di </a:t>
            </a:r>
            <a:r>
              <a:rPr lang="it-IT" sz="1200" b="0" i="0" kern="1200" dirty="0" err="1" smtClean="0">
                <a:solidFill>
                  <a:schemeClr val="tx1"/>
                </a:solidFill>
                <a:effectLst/>
                <a:latin typeface="+mn-lt"/>
                <a:ea typeface="+mn-ea"/>
                <a:cs typeface="+mn-cs"/>
              </a:rPr>
              <a:t>phishing</a:t>
            </a:r>
            <a:r>
              <a:rPr lang="it-IT" sz="1200" b="0" i="0" kern="1200" dirty="0" smtClean="0">
                <a:solidFill>
                  <a:schemeClr val="tx1"/>
                </a:solidFill>
                <a:effectLst/>
                <a:latin typeface="+mn-lt"/>
                <a:ea typeface="+mn-ea"/>
                <a:cs typeface="+mn-cs"/>
              </a:rPr>
              <a:t> della storia, volta a ottenere nome utente e password per poter navigare liberamente su internet.</a:t>
            </a:r>
          </a:p>
          <a:p>
            <a:r>
              <a:rPr lang="it-IT" sz="1200" b="0" i="0" kern="1200" dirty="0" smtClean="0">
                <a:solidFill>
                  <a:schemeClr val="tx1"/>
                </a:solidFill>
                <a:effectLst/>
                <a:latin typeface="+mn-lt"/>
                <a:ea typeface="+mn-ea"/>
                <a:cs typeface="+mn-cs"/>
              </a:rPr>
              <a:t>Vent’anni dopo,</a:t>
            </a:r>
            <a:r>
              <a:rPr lang="it-IT" sz="1200" b="0" i="0" kern="1200" baseline="0" dirty="0" smtClean="0">
                <a:solidFill>
                  <a:schemeClr val="tx1"/>
                </a:solidFill>
                <a:effectLst/>
                <a:latin typeface="+mn-lt"/>
                <a:ea typeface="+mn-ea"/>
                <a:cs typeface="+mn-cs"/>
              </a:rPr>
              <a:t> </a:t>
            </a:r>
            <a:r>
              <a:rPr lang="it-IT" sz="1200" b="0" i="0" kern="1200" dirty="0" smtClean="0">
                <a:solidFill>
                  <a:schemeClr val="tx1"/>
                </a:solidFill>
                <a:effectLst/>
                <a:latin typeface="+mn-lt"/>
                <a:ea typeface="+mn-ea"/>
                <a:cs typeface="+mn-cs"/>
              </a:rPr>
              <a:t>2017: secondo </a:t>
            </a:r>
            <a:r>
              <a:rPr lang="it-IT" sz="1200" b="0" i="0" kern="1200" dirty="0" err="1" smtClean="0">
                <a:solidFill>
                  <a:schemeClr val="tx1"/>
                </a:solidFill>
                <a:effectLst/>
                <a:latin typeface="+mn-lt"/>
                <a:ea typeface="+mn-ea"/>
                <a:cs typeface="+mn-cs"/>
              </a:rPr>
              <a:t>Kaspersky</a:t>
            </a:r>
            <a:r>
              <a:rPr lang="it-IT" sz="1200" b="0" i="0" kern="1200" dirty="0" smtClean="0">
                <a:solidFill>
                  <a:schemeClr val="tx1"/>
                </a:solidFill>
                <a:effectLst/>
                <a:latin typeface="+mn-lt"/>
                <a:ea typeface="+mn-ea"/>
                <a:cs typeface="+mn-cs"/>
              </a:rPr>
              <a:t> Lab, il loro anti-</a:t>
            </a:r>
            <a:r>
              <a:rPr lang="it-IT" sz="1200" b="0" i="0" kern="1200" dirty="0" err="1" smtClean="0">
                <a:solidFill>
                  <a:schemeClr val="tx1"/>
                </a:solidFill>
                <a:effectLst/>
                <a:latin typeface="+mn-lt"/>
                <a:ea typeface="+mn-ea"/>
                <a:cs typeface="+mn-cs"/>
              </a:rPr>
              <a:t>phishing</a:t>
            </a:r>
            <a:r>
              <a:rPr lang="it-IT" sz="1200" b="0" i="0" kern="1200" dirty="0" smtClean="0">
                <a:solidFill>
                  <a:schemeClr val="tx1"/>
                </a:solidFill>
                <a:effectLst/>
                <a:latin typeface="+mn-lt"/>
                <a:ea typeface="+mn-ea"/>
                <a:cs typeface="+mn-cs"/>
              </a:rPr>
              <a:t> </a:t>
            </a:r>
            <a:r>
              <a:rPr lang="it-IT" sz="1200" b="0" i="0" kern="1200" dirty="0" err="1" smtClean="0">
                <a:solidFill>
                  <a:schemeClr val="tx1"/>
                </a:solidFill>
                <a:effectLst/>
                <a:latin typeface="+mn-lt"/>
                <a:ea typeface="+mn-ea"/>
                <a:cs typeface="+mn-cs"/>
              </a:rPr>
              <a:t>system</a:t>
            </a:r>
            <a:r>
              <a:rPr lang="it-IT" sz="1200" b="0" i="0" kern="1200" dirty="0" smtClean="0">
                <a:solidFill>
                  <a:schemeClr val="tx1"/>
                </a:solidFill>
                <a:effectLst/>
                <a:latin typeface="+mn-lt"/>
                <a:ea typeface="+mn-ea"/>
                <a:cs typeface="+mn-cs"/>
              </a:rPr>
              <a:t> è entrato in azione 246,231,645 volte, 91,273,748 in più rispetto al 2016. Più del 90% degli attacchi informatici oggi inizia con una mail di </a:t>
            </a:r>
            <a:r>
              <a:rPr lang="it-IT" sz="1200" b="0" i="0" kern="1200" dirty="0" err="1" smtClean="0">
                <a:solidFill>
                  <a:schemeClr val="tx1"/>
                </a:solidFill>
                <a:effectLst/>
                <a:latin typeface="+mn-lt"/>
                <a:ea typeface="+mn-ea"/>
                <a:cs typeface="+mn-cs"/>
              </a:rPr>
              <a:t>phishing</a:t>
            </a:r>
            <a:r>
              <a:rPr lang="it-IT" sz="1200" b="0" i="0" kern="1200" dirty="0" smtClean="0">
                <a:solidFill>
                  <a:schemeClr val="tx1"/>
                </a:solidFill>
                <a:effectLst/>
                <a:latin typeface="+mn-lt"/>
                <a:ea typeface="+mn-ea"/>
                <a:cs typeface="+mn-cs"/>
              </a:rPr>
              <a:t>.</a:t>
            </a:r>
          </a:p>
          <a:p>
            <a:r>
              <a:rPr lang="it-IT" sz="1200" b="0" i="0" kern="1200" dirty="0" smtClean="0">
                <a:solidFill>
                  <a:schemeClr val="tx1"/>
                </a:solidFill>
                <a:effectLst/>
                <a:latin typeface="+mn-lt"/>
                <a:ea typeface="+mn-ea"/>
                <a:cs typeface="+mn-cs"/>
              </a:rPr>
              <a:t>(Fonte: https://www.agendadigitale.eu/sicurezza/ventanni-di-phishing-e-ancora-non-abbiamo-capito-la-cyber-security-e-cultura/)</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0" i="0" kern="1200" dirty="0" smtClean="0">
              <a:solidFill>
                <a:schemeClr val="tx1"/>
              </a:solidFill>
              <a:effectLst/>
              <a:latin typeface="+mn-lt"/>
              <a:ea typeface="+mn-ea"/>
              <a:cs typeface="+mn-cs"/>
            </a:endParaRPr>
          </a:p>
        </p:txBody>
      </p:sp>
      <p:sp>
        <p:nvSpPr>
          <p:cNvPr id="4" name="Segnaposto numero diapositiva 3"/>
          <p:cNvSpPr>
            <a:spLocks noGrp="1"/>
          </p:cNvSpPr>
          <p:nvPr>
            <p:ph type="sldNum" sz="quarter" idx="10"/>
          </p:nvPr>
        </p:nvSpPr>
        <p:spPr/>
        <p:txBody>
          <a:bodyPr/>
          <a:lstStyle/>
          <a:p>
            <a:fld id="{676BEB06-CD59-4FDF-9C41-A98B09EE3869}" type="slidenum">
              <a:rPr lang="it-IT" smtClean="0"/>
              <a:pPr/>
              <a:t>29</a:t>
            </a:fld>
            <a:endParaRPr lang="it-IT"/>
          </a:p>
        </p:txBody>
      </p:sp>
    </p:spTree>
    <p:extLst>
      <p:ext uri="{BB962C8B-B14F-4D97-AF65-F5344CB8AC3E}">
        <p14:creationId xmlns:p14="http://schemas.microsoft.com/office/powerpoint/2010/main" xmlns="" val="3491354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AUDIO:</a:t>
            </a:r>
          </a:p>
          <a:p>
            <a:pPr marL="228600" indent="-228600">
              <a:buFont typeface="+mj-lt"/>
              <a:buAutoNum type="arabicPeriod"/>
            </a:pPr>
            <a:r>
              <a:rPr lang="it-IT" baseline="0" dirty="0" smtClean="0"/>
              <a:t>Ma chi </a:t>
            </a:r>
            <a:r>
              <a:rPr lang="it-IT" baseline="0" dirty="0"/>
              <a:t>sono gli autori degli attacchi </a:t>
            </a:r>
            <a:r>
              <a:rPr lang="it-IT" baseline="0" dirty="0" smtClean="0"/>
              <a:t>informatici?</a:t>
            </a:r>
            <a:endParaRPr lang="it-IT" baseline="0" dirty="0"/>
          </a:p>
          <a:p>
            <a:pPr marL="228600" indent="-228600">
              <a:buFont typeface="+mj-lt"/>
              <a:buAutoNum type="arabicPeriod"/>
            </a:pPr>
            <a:r>
              <a:rPr lang="it-IT" baseline="0" dirty="0"/>
              <a:t>Generalmente </a:t>
            </a:r>
            <a:r>
              <a:rPr lang="it-IT" baseline="0" dirty="0" smtClean="0"/>
              <a:t>individui </a:t>
            </a:r>
            <a:r>
              <a:rPr lang="it-IT" baseline="0" dirty="0"/>
              <a:t>o gruppi che tentano di sfruttare le vulnerabilità della rete a scopo di guadagno personale o finanziario. </a:t>
            </a:r>
          </a:p>
          <a:p>
            <a:pPr marL="228600" indent="-228600">
              <a:buFont typeface="+mj-lt"/>
              <a:buAutoNum type="arabicPeriod"/>
            </a:pPr>
            <a:r>
              <a:rPr lang="it-IT" baseline="0" dirty="0"/>
              <a:t>Tra questi possiamo trovare:</a:t>
            </a:r>
          </a:p>
          <a:p>
            <a:pPr marL="228600" indent="-228600">
              <a:buFont typeface="+mj-lt"/>
              <a:buAutoNum type="arabicPeriod"/>
            </a:pPr>
            <a:r>
              <a:rPr lang="it-IT" baseline="0" dirty="0"/>
              <a:t>i dilettanti, che sono generalmente hacker con competenze scarse o nulle e che spesso usano strumenti esistenti o istruzioni trovate su Internet per lanciare attacchi;</a:t>
            </a:r>
          </a:p>
          <a:p>
            <a:pPr marL="228600" indent="-228600">
              <a:buFont typeface="+mj-lt"/>
              <a:buAutoNum type="arabicPeriod"/>
            </a:pPr>
            <a:r>
              <a:rPr lang="it-IT" baseline="0" dirty="0"/>
              <a:t>gli hacker: questo gruppo di autori degli attacchi viola computer e reti per ottenere l'accesso;</a:t>
            </a:r>
          </a:p>
          <a:p>
            <a:pPr marL="228600" indent="-228600">
              <a:buFont typeface="+mj-lt"/>
              <a:buAutoNum type="arabicPeriod"/>
            </a:pPr>
            <a:r>
              <a:rPr lang="it-IT" baseline="0" dirty="0"/>
              <a:t>ed infine gli hacker organizzati: che includono organizzazioni di criminali informatici, </a:t>
            </a:r>
            <a:r>
              <a:rPr lang="it-IT" baseline="0" dirty="0" err="1"/>
              <a:t>hacktivist</a:t>
            </a:r>
            <a:r>
              <a:rPr lang="it-IT" baseline="0" dirty="0"/>
              <a:t>, terroristi e hacker sponsorizzati dagli stati. Sono generalmente gruppi di criminali professionisti focalizzati su controllo, potenza e ricchezza. </a:t>
            </a:r>
          </a:p>
          <a:p>
            <a:pPr marL="0" indent="0">
              <a:buFont typeface="+mj-lt"/>
              <a:buNone/>
            </a:pPr>
            <a:endParaRPr lang="it-IT" baseline="0" dirty="0"/>
          </a:p>
          <a:p>
            <a:pPr marL="0" indent="0">
              <a:buFont typeface="+mj-lt"/>
              <a:buNone/>
            </a:pPr>
            <a:r>
              <a:rPr lang="it-IT" baseline="0" dirty="0"/>
              <a:t>Popup</a:t>
            </a:r>
          </a:p>
          <a:p>
            <a:pPr marL="0" indent="0">
              <a:buFont typeface="+mj-lt"/>
              <a:buNone/>
            </a:pPr>
            <a:r>
              <a:rPr lang="it-IT" b="1" dirty="0" err="1"/>
              <a:t>Hacktivist</a:t>
            </a:r>
            <a:r>
              <a:rPr lang="it-IT" b="1" dirty="0"/>
              <a:t> e hacker sponsorizzati dallo stato</a:t>
            </a:r>
            <a:endParaRPr lang="it-IT" b="1" baseline="0" dirty="0"/>
          </a:p>
          <a:p>
            <a:pPr marL="0" indent="0">
              <a:buFont typeface="+mj-lt"/>
              <a:buNone/>
            </a:pPr>
            <a:r>
              <a:rPr lang="it-IT" dirty="0"/>
              <a:t>Gli </a:t>
            </a:r>
            <a:r>
              <a:rPr lang="it-IT" dirty="0" err="1"/>
              <a:t>hacktivist</a:t>
            </a:r>
            <a:r>
              <a:rPr lang="it-IT" dirty="0"/>
              <a:t> effettuano dichiarazioni politiche per creare consapevolezza su problemi importanti per loro. Gli autori degli attacchi sponsorizzati dallo stato acquisiscono intelligence o commettono sabotaggi per conto del proprio governo. Sono in genere altamente specializzati e ben finanziati e i loro attacchi sono mirati </a:t>
            </a:r>
            <a:r>
              <a:rPr lang="it-IT" dirty="0" smtClean="0"/>
              <a:t>a </a:t>
            </a:r>
            <a:r>
              <a:rPr lang="it-IT" dirty="0"/>
              <a:t>obiettivi specifici a vantaggio dei loro governi. </a:t>
            </a:r>
          </a:p>
        </p:txBody>
      </p:sp>
      <p:sp>
        <p:nvSpPr>
          <p:cNvPr id="4" name="Segnaposto numero diapositiva 3"/>
          <p:cNvSpPr>
            <a:spLocks noGrp="1"/>
          </p:cNvSpPr>
          <p:nvPr>
            <p:ph type="sldNum" sz="quarter" idx="10"/>
          </p:nvPr>
        </p:nvSpPr>
        <p:spPr/>
        <p:txBody>
          <a:bodyPr/>
          <a:lstStyle/>
          <a:p>
            <a:fld id="{676BEB06-CD59-4FDF-9C41-A98B09EE3869}" type="slidenum">
              <a:rPr lang="it-IT" smtClean="0"/>
              <a:pPr/>
              <a:t>3</a:t>
            </a:fld>
            <a:endParaRPr lang="it-IT"/>
          </a:p>
        </p:txBody>
      </p:sp>
    </p:spTree>
    <p:extLst>
      <p:ext uri="{BB962C8B-B14F-4D97-AF65-F5344CB8AC3E}">
        <p14:creationId xmlns:p14="http://schemas.microsoft.com/office/powerpoint/2010/main" xmlns="" val="15185409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kern="1200" dirty="0" smtClean="0">
                <a:solidFill>
                  <a:schemeClr val="tx1"/>
                </a:solidFill>
                <a:effectLst/>
                <a:latin typeface="+mn-lt"/>
                <a:ea typeface="+mn-ea"/>
                <a:cs typeface="+mn-cs"/>
              </a:rPr>
              <a:t>AUDIO</a:t>
            </a:r>
          </a:p>
          <a:p>
            <a:pPr marL="228600" indent="-228600">
              <a:buFont typeface="+mj-lt"/>
              <a:buAutoNum type="arabicPeriod"/>
            </a:pPr>
            <a:r>
              <a:rPr lang="it-IT" sz="1200" b="0" i="0" kern="1200" dirty="0" smtClean="0">
                <a:solidFill>
                  <a:schemeClr val="tx1"/>
                </a:solidFill>
                <a:effectLst/>
                <a:latin typeface="+mn-lt"/>
                <a:ea typeface="+mn-ea"/>
                <a:cs typeface="+mn-cs"/>
              </a:rPr>
              <a:t>In</a:t>
            </a:r>
            <a:r>
              <a:rPr lang="it-IT" sz="1200" b="0" i="0" kern="1200" baseline="0" dirty="0" smtClean="0">
                <a:solidFill>
                  <a:schemeClr val="tx1"/>
                </a:solidFill>
                <a:effectLst/>
                <a:latin typeface="+mn-lt"/>
                <a:ea typeface="+mn-ea"/>
                <a:cs typeface="+mn-cs"/>
              </a:rPr>
              <a:t> 20 anni l’ingegneria sociale ha contribuito ad affinare la tecnica del </a:t>
            </a:r>
            <a:r>
              <a:rPr lang="it-IT" sz="1200" b="0" i="0" kern="1200" baseline="0" dirty="0" err="1" smtClean="0">
                <a:solidFill>
                  <a:schemeClr val="tx1"/>
                </a:solidFill>
                <a:effectLst/>
                <a:latin typeface="+mn-lt"/>
                <a:ea typeface="+mn-ea"/>
                <a:cs typeface="+mn-cs"/>
              </a:rPr>
              <a:t>phishing</a:t>
            </a:r>
            <a:r>
              <a:rPr lang="it-IT" sz="1200" b="0" i="0" kern="1200" baseline="0" dirty="0" smtClean="0">
                <a:solidFill>
                  <a:schemeClr val="tx1"/>
                </a:solidFill>
                <a:effectLst/>
                <a:latin typeface="+mn-lt"/>
                <a:ea typeface="+mn-ea"/>
                <a:cs typeface="+mn-cs"/>
              </a:rPr>
              <a:t>: </a:t>
            </a:r>
            <a:r>
              <a:rPr lang="it-IT" sz="1200" b="0" i="0" kern="1200" dirty="0" smtClean="0">
                <a:solidFill>
                  <a:schemeClr val="tx1"/>
                </a:solidFill>
                <a:effectLst/>
                <a:latin typeface="+mn-lt"/>
                <a:ea typeface="+mn-ea"/>
                <a:cs typeface="+mn-cs"/>
              </a:rPr>
              <a:t>grazie soprattutto alle fonti di</a:t>
            </a:r>
            <a:r>
              <a:rPr lang="it-IT" sz="1200" b="0" i="0" kern="1200" baseline="0" dirty="0" smtClean="0">
                <a:solidFill>
                  <a:schemeClr val="tx1"/>
                </a:solidFill>
                <a:effectLst/>
                <a:latin typeface="+mn-lt"/>
                <a:ea typeface="+mn-ea"/>
                <a:cs typeface="+mn-cs"/>
              </a:rPr>
              <a:t> informazioni </a:t>
            </a:r>
            <a:r>
              <a:rPr lang="it-IT" sz="1200" b="0" i="0" kern="1200" dirty="0" smtClean="0">
                <a:solidFill>
                  <a:schemeClr val="tx1"/>
                </a:solidFill>
                <a:effectLst/>
                <a:latin typeface="+mn-lt"/>
                <a:ea typeface="+mn-ea"/>
                <a:cs typeface="+mn-cs"/>
              </a:rPr>
              <a:t>aperte come i </a:t>
            </a:r>
          </a:p>
          <a:p>
            <a:pPr marL="228600" indent="-228600">
              <a:buFont typeface="+mj-lt"/>
              <a:buAutoNum type="arabicPeriod"/>
            </a:pPr>
            <a:r>
              <a:rPr lang="it-IT" sz="1200" b="0" i="0" kern="1200" dirty="0" smtClean="0">
                <a:solidFill>
                  <a:schemeClr val="tx1"/>
                </a:solidFill>
                <a:effectLst/>
                <a:latin typeface="+mn-lt"/>
                <a:ea typeface="+mn-ea"/>
                <a:cs typeface="+mn-cs"/>
              </a:rPr>
              <a:t>social network (</a:t>
            </a:r>
            <a:r>
              <a:rPr lang="it-IT" sz="1200" b="0" i="0" kern="1200" dirty="0" err="1" smtClean="0">
                <a:solidFill>
                  <a:schemeClr val="tx1"/>
                </a:solidFill>
                <a:effectLst/>
                <a:latin typeface="+mn-lt"/>
                <a:ea typeface="+mn-ea"/>
                <a:cs typeface="+mn-cs"/>
              </a:rPr>
              <a:t>Facebook</a:t>
            </a:r>
            <a:r>
              <a:rPr lang="it-IT" sz="1200" b="0" i="0" kern="1200" dirty="0" smtClean="0">
                <a:solidFill>
                  <a:schemeClr val="tx1"/>
                </a:solidFill>
                <a:effectLst/>
                <a:latin typeface="+mn-lt"/>
                <a:ea typeface="+mn-ea"/>
                <a:cs typeface="+mn-cs"/>
              </a:rPr>
              <a:t>, </a:t>
            </a:r>
            <a:r>
              <a:rPr lang="it-IT" sz="1200" b="0" i="0" kern="1200" dirty="0" err="1" smtClean="0">
                <a:solidFill>
                  <a:schemeClr val="tx1"/>
                </a:solidFill>
                <a:effectLst/>
                <a:latin typeface="+mn-lt"/>
                <a:ea typeface="+mn-ea"/>
                <a:cs typeface="+mn-cs"/>
              </a:rPr>
              <a:t>Twitter</a:t>
            </a:r>
            <a:r>
              <a:rPr lang="it-IT" sz="1200" b="0" i="0" kern="1200" dirty="0" smtClean="0">
                <a:solidFill>
                  <a:schemeClr val="tx1"/>
                </a:solidFill>
                <a:effectLst/>
                <a:latin typeface="+mn-lt"/>
                <a:ea typeface="+mn-ea"/>
                <a:cs typeface="+mn-cs"/>
              </a:rPr>
              <a:t>, </a:t>
            </a:r>
            <a:r>
              <a:rPr lang="it-IT" sz="1200" b="0" i="0" kern="1200" dirty="0" err="1" smtClean="0">
                <a:solidFill>
                  <a:schemeClr val="tx1"/>
                </a:solidFill>
                <a:effectLst/>
                <a:latin typeface="+mn-lt"/>
                <a:ea typeface="+mn-ea"/>
                <a:cs typeface="+mn-cs"/>
              </a:rPr>
              <a:t>Linkedin</a:t>
            </a:r>
            <a:r>
              <a:rPr lang="it-IT" sz="1200" b="0" i="0" kern="1200" dirty="0" smtClean="0">
                <a:solidFill>
                  <a:schemeClr val="tx1"/>
                </a:solidFill>
                <a:effectLst/>
                <a:latin typeface="+mn-lt"/>
                <a:ea typeface="+mn-ea"/>
                <a:cs typeface="+mn-cs"/>
              </a:rPr>
              <a:t>, Instagram, </a:t>
            </a:r>
            <a:r>
              <a:rPr lang="it-IT" sz="1200" b="0" i="0" kern="1200" dirty="0" err="1" smtClean="0">
                <a:solidFill>
                  <a:schemeClr val="tx1"/>
                </a:solidFill>
                <a:effectLst/>
                <a:latin typeface="+mn-lt"/>
                <a:ea typeface="+mn-ea"/>
                <a:cs typeface="+mn-cs"/>
              </a:rPr>
              <a:t>etc</a:t>
            </a:r>
            <a:r>
              <a:rPr lang="it-IT" sz="1200" b="0" i="0" kern="1200" dirty="0" smtClean="0">
                <a:solidFill>
                  <a:schemeClr val="tx1"/>
                </a:solidFill>
                <a:effectLst/>
                <a:latin typeface="+mn-lt"/>
                <a:ea typeface="+mn-ea"/>
                <a:cs typeface="+mn-cs"/>
              </a:rPr>
              <a:t>) o i siti web delle aziende, </a:t>
            </a:r>
          </a:p>
          <a:p>
            <a:pPr marL="228600" indent="-228600">
              <a:buFont typeface="+mj-lt"/>
              <a:buAutoNum type="arabicPeriod"/>
            </a:pPr>
            <a:r>
              <a:rPr lang="it-IT" sz="1200" b="0" i="0" kern="1200" dirty="0" smtClean="0">
                <a:solidFill>
                  <a:schemeClr val="tx1"/>
                </a:solidFill>
                <a:effectLst/>
                <a:latin typeface="+mn-lt"/>
                <a:ea typeface="+mn-ea"/>
                <a:cs typeface="+mn-cs"/>
              </a:rPr>
              <a:t>un attaccante può carpire con precisione dati</a:t>
            </a:r>
            <a:r>
              <a:rPr lang="it-IT" sz="1200" b="0" i="0" kern="1200" baseline="0" dirty="0" smtClean="0">
                <a:solidFill>
                  <a:schemeClr val="tx1"/>
                </a:solidFill>
                <a:effectLst/>
                <a:latin typeface="+mn-lt"/>
                <a:ea typeface="+mn-ea"/>
                <a:cs typeface="+mn-cs"/>
              </a:rPr>
              <a:t> </a:t>
            </a:r>
            <a:r>
              <a:rPr lang="it-IT" sz="1200" b="0" i="0" kern="1200" dirty="0" smtClean="0">
                <a:solidFill>
                  <a:schemeClr val="tx1"/>
                </a:solidFill>
                <a:effectLst/>
                <a:latin typeface="+mn-lt"/>
                <a:ea typeface="+mn-ea"/>
                <a:cs typeface="+mn-cs"/>
              </a:rPr>
              <a:t>essenziali a rendere le proprie mail di </a:t>
            </a:r>
            <a:r>
              <a:rPr lang="it-IT" sz="1200" b="0" i="0" kern="1200" dirty="0" err="1" smtClean="0">
                <a:solidFill>
                  <a:schemeClr val="tx1"/>
                </a:solidFill>
                <a:effectLst/>
                <a:latin typeface="+mn-lt"/>
                <a:ea typeface="+mn-ea"/>
                <a:cs typeface="+mn-cs"/>
              </a:rPr>
              <a:t>phishing</a:t>
            </a:r>
            <a:r>
              <a:rPr lang="it-IT" sz="1200" b="0" i="0" kern="1200" dirty="0" smtClean="0">
                <a:solidFill>
                  <a:schemeClr val="tx1"/>
                </a:solidFill>
                <a:effectLst/>
                <a:latin typeface="+mn-lt"/>
                <a:ea typeface="+mn-ea"/>
                <a:cs typeface="+mn-cs"/>
              </a:rPr>
              <a:t> più credibili. Le mail non sono l’unico strumento usato negli</a:t>
            </a:r>
            <a:r>
              <a:rPr lang="it-IT" sz="1200" b="0" i="0" kern="1200" baseline="0" dirty="0" smtClean="0">
                <a:solidFill>
                  <a:schemeClr val="tx1"/>
                </a:solidFill>
                <a:effectLst/>
                <a:latin typeface="+mn-lt"/>
                <a:ea typeface="+mn-ea"/>
                <a:cs typeface="+mn-cs"/>
              </a:rPr>
              <a:t> </a:t>
            </a:r>
            <a:r>
              <a:rPr lang="it-IT" sz="1200" b="0" i="0" kern="1200" dirty="0" smtClean="0">
                <a:solidFill>
                  <a:schemeClr val="tx1"/>
                </a:solidFill>
                <a:effectLst/>
                <a:latin typeface="+mn-lt"/>
                <a:ea typeface="+mn-ea"/>
                <a:cs typeface="+mn-cs"/>
              </a:rPr>
              <a:t>attacchi</a:t>
            </a:r>
            <a:r>
              <a:rPr lang="it-IT" sz="1200" b="0" i="0" kern="1200" baseline="0" dirty="0" smtClean="0">
                <a:solidFill>
                  <a:schemeClr val="tx1"/>
                </a:solidFill>
                <a:effectLst/>
                <a:latin typeface="+mn-lt"/>
                <a:ea typeface="+mn-ea"/>
                <a:cs typeface="+mn-cs"/>
              </a:rPr>
              <a:t>. </a:t>
            </a:r>
            <a:r>
              <a:rPr lang="it-IT" sz="1200" b="0" i="0" kern="1200" dirty="0" smtClean="0">
                <a:solidFill>
                  <a:schemeClr val="tx1"/>
                </a:solidFill>
                <a:effectLst/>
                <a:latin typeface="+mn-lt"/>
                <a:ea typeface="+mn-ea"/>
                <a:cs typeface="+mn-cs"/>
              </a:rPr>
              <a:t>Per inserire le proprie credenziali – e non chiedere di mandarle via mail, cosa che potrebbe generare sospetti – all’interno di queste mail vi è </a:t>
            </a:r>
          </a:p>
          <a:p>
            <a:pPr marL="228600" indent="-228600">
              <a:buFont typeface="+mj-lt"/>
              <a:buAutoNum type="arabicPeriod"/>
            </a:pPr>
            <a:r>
              <a:rPr lang="it-IT" sz="1200" b="0" i="0" kern="1200" dirty="0" smtClean="0">
                <a:solidFill>
                  <a:schemeClr val="tx1"/>
                </a:solidFill>
                <a:effectLst/>
                <a:latin typeface="+mn-lt"/>
                <a:ea typeface="+mn-ea"/>
                <a:cs typeface="+mn-cs"/>
              </a:rPr>
              <a:t>un link a un sito che assomiglia in tutto e per tutto al sito genuino del soggetto impersonato dall’attaccante. </a:t>
            </a:r>
          </a:p>
          <a:p>
            <a:pPr marL="228600" indent="-228600">
              <a:buFont typeface="+mj-lt"/>
              <a:buAutoNum type="arabicPeriod"/>
            </a:pPr>
            <a:r>
              <a:rPr lang="it-IT" sz="1200" b="0" i="0" kern="1200" dirty="0" smtClean="0">
                <a:solidFill>
                  <a:schemeClr val="tx1"/>
                </a:solidFill>
                <a:effectLst/>
                <a:latin typeface="+mn-lt"/>
                <a:ea typeface="+mn-ea"/>
                <a:cs typeface="+mn-cs"/>
              </a:rPr>
              <a:t>In questo caso il sito è registrato con un nome molto simile a quello originale,</a:t>
            </a:r>
          </a:p>
          <a:p>
            <a:pPr marL="228600" indent="-228600">
              <a:buFont typeface="+mj-lt"/>
              <a:buAutoNum type="arabicPeriod"/>
            </a:pPr>
            <a:r>
              <a:rPr lang="it-IT" sz="1200" b="0" i="0" kern="1200" dirty="0" smtClean="0">
                <a:solidFill>
                  <a:schemeClr val="tx1"/>
                </a:solidFill>
                <a:effectLst/>
                <a:latin typeface="+mn-lt"/>
                <a:ea typeface="+mn-ea"/>
                <a:cs typeface="+mn-cs"/>
              </a:rPr>
              <a:t> cambiandolo leggermente </a:t>
            </a:r>
          </a:p>
          <a:p>
            <a:pPr marL="228600" indent="-228600">
              <a:buFont typeface="+mj-lt"/>
              <a:buAutoNum type="arabicPeriod"/>
            </a:pPr>
            <a:r>
              <a:rPr lang="it-IT" sz="1200" b="0" i="0" kern="1200" dirty="0" smtClean="0">
                <a:solidFill>
                  <a:schemeClr val="tx1"/>
                </a:solidFill>
                <a:effectLst/>
                <a:latin typeface="+mn-lt"/>
                <a:ea typeface="+mn-ea"/>
                <a:cs typeface="+mn-cs"/>
              </a:rPr>
              <a:t>o cambiando il dominio. Oppure, i </a:t>
            </a:r>
            <a:r>
              <a:rPr lang="it-IT" sz="1200" b="0" i="0" kern="1200" dirty="0" err="1" smtClean="0">
                <a:solidFill>
                  <a:schemeClr val="tx1"/>
                </a:solidFill>
                <a:effectLst/>
                <a:latin typeface="+mn-lt"/>
                <a:ea typeface="+mn-ea"/>
                <a:cs typeface="+mn-cs"/>
              </a:rPr>
              <a:t>phisher</a:t>
            </a:r>
            <a:r>
              <a:rPr lang="it-IT" sz="1200" b="0" i="0" kern="1200" dirty="0" smtClean="0">
                <a:solidFill>
                  <a:schemeClr val="tx1"/>
                </a:solidFill>
                <a:effectLst/>
                <a:latin typeface="+mn-lt"/>
                <a:ea typeface="+mn-ea"/>
                <a:cs typeface="+mn-cs"/>
              </a:rPr>
              <a:t> possono creare domini usando </a:t>
            </a:r>
          </a:p>
          <a:p>
            <a:pPr marL="228600" indent="-228600">
              <a:buFont typeface="+mj-lt"/>
              <a:buAutoNum type="arabicPeriod"/>
            </a:pPr>
            <a:r>
              <a:rPr lang="it-IT" sz="1200" b="0" i="0" kern="1200" dirty="0" smtClean="0">
                <a:solidFill>
                  <a:schemeClr val="tx1"/>
                </a:solidFill>
                <a:effectLst/>
                <a:latin typeface="+mn-lt"/>
                <a:ea typeface="+mn-ea"/>
                <a:cs typeface="+mn-cs"/>
              </a:rPr>
              <a:t>caratteri ingannevoli, usando ad esempio caratteri </a:t>
            </a:r>
          </a:p>
          <a:p>
            <a:pPr marL="228600" indent="-228600">
              <a:buFont typeface="+mj-lt"/>
              <a:buAutoNum type="arabicPeriod"/>
            </a:pPr>
            <a:r>
              <a:rPr lang="it-IT" sz="1200" b="0" i="0" kern="1200" dirty="0" smtClean="0">
                <a:solidFill>
                  <a:schemeClr val="tx1"/>
                </a:solidFill>
                <a:effectLst/>
                <a:latin typeface="+mn-lt"/>
                <a:ea typeface="+mn-ea"/>
                <a:cs typeface="+mn-cs"/>
              </a:rPr>
              <a:t>in una lingua diversa,</a:t>
            </a:r>
            <a:r>
              <a:rPr lang="it-IT" sz="1200" b="0" i="0" kern="1200" baseline="0" dirty="0" smtClean="0">
                <a:solidFill>
                  <a:schemeClr val="tx1"/>
                </a:solidFill>
                <a:effectLst/>
                <a:latin typeface="+mn-lt"/>
                <a:ea typeface="+mn-ea"/>
                <a:cs typeface="+mn-cs"/>
              </a:rPr>
              <a:t> ma molto simili all’originale.</a:t>
            </a:r>
          </a:p>
          <a:p>
            <a:endParaRPr lang="it-IT" sz="1200" b="0" i="0" kern="1200" dirty="0" smtClean="0">
              <a:solidFill>
                <a:schemeClr val="tx1"/>
              </a:solidFill>
              <a:effectLst/>
              <a:latin typeface="+mn-lt"/>
              <a:ea typeface="+mn-ea"/>
              <a:cs typeface="+mn-cs"/>
            </a:endParaRPr>
          </a:p>
        </p:txBody>
      </p:sp>
      <p:sp>
        <p:nvSpPr>
          <p:cNvPr id="4" name="Segnaposto numero diapositiva 3"/>
          <p:cNvSpPr>
            <a:spLocks noGrp="1"/>
          </p:cNvSpPr>
          <p:nvPr>
            <p:ph type="sldNum" sz="quarter" idx="10"/>
          </p:nvPr>
        </p:nvSpPr>
        <p:spPr/>
        <p:txBody>
          <a:bodyPr/>
          <a:lstStyle/>
          <a:p>
            <a:fld id="{676BEB06-CD59-4FDF-9C41-A98B09EE3869}" type="slidenum">
              <a:rPr lang="it-IT" smtClean="0"/>
              <a:pPr/>
              <a:t>30</a:t>
            </a:fld>
            <a:endParaRPr lang="it-IT"/>
          </a:p>
        </p:txBody>
      </p:sp>
    </p:spTree>
    <p:extLst>
      <p:ext uri="{BB962C8B-B14F-4D97-AF65-F5344CB8AC3E}">
        <p14:creationId xmlns:p14="http://schemas.microsoft.com/office/powerpoint/2010/main" xmlns="" val="22877378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kern="1200" dirty="0" smtClean="0">
                <a:solidFill>
                  <a:schemeClr val="tx1"/>
                </a:solidFill>
                <a:effectLst/>
                <a:latin typeface="+mn-lt"/>
                <a:ea typeface="+mn-ea"/>
                <a:cs typeface="+mn-cs"/>
              </a:rPr>
              <a:t>AUDIO</a:t>
            </a:r>
          </a:p>
          <a:p>
            <a:pPr marL="228600" indent="-228600">
              <a:buFont typeface="+mj-lt"/>
              <a:buAutoNum type="arabicPeriod"/>
            </a:pPr>
            <a:r>
              <a:rPr lang="it-IT" sz="1200" b="0" i="0" kern="1200" dirty="0" smtClean="0">
                <a:solidFill>
                  <a:schemeClr val="tx1"/>
                </a:solidFill>
                <a:effectLst/>
                <a:latin typeface="+mn-lt"/>
                <a:ea typeface="+mn-ea"/>
                <a:cs typeface="+mn-cs"/>
              </a:rPr>
              <a:t>Ma quali sono le ragioni principali per le quali una vittima è indotta ad aprire una mail di </a:t>
            </a:r>
            <a:r>
              <a:rPr lang="it-IT" sz="1200" b="0" i="0" kern="1200" dirty="0" err="1" smtClean="0">
                <a:solidFill>
                  <a:schemeClr val="tx1"/>
                </a:solidFill>
                <a:effectLst/>
                <a:latin typeface="+mn-lt"/>
                <a:ea typeface="+mn-ea"/>
                <a:cs typeface="+mn-cs"/>
              </a:rPr>
              <a:t>phishing</a:t>
            </a:r>
            <a:r>
              <a:rPr lang="it-IT" sz="1200" b="0" i="0" kern="1200" dirty="0" smtClean="0">
                <a:solidFill>
                  <a:schemeClr val="tx1"/>
                </a:solidFill>
                <a:effectLst/>
                <a:latin typeface="+mn-lt"/>
                <a:ea typeface="+mn-ea"/>
                <a:cs typeface="+mn-cs"/>
              </a:rPr>
              <a:t>? </a:t>
            </a:r>
          </a:p>
          <a:p>
            <a:pPr marL="228600" indent="-228600">
              <a:buFont typeface="+mj-lt"/>
              <a:buAutoNum type="arabicPeriod"/>
            </a:pPr>
            <a:r>
              <a:rPr lang="it-IT" sz="1200" b="0" i="0" kern="1200" dirty="0" smtClean="0">
                <a:solidFill>
                  <a:schemeClr val="tx1"/>
                </a:solidFill>
                <a:effectLst/>
                <a:latin typeface="+mn-lt"/>
                <a:ea typeface="+mn-ea"/>
                <a:cs typeface="+mn-cs"/>
              </a:rPr>
              <a:t>Curiosità, paura, e fretta, reazioni fortemente stimolate dal testo stesso della mail «esca», </a:t>
            </a:r>
          </a:p>
          <a:p>
            <a:pPr marL="228600" indent="-228600">
              <a:buFont typeface="+mj-lt"/>
              <a:buAutoNum type="arabicPeriod"/>
            </a:pPr>
            <a:r>
              <a:rPr lang="it-IT" sz="1200" b="0" i="0" kern="1200" dirty="0" smtClean="0">
                <a:solidFill>
                  <a:schemeClr val="tx1"/>
                </a:solidFill>
                <a:effectLst/>
                <a:latin typeface="+mn-lt"/>
                <a:ea typeface="+mn-ea"/>
                <a:cs typeface="+mn-cs"/>
              </a:rPr>
              <a:t>che portano psicologicamente a </a:t>
            </a:r>
          </a:p>
          <a:p>
            <a:pPr marL="228600" indent="-228600">
              <a:buFont typeface="+mj-lt"/>
              <a:buAutoNum type="arabicPeriod"/>
            </a:pPr>
            <a:r>
              <a:rPr lang="it-IT" sz="1200" b="0" i="0" kern="1200" dirty="0" smtClean="0">
                <a:solidFill>
                  <a:schemeClr val="tx1"/>
                </a:solidFill>
                <a:effectLst/>
                <a:latin typeface="+mn-lt"/>
                <a:ea typeface="+mn-ea"/>
                <a:cs typeface="+mn-cs"/>
              </a:rPr>
              <a:t>fare</a:t>
            </a:r>
            <a:r>
              <a:rPr lang="it-IT" sz="1200" b="0" i="0" kern="1200" baseline="0" dirty="0" smtClean="0">
                <a:solidFill>
                  <a:schemeClr val="tx1"/>
                </a:solidFill>
                <a:effectLst/>
                <a:latin typeface="+mn-lt"/>
                <a:ea typeface="+mn-ea"/>
                <a:cs typeface="+mn-cs"/>
              </a:rPr>
              <a:t> click per </a:t>
            </a:r>
            <a:r>
              <a:rPr lang="it-IT" sz="1200" b="0" i="0" kern="1200" dirty="0" smtClean="0">
                <a:solidFill>
                  <a:schemeClr val="tx1"/>
                </a:solidFill>
                <a:effectLst/>
                <a:latin typeface="+mn-lt"/>
                <a:ea typeface="+mn-ea"/>
                <a:cs typeface="+mn-cs"/>
              </a:rPr>
              <a:t>un’apertura immediata del contenuto. Il successo del </a:t>
            </a:r>
            <a:r>
              <a:rPr lang="it-IT" sz="1200" b="0" i="0" kern="1200" dirty="0" err="1" smtClean="0">
                <a:solidFill>
                  <a:schemeClr val="tx1"/>
                </a:solidFill>
                <a:effectLst/>
                <a:latin typeface="+mn-lt"/>
                <a:ea typeface="+mn-ea"/>
                <a:cs typeface="+mn-cs"/>
              </a:rPr>
              <a:t>phishing</a:t>
            </a:r>
            <a:r>
              <a:rPr lang="it-IT" sz="1200" b="0" i="0" kern="1200" dirty="0" smtClean="0">
                <a:solidFill>
                  <a:schemeClr val="tx1"/>
                </a:solidFill>
                <a:effectLst/>
                <a:latin typeface="+mn-lt"/>
                <a:ea typeface="+mn-ea"/>
                <a:cs typeface="+mn-cs"/>
              </a:rPr>
              <a:t> è quindi legato </a:t>
            </a:r>
          </a:p>
          <a:p>
            <a:pPr marL="228600" indent="-228600">
              <a:buFont typeface="+mj-lt"/>
              <a:buAutoNum type="arabicPeriod"/>
            </a:pPr>
            <a:r>
              <a:rPr lang="it-IT" sz="1200" b="0" i="0" kern="1200" dirty="0" smtClean="0">
                <a:solidFill>
                  <a:schemeClr val="tx1"/>
                </a:solidFill>
                <a:effectLst/>
                <a:latin typeface="+mn-lt"/>
                <a:ea typeface="+mn-ea"/>
                <a:cs typeface="+mn-cs"/>
              </a:rPr>
              <a:t>alla mancanza di una consapevolezza informatica di base. Un utente medio non riesce a riconoscere una mail non genuina perché non è a conoscenza dei meccanismi con i quali banche, servizi, siti commerciali, operano, ad esempio </a:t>
            </a:r>
            <a:r>
              <a:rPr lang="it-IT" sz="1200" dirty="0" smtClean="0">
                <a:solidFill>
                  <a:srgbClr val="EBEBEB">
                    <a:lumMod val="75000"/>
                  </a:srgbClr>
                </a:solidFill>
              </a:rPr>
              <a:t>username e password non vengono mai richiesti via mail!</a:t>
            </a:r>
            <a:endParaRPr lang="it-IT" sz="1200" b="0" i="0" kern="1200" dirty="0" smtClean="0">
              <a:solidFill>
                <a:schemeClr val="tx1"/>
              </a:solidFill>
              <a:effectLst/>
              <a:latin typeface="+mn-lt"/>
              <a:ea typeface="+mn-ea"/>
              <a:cs typeface="+mn-cs"/>
            </a:endParaRPr>
          </a:p>
          <a:p>
            <a:pPr marL="228600" indent="-228600">
              <a:buFont typeface="+mj-lt"/>
              <a:buAutoNum type="arabicPeriod"/>
            </a:pPr>
            <a:r>
              <a:rPr lang="it-IT" sz="1200" b="0" i="0" kern="1200" dirty="0" smtClean="0">
                <a:solidFill>
                  <a:schemeClr val="tx1"/>
                </a:solidFill>
                <a:effectLst/>
                <a:latin typeface="+mn-lt"/>
                <a:ea typeface="+mn-ea"/>
                <a:cs typeface="+mn-cs"/>
              </a:rPr>
              <a:t>Oggi iniziano a diffondersi strumenti di difesa </a:t>
            </a:r>
          </a:p>
          <a:p>
            <a:pPr marL="228600" indent="-228600">
              <a:buFont typeface="+mj-lt"/>
              <a:buAutoNum type="arabicPeriod"/>
            </a:pPr>
            <a:r>
              <a:rPr lang="it-IT" sz="1200" b="0" i="0" kern="1200" dirty="0" smtClean="0">
                <a:solidFill>
                  <a:schemeClr val="tx1"/>
                </a:solidFill>
                <a:effectLst/>
                <a:latin typeface="+mn-lt"/>
                <a:ea typeface="+mn-ea"/>
                <a:cs typeface="+mn-cs"/>
              </a:rPr>
              <a:t>puramente tecnici, </a:t>
            </a:r>
          </a:p>
          <a:p>
            <a:pPr marL="228600" indent="-228600">
              <a:buFont typeface="+mj-lt"/>
              <a:buAutoNum type="arabicPeriod"/>
            </a:pPr>
            <a:r>
              <a:rPr lang="it-IT" sz="1200" b="0" i="0" kern="1200" dirty="0" smtClean="0">
                <a:solidFill>
                  <a:schemeClr val="tx1"/>
                </a:solidFill>
                <a:effectLst/>
                <a:latin typeface="+mn-lt"/>
                <a:ea typeface="+mn-ea"/>
                <a:cs typeface="+mn-cs"/>
              </a:rPr>
              <a:t>come i filtri anti-</a:t>
            </a:r>
            <a:r>
              <a:rPr lang="it-IT" sz="1200" b="0" i="0" kern="1200" dirty="0" err="1" smtClean="0">
                <a:solidFill>
                  <a:schemeClr val="tx1"/>
                </a:solidFill>
                <a:effectLst/>
                <a:latin typeface="+mn-lt"/>
                <a:ea typeface="+mn-ea"/>
                <a:cs typeface="+mn-cs"/>
              </a:rPr>
              <a:t>phishing</a:t>
            </a:r>
            <a:r>
              <a:rPr lang="it-IT" sz="1200" b="0" i="0" kern="1200" dirty="0" smtClean="0">
                <a:solidFill>
                  <a:schemeClr val="tx1"/>
                </a:solidFill>
                <a:effectLst/>
                <a:latin typeface="+mn-lt"/>
                <a:ea typeface="+mn-ea"/>
                <a:cs typeface="+mn-cs"/>
              </a:rPr>
              <a:t>, </a:t>
            </a:r>
          </a:p>
          <a:p>
            <a:pPr marL="228600" indent="-228600">
              <a:buFont typeface="+mj-lt"/>
              <a:buAutoNum type="arabicPeriod"/>
            </a:pPr>
            <a:r>
              <a:rPr lang="it-IT" sz="1200" b="0" i="0" kern="1200" dirty="0" smtClean="0">
                <a:solidFill>
                  <a:schemeClr val="tx1"/>
                </a:solidFill>
                <a:effectLst/>
                <a:latin typeface="+mn-lt"/>
                <a:ea typeface="+mn-ea"/>
                <a:cs typeface="+mn-cs"/>
              </a:rPr>
              <a:t>e si sta sperimentando l’intelligenza artificiale per individuare automaticamente le mail fraudolente, come già avvenuto per lo spam.</a:t>
            </a:r>
          </a:p>
          <a:p>
            <a:pPr marL="228600" indent="-228600">
              <a:buFont typeface="+mj-lt"/>
              <a:buAutoNum type="arabicPeriod"/>
            </a:pPr>
            <a:r>
              <a:rPr lang="it-IT" sz="1200" b="0" i="0" kern="1200" dirty="0" smtClean="0">
                <a:solidFill>
                  <a:schemeClr val="tx1"/>
                </a:solidFill>
                <a:effectLst/>
                <a:latin typeface="+mn-lt"/>
                <a:ea typeface="+mn-ea"/>
                <a:cs typeface="+mn-cs"/>
              </a:rPr>
              <a:t>Se questo è vero, </a:t>
            </a:r>
          </a:p>
          <a:p>
            <a:pPr marL="228600" indent="-228600">
              <a:buFont typeface="+mj-lt"/>
              <a:buAutoNum type="arabicPeriod"/>
            </a:pPr>
            <a:r>
              <a:rPr lang="it-IT" sz="1200" b="0" i="0" kern="1200" dirty="0" smtClean="0">
                <a:solidFill>
                  <a:schemeClr val="tx1"/>
                </a:solidFill>
                <a:effectLst/>
                <a:latin typeface="+mn-lt"/>
                <a:ea typeface="+mn-ea"/>
                <a:cs typeface="+mn-cs"/>
              </a:rPr>
              <a:t>solo una formazione di base per tutti coloro che usano il computer, comprensiva di quella che viene definita </a:t>
            </a:r>
          </a:p>
          <a:p>
            <a:pPr marL="228600" indent="-228600">
              <a:buFont typeface="+mj-lt"/>
              <a:buAutoNum type="arabicPeriod"/>
            </a:pPr>
            <a:r>
              <a:rPr lang="it-IT" sz="1200" b="0" i="0" kern="1200" dirty="0" smtClean="0">
                <a:solidFill>
                  <a:schemeClr val="tx1"/>
                </a:solidFill>
                <a:effectLst/>
                <a:latin typeface="+mn-lt"/>
                <a:ea typeface="+mn-ea"/>
                <a:cs typeface="+mn-cs"/>
              </a:rPr>
              <a:t>“cyber </a:t>
            </a:r>
            <a:r>
              <a:rPr lang="it-IT" sz="1200" b="0" i="0" kern="1200" dirty="0" err="1" smtClean="0">
                <a:solidFill>
                  <a:schemeClr val="tx1"/>
                </a:solidFill>
                <a:effectLst/>
                <a:latin typeface="+mn-lt"/>
                <a:ea typeface="+mn-ea"/>
                <a:cs typeface="+mn-cs"/>
              </a:rPr>
              <a:t>hygiene</a:t>
            </a:r>
            <a:r>
              <a:rPr lang="it-IT" sz="1200" b="0" i="0" kern="1200" dirty="0" smtClean="0">
                <a:solidFill>
                  <a:schemeClr val="tx1"/>
                </a:solidFill>
                <a:effectLst/>
                <a:latin typeface="+mn-lt"/>
                <a:ea typeface="+mn-ea"/>
                <a:cs typeface="+mn-cs"/>
              </a:rPr>
              <a:t>” o igiene cibernetica, potrà generare maggiore consapevolezza dei rischi informatici.</a:t>
            </a:r>
          </a:p>
        </p:txBody>
      </p:sp>
      <p:sp>
        <p:nvSpPr>
          <p:cNvPr id="4" name="Segnaposto numero diapositiva 3"/>
          <p:cNvSpPr>
            <a:spLocks noGrp="1"/>
          </p:cNvSpPr>
          <p:nvPr>
            <p:ph type="sldNum" sz="quarter" idx="10"/>
          </p:nvPr>
        </p:nvSpPr>
        <p:spPr/>
        <p:txBody>
          <a:bodyPr/>
          <a:lstStyle/>
          <a:p>
            <a:fld id="{676BEB06-CD59-4FDF-9C41-A98B09EE3869}" type="slidenum">
              <a:rPr lang="it-IT" smtClean="0"/>
              <a:pPr/>
              <a:t>31</a:t>
            </a:fld>
            <a:endParaRPr lang="it-IT"/>
          </a:p>
        </p:txBody>
      </p:sp>
    </p:spTree>
    <p:extLst>
      <p:ext uri="{BB962C8B-B14F-4D97-AF65-F5344CB8AC3E}">
        <p14:creationId xmlns:p14="http://schemas.microsoft.com/office/powerpoint/2010/main" xmlns="" val="14582153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AUDIO:</a:t>
            </a:r>
          </a:p>
          <a:p>
            <a:pPr marL="228600" indent="-228600">
              <a:buFont typeface="+mj-lt"/>
              <a:buAutoNum type="arabicPeriod"/>
            </a:pPr>
            <a:r>
              <a:rPr lang="it-IT" sz="1200" b="0" i="0" kern="1200" dirty="0" smtClean="0">
                <a:solidFill>
                  <a:schemeClr val="tx1"/>
                </a:solidFill>
                <a:effectLst/>
                <a:latin typeface="+mn-lt"/>
                <a:ea typeface="+mn-ea"/>
                <a:cs typeface="+mn-cs"/>
              </a:rPr>
              <a:t>E ora, cinque</a:t>
            </a:r>
            <a:r>
              <a:rPr lang="it-IT" sz="1200" b="0" i="0" kern="1200" baseline="0" dirty="0" smtClean="0">
                <a:solidFill>
                  <a:schemeClr val="tx1"/>
                </a:solidFill>
                <a:effectLst/>
                <a:latin typeface="+mn-lt"/>
                <a:ea typeface="+mn-ea"/>
                <a:cs typeface="+mn-cs"/>
              </a:rPr>
              <a:t> consigli </a:t>
            </a:r>
            <a:r>
              <a:rPr lang="it-IT" sz="1200" b="0" i="0" kern="1200" dirty="0" smtClean="0">
                <a:solidFill>
                  <a:schemeClr val="tx1"/>
                </a:solidFill>
                <a:effectLst/>
                <a:latin typeface="+mn-lt"/>
                <a:ea typeface="+mn-ea"/>
                <a:cs typeface="+mn-cs"/>
              </a:rPr>
              <a:t>per evitare problemi. Nel caso in cui non tu non fossi totalmente sicuro</a:t>
            </a:r>
            <a:r>
              <a:rPr lang="it-IT" sz="1200" b="0" i="0" kern="1200" baseline="0" dirty="0" smtClean="0">
                <a:solidFill>
                  <a:schemeClr val="tx1"/>
                </a:solidFill>
                <a:effectLst/>
                <a:latin typeface="+mn-lt"/>
                <a:ea typeface="+mn-ea"/>
                <a:cs typeface="+mn-cs"/>
              </a:rPr>
              <a:t> o sicura</a:t>
            </a:r>
            <a:r>
              <a:rPr lang="it-IT" sz="1200" b="0" i="0" kern="1200" dirty="0" smtClean="0">
                <a:solidFill>
                  <a:schemeClr val="tx1"/>
                </a:solidFill>
                <a:effectLst/>
                <a:latin typeface="+mn-lt"/>
                <a:ea typeface="+mn-ea"/>
                <a:cs typeface="+mn-cs"/>
              </a:rPr>
              <a:t> della tua abilità nel riconoscere una mail fraudolenta,</a:t>
            </a:r>
            <a:r>
              <a:rPr lang="it-IT" sz="1200" b="0" i="0" kern="1200" baseline="0" dirty="0" smtClean="0">
                <a:solidFill>
                  <a:schemeClr val="tx1"/>
                </a:solidFill>
                <a:effectLst/>
                <a:latin typeface="+mn-lt"/>
                <a:ea typeface="+mn-ea"/>
                <a:cs typeface="+mn-cs"/>
              </a:rPr>
              <a:t> adotta queste </a:t>
            </a:r>
            <a:r>
              <a:rPr lang="it-IT" sz="1200" b="0" i="0" kern="1200" dirty="0" smtClean="0">
                <a:solidFill>
                  <a:schemeClr val="tx1"/>
                </a:solidFill>
                <a:effectLst/>
                <a:latin typeface="+mn-lt"/>
                <a:ea typeface="+mn-ea"/>
                <a:cs typeface="+mn-cs"/>
              </a:rPr>
              <a:t>misure di base:</a:t>
            </a:r>
          </a:p>
          <a:p>
            <a:pPr marL="228600" indent="-228600">
              <a:buFont typeface="+mj-lt"/>
              <a:buAutoNum type="arabicPeriod"/>
            </a:pPr>
            <a:r>
              <a:rPr lang="it-IT" sz="1200" b="0" i="0" kern="1200" dirty="0" smtClean="0">
                <a:solidFill>
                  <a:schemeClr val="tx1"/>
                </a:solidFill>
                <a:effectLst/>
                <a:latin typeface="+mn-lt"/>
                <a:ea typeface="+mn-ea"/>
                <a:cs typeface="+mn-cs"/>
              </a:rPr>
              <a:t>Uno, non aprire mai un link o un allegato immediatamente</a:t>
            </a:r>
          </a:p>
          <a:p>
            <a:pPr marL="228600" indent="-228600">
              <a:buFont typeface="+mj-lt"/>
              <a:buAutoNum type="arabicPeriod"/>
            </a:pPr>
            <a:r>
              <a:rPr lang="it-IT" sz="1200" b="0" i="0" kern="1200" dirty="0" smtClean="0">
                <a:solidFill>
                  <a:schemeClr val="tx1"/>
                </a:solidFill>
                <a:effectLst/>
                <a:latin typeface="+mn-lt"/>
                <a:ea typeface="+mn-ea"/>
                <a:cs typeface="+mn-cs"/>
              </a:rPr>
              <a:t>Due, controlla </a:t>
            </a:r>
            <a:r>
              <a:rPr lang="it-IT" sz="1200" b="0" i="0" kern="1200" dirty="0" err="1" smtClean="0">
                <a:solidFill>
                  <a:schemeClr val="tx1"/>
                </a:solidFill>
                <a:effectLst/>
                <a:latin typeface="+mn-lt"/>
                <a:ea typeface="+mn-ea"/>
                <a:cs typeface="+mn-cs"/>
              </a:rPr>
              <a:t>l’url</a:t>
            </a:r>
            <a:r>
              <a:rPr lang="it-IT" sz="1200" b="0" i="0" kern="1200" dirty="0" smtClean="0">
                <a:solidFill>
                  <a:schemeClr val="tx1"/>
                </a:solidFill>
                <a:effectLst/>
                <a:latin typeface="+mn-lt"/>
                <a:ea typeface="+mn-ea"/>
                <a:cs typeface="+mn-cs"/>
              </a:rPr>
              <a:t> del destinatario per vedere se corrisponde con quello ufficiale</a:t>
            </a:r>
          </a:p>
          <a:p>
            <a:pPr marL="228600" indent="-228600">
              <a:buFont typeface="+mj-lt"/>
              <a:buAutoNum type="arabicPeriod"/>
            </a:pPr>
            <a:r>
              <a:rPr lang="it-IT" sz="1200" b="0" i="0" kern="1200" dirty="0" smtClean="0">
                <a:solidFill>
                  <a:schemeClr val="tx1"/>
                </a:solidFill>
                <a:effectLst/>
                <a:latin typeface="+mn-lt"/>
                <a:ea typeface="+mn-ea"/>
                <a:cs typeface="+mn-cs"/>
              </a:rPr>
              <a:t>Tre, controlla la</a:t>
            </a:r>
            <a:r>
              <a:rPr lang="it-IT" sz="1200" b="0" i="0" kern="1200" baseline="0" dirty="0" smtClean="0">
                <a:solidFill>
                  <a:schemeClr val="tx1"/>
                </a:solidFill>
                <a:effectLst/>
                <a:latin typeface="+mn-lt"/>
                <a:ea typeface="+mn-ea"/>
                <a:cs typeface="+mn-cs"/>
              </a:rPr>
              <a:t> «</a:t>
            </a:r>
            <a:r>
              <a:rPr lang="it-IT" sz="1200" b="0" i="0" kern="1200" dirty="0" smtClean="0">
                <a:solidFill>
                  <a:schemeClr val="tx1"/>
                </a:solidFill>
                <a:effectLst/>
                <a:latin typeface="+mn-lt"/>
                <a:ea typeface="+mn-ea"/>
                <a:cs typeface="+mn-cs"/>
              </a:rPr>
              <a:t>dizione» della mail, prestando molta attenzione ai testi che implorano urgenza</a:t>
            </a:r>
          </a:p>
          <a:p>
            <a:pPr marL="228600" indent="-228600">
              <a:buFont typeface="+mj-lt"/>
              <a:buAutoNum type="arabicPeriod"/>
            </a:pPr>
            <a:r>
              <a:rPr lang="it-IT" sz="1200" b="0" i="0" kern="1200" dirty="0" smtClean="0">
                <a:solidFill>
                  <a:schemeClr val="tx1"/>
                </a:solidFill>
                <a:effectLst/>
                <a:latin typeface="+mn-lt"/>
                <a:ea typeface="+mn-ea"/>
                <a:cs typeface="+mn-cs"/>
              </a:rPr>
              <a:t>Quattro, esegui il backup regolarmente e cambia spesso la password dei tuoi account, facendo in modo che sia sempre sicura, contenente ad esempio minuscole, maiuscole, numeri e segni grafici;</a:t>
            </a:r>
          </a:p>
          <a:p>
            <a:pPr marL="228600" indent="-228600">
              <a:buFont typeface="+mj-lt"/>
              <a:buAutoNum type="arabicPeriod"/>
            </a:pPr>
            <a:r>
              <a:rPr lang="it-IT" sz="1200" b="0" i="0" kern="1200" dirty="0" smtClean="0">
                <a:solidFill>
                  <a:schemeClr val="tx1"/>
                </a:solidFill>
                <a:effectLst/>
                <a:latin typeface="+mn-lt"/>
                <a:ea typeface="+mn-ea"/>
                <a:cs typeface="+mn-cs"/>
              </a:rPr>
              <a:t>Cinque, infine, aggiornati</a:t>
            </a:r>
            <a:r>
              <a:rPr lang="it-IT" sz="1200" b="0" i="0" kern="1200" baseline="0" dirty="0" smtClean="0">
                <a:solidFill>
                  <a:schemeClr val="tx1"/>
                </a:solidFill>
                <a:effectLst/>
                <a:latin typeface="+mn-lt"/>
                <a:ea typeface="+mn-ea"/>
                <a:cs typeface="+mn-cs"/>
              </a:rPr>
              <a:t> costantemente.</a:t>
            </a:r>
            <a:endParaRPr lang="it-IT"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1" i="0" kern="1200" dirty="0" smtClean="0">
              <a:solidFill>
                <a:schemeClr val="tx1"/>
              </a:solidFill>
              <a:effectLst/>
              <a:latin typeface="+mn-lt"/>
              <a:ea typeface="+mn-ea"/>
              <a:cs typeface="+mn-cs"/>
            </a:endParaRPr>
          </a:p>
          <a:p>
            <a:endParaRPr lang="it-IT" dirty="0" smtClean="0"/>
          </a:p>
          <a:p>
            <a:endParaRPr lang="it-IT" dirty="0" smtClean="0"/>
          </a:p>
          <a:p>
            <a:endParaRPr lang="it-IT" dirty="0" smtClean="0"/>
          </a:p>
          <a:p>
            <a:pPr marL="228600" indent="-228600" algn="just">
              <a:lnSpc>
                <a:spcPct val="120000"/>
              </a:lnSpc>
              <a:buFont typeface="+mj-lt"/>
              <a:buAutoNum type="arabicPeriod"/>
              <a:defRPr/>
            </a:pPr>
            <a:endParaRPr lang="it-IT" sz="1200" dirty="0">
              <a:cs typeface="Arial" charset="0"/>
            </a:endParaRPr>
          </a:p>
        </p:txBody>
      </p:sp>
      <p:sp>
        <p:nvSpPr>
          <p:cNvPr id="4" name="Segnaposto numero diapositiva 3"/>
          <p:cNvSpPr>
            <a:spLocks noGrp="1"/>
          </p:cNvSpPr>
          <p:nvPr>
            <p:ph type="sldNum" sz="quarter" idx="10"/>
          </p:nvPr>
        </p:nvSpPr>
        <p:spPr/>
        <p:txBody>
          <a:bodyPr/>
          <a:lstStyle/>
          <a:p>
            <a:fld id="{676BEB06-CD59-4FDF-9C41-A98B09EE3869}" type="slidenum">
              <a:rPr lang="it-IT" smtClean="0"/>
              <a:pPr/>
              <a:t>32</a:t>
            </a:fld>
            <a:endParaRPr lang="it-IT"/>
          </a:p>
        </p:txBody>
      </p:sp>
    </p:spTree>
    <p:extLst>
      <p:ext uri="{BB962C8B-B14F-4D97-AF65-F5344CB8AC3E}">
        <p14:creationId xmlns:p14="http://schemas.microsoft.com/office/powerpoint/2010/main" xmlns="" val="1169926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AUDIO:</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kern="1200" dirty="0">
                <a:solidFill>
                  <a:schemeClr val="tx1"/>
                </a:solidFill>
                <a:effectLst/>
                <a:latin typeface="+mn-lt"/>
                <a:ea typeface="+mn-ea"/>
                <a:cs typeface="+mn-cs"/>
              </a:rPr>
              <a:t>Bene, andiamo a fare il punto con il nostro esperto. Clicca sulle domande e scopri le risposte.</a:t>
            </a:r>
          </a:p>
          <a:p>
            <a:endParaRPr lang="it-IT" dirty="0"/>
          </a:p>
        </p:txBody>
      </p:sp>
      <p:sp>
        <p:nvSpPr>
          <p:cNvPr id="4" name="Segnaposto numero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6BEB06-CD59-4FDF-9C41-A98B09EE3869}"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xmlns="" val="36953444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AUDIO:</a:t>
            </a:r>
          </a:p>
          <a:p>
            <a:r>
              <a:rPr lang="en-US" dirty="0"/>
              <a:t>Ora</a:t>
            </a:r>
            <a:r>
              <a:rPr lang="en-US" baseline="0" dirty="0"/>
              <a:t> </a:t>
            </a:r>
            <a:r>
              <a:rPr lang="en-US" baseline="0" dirty="0" err="1"/>
              <a:t>fermati</a:t>
            </a:r>
            <a:r>
              <a:rPr lang="en-US" baseline="0" dirty="0"/>
              <a:t> un secondo e </a:t>
            </a:r>
            <a:r>
              <a:rPr lang="en-US" baseline="0" dirty="0" err="1"/>
              <a:t>prova</a:t>
            </a:r>
            <a:r>
              <a:rPr lang="en-US" baseline="0" dirty="0"/>
              <a:t> a </a:t>
            </a:r>
            <a:r>
              <a:rPr lang="en-US" baseline="0" dirty="0" err="1"/>
              <a:t>rispondere</a:t>
            </a:r>
            <a:r>
              <a:rPr lang="en-US" baseline="0" dirty="0"/>
              <a:t>!</a:t>
            </a:r>
          </a:p>
          <a:p>
            <a:endParaRPr lang="en-US" baseline="0" dirty="0"/>
          </a:p>
          <a:p>
            <a:r>
              <a:rPr lang="en-US" baseline="0" dirty="0"/>
              <a:t>Feedback</a:t>
            </a:r>
          </a:p>
          <a:p>
            <a:pPr marL="0" marR="0" lvl="0" indent="0" algn="l" defTabSz="685800" rtl="0" eaLnBrk="1" fontAlgn="auto" latinLnBrk="0" hangingPunct="1">
              <a:lnSpc>
                <a:spcPct val="100000"/>
              </a:lnSpc>
              <a:spcBef>
                <a:spcPts val="0"/>
              </a:spcBef>
              <a:spcAft>
                <a:spcPts val="0"/>
              </a:spcAft>
              <a:buClrTx/>
              <a:buSzTx/>
              <a:buFontTx/>
              <a:buNone/>
              <a:tabLst/>
              <a:defRPr/>
            </a:pPr>
            <a:r>
              <a:rPr lang="en-US" baseline="0" dirty="0" err="1"/>
              <a:t>Esatto</a:t>
            </a:r>
            <a:r>
              <a:rPr lang="en-US" baseline="0" dirty="0"/>
              <a:t>/Non </a:t>
            </a:r>
            <a:r>
              <a:rPr lang="en-US" baseline="0" dirty="0" err="1"/>
              <a:t>esatto</a:t>
            </a:r>
            <a:r>
              <a:rPr lang="en-US" baseline="0" dirty="0"/>
              <a:t>! </a:t>
            </a:r>
            <a:r>
              <a:rPr lang="it-IT" sz="1200" b="0" dirty="0"/>
              <a:t>A differenza degli attacchi di </a:t>
            </a:r>
            <a:r>
              <a:rPr lang="it-IT" sz="1200" b="0" dirty="0" err="1"/>
              <a:t>phishing</a:t>
            </a:r>
            <a:r>
              <a:rPr lang="it-IT" sz="1200" b="0" dirty="0"/>
              <a:t>, che sono condotti su larga scala, gli attacchi di </a:t>
            </a:r>
            <a:r>
              <a:rPr lang="it-IT" sz="1200" b="0" dirty="0" err="1"/>
              <a:t>spear</a:t>
            </a:r>
            <a:r>
              <a:rPr lang="it-IT" sz="1200" b="0" dirty="0"/>
              <a:t> </a:t>
            </a:r>
            <a:r>
              <a:rPr lang="it-IT" sz="1200" b="0" dirty="0" err="1"/>
              <a:t>phishing</a:t>
            </a:r>
            <a:r>
              <a:rPr lang="it-IT" sz="1200" b="0" dirty="0"/>
              <a:t> hanno target di utenti ben precisi. </a:t>
            </a:r>
          </a:p>
          <a:p>
            <a:endParaRPr lang="it-IT" dirty="0"/>
          </a:p>
        </p:txBody>
      </p:sp>
      <p:sp>
        <p:nvSpPr>
          <p:cNvPr id="4" name="Segnaposto numero diapositiva 3"/>
          <p:cNvSpPr>
            <a:spLocks noGrp="1"/>
          </p:cNvSpPr>
          <p:nvPr>
            <p:ph type="sldNum" sz="quarter" idx="10"/>
          </p:nvPr>
        </p:nvSpPr>
        <p:spPr/>
        <p:txBody>
          <a:bodyPr/>
          <a:lstStyle/>
          <a:p>
            <a:fld id="{676BEB06-CD59-4FDF-9C41-A98B09EE3869}" type="slidenum">
              <a:rPr lang="it-IT" smtClean="0"/>
              <a:pPr/>
              <a:t>34</a:t>
            </a:fld>
            <a:endParaRPr lang="it-IT"/>
          </a:p>
        </p:txBody>
      </p:sp>
    </p:spTree>
    <p:extLst>
      <p:ext uri="{BB962C8B-B14F-4D97-AF65-F5344CB8AC3E}">
        <p14:creationId xmlns:p14="http://schemas.microsoft.com/office/powerpoint/2010/main" xmlns="" val="3129373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it-IT" dirty="0"/>
              <a:t>AUDIO</a:t>
            </a:r>
          </a:p>
          <a:p>
            <a:pPr marL="228600" indent="-228600">
              <a:buFont typeface="+mj-lt"/>
              <a:buAutoNum type="arabicPeriod"/>
            </a:pPr>
            <a:r>
              <a:rPr lang="it-IT" baseline="0" dirty="0"/>
              <a:t>A seconda delle intenzioni della violazione, possiamo fare </a:t>
            </a:r>
            <a:r>
              <a:rPr lang="it-IT" baseline="0" dirty="0" smtClean="0"/>
              <a:t>un’ulteriore </a:t>
            </a:r>
            <a:r>
              <a:rPr lang="it-IT" baseline="0" dirty="0"/>
              <a:t>distinzione all’interno del gruppo degli hacker:</a:t>
            </a:r>
          </a:p>
          <a:p>
            <a:pPr marL="228600" indent="-228600">
              <a:buFont typeface="+mj-lt"/>
              <a:buAutoNum type="arabicPeriod"/>
            </a:pPr>
            <a:r>
              <a:rPr lang="it-IT" baseline="0" dirty="0"/>
              <a:t>Infatti è possibile classificarli come hacker </a:t>
            </a:r>
            <a:r>
              <a:rPr lang="it-IT" baseline="0" dirty="0" err="1"/>
              <a:t>white</a:t>
            </a:r>
            <a:r>
              <a:rPr lang="it-IT" baseline="0" dirty="0"/>
              <a:t> </a:t>
            </a:r>
            <a:r>
              <a:rPr lang="it-IT" baseline="0" dirty="0" err="1" smtClean="0"/>
              <a:t>hat</a:t>
            </a:r>
            <a:r>
              <a:rPr lang="it-IT" baseline="0" dirty="0"/>
              <a:t>,</a:t>
            </a:r>
          </a:p>
          <a:p>
            <a:pPr marL="228600" indent="-228600">
              <a:buFont typeface="+mj-lt"/>
              <a:buAutoNum type="arabicPeriod"/>
            </a:pPr>
            <a:r>
              <a:rPr lang="it-IT" baseline="0" dirty="0"/>
              <a:t>che violano reti o sistemi informatici per scoprirne le debolezze e </a:t>
            </a:r>
            <a:r>
              <a:rPr lang="it-IT" baseline="0" dirty="0" smtClean="0"/>
              <a:t>migliorarne </a:t>
            </a:r>
            <a:r>
              <a:rPr lang="it-IT" baseline="0" dirty="0"/>
              <a:t>la </a:t>
            </a:r>
            <a:r>
              <a:rPr lang="it-IT" baseline="0" dirty="0" smtClean="0"/>
              <a:t>sicurezza. </a:t>
            </a:r>
            <a:r>
              <a:rPr lang="it-IT" baseline="0" dirty="0"/>
              <a:t>Queste violazioni sono effettuate con autorizzazione e tutti i risultati sono consegnati al proprietario. </a:t>
            </a:r>
          </a:p>
          <a:p>
            <a:pPr marL="228600" indent="-228600">
              <a:buFont typeface="+mj-lt"/>
              <a:buAutoNum type="arabicPeriod"/>
            </a:pPr>
            <a:r>
              <a:rPr lang="it-IT" baseline="0" dirty="0"/>
              <a:t>Successivamente troviamo i </a:t>
            </a:r>
            <a:r>
              <a:rPr lang="it-IT" baseline="0" dirty="0" err="1"/>
              <a:t>Gray</a:t>
            </a:r>
            <a:r>
              <a:rPr lang="it-IT" baseline="0" dirty="0"/>
              <a:t> </a:t>
            </a:r>
            <a:r>
              <a:rPr lang="it-IT" baseline="0" dirty="0" err="1" smtClean="0"/>
              <a:t>hat</a:t>
            </a:r>
            <a:r>
              <a:rPr lang="it-IT" baseline="0" dirty="0"/>
              <a:t>,</a:t>
            </a:r>
          </a:p>
          <a:p>
            <a:pPr marL="228600" indent="-228600">
              <a:buFont typeface="+mj-lt"/>
              <a:buAutoNum type="arabicPeriod"/>
            </a:pPr>
            <a:r>
              <a:rPr lang="it-IT" baseline="0" dirty="0"/>
              <a:t>che possono identificare una vulnerabilità in un sistema segnalandola </a:t>
            </a:r>
            <a:r>
              <a:rPr lang="it-IT" baseline="0" dirty="0" smtClean="0"/>
              <a:t>ai suoi </a:t>
            </a:r>
            <a:r>
              <a:rPr lang="it-IT" baseline="0" dirty="0"/>
              <a:t>proprietari </a:t>
            </a:r>
            <a:r>
              <a:rPr lang="it-IT" baseline="0" dirty="0" smtClean="0"/>
              <a:t>se </a:t>
            </a:r>
            <a:r>
              <a:rPr lang="it-IT" baseline="0" dirty="0"/>
              <a:t>tale azione coincide con i loro programmi. </a:t>
            </a:r>
            <a:r>
              <a:rPr lang="it-IT" baseline="0" dirty="0" smtClean="0"/>
              <a:t>Generalmente </a:t>
            </a:r>
            <a:r>
              <a:rPr lang="it-IT" baseline="0" dirty="0"/>
              <a:t>pubblicano le informazioni sulla vulnerabilità in Internet in modo che altri autori degli attacchi possano sfruttarle. </a:t>
            </a:r>
          </a:p>
          <a:p>
            <a:pPr marL="228600" indent="-228600">
              <a:buFont typeface="+mj-lt"/>
              <a:buAutoNum type="arabicPeriod"/>
            </a:pPr>
            <a:r>
              <a:rPr lang="it-IT" baseline="0" dirty="0"/>
              <a:t>Infine ci sono i </a:t>
            </a:r>
            <a:r>
              <a:rPr lang="it-IT" baseline="0" dirty="0" err="1"/>
              <a:t>black</a:t>
            </a:r>
            <a:r>
              <a:rPr lang="it-IT" baseline="0" dirty="0"/>
              <a:t> </a:t>
            </a:r>
            <a:r>
              <a:rPr lang="it-IT" baseline="0" dirty="0" err="1" smtClean="0"/>
              <a:t>hat</a:t>
            </a:r>
            <a:r>
              <a:rPr lang="it-IT" baseline="0" dirty="0"/>
              <a:t>,</a:t>
            </a:r>
          </a:p>
          <a:p>
            <a:pPr marL="228600" indent="-228600">
              <a:buFont typeface="+mj-lt"/>
              <a:buAutoNum type="arabicPeriod"/>
            </a:pPr>
            <a:r>
              <a:rPr lang="it-IT" baseline="0" dirty="0"/>
              <a:t>che sfruttano qualsiasi vulnerabilità per ottenere un guadagno personale, finanziario o politico illegale. </a:t>
            </a:r>
          </a:p>
        </p:txBody>
      </p:sp>
      <p:sp>
        <p:nvSpPr>
          <p:cNvPr id="4" name="Segnaposto numero diapositiva 3"/>
          <p:cNvSpPr>
            <a:spLocks noGrp="1"/>
          </p:cNvSpPr>
          <p:nvPr>
            <p:ph type="sldNum" sz="quarter" idx="10"/>
          </p:nvPr>
        </p:nvSpPr>
        <p:spPr/>
        <p:txBody>
          <a:bodyPr/>
          <a:lstStyle/>
          <a:p>
            <a:fld id="{676BEB06-CD59-4FDF-9C41-A98B09EE3869}" type="slidenum">
              <a:rPr lang="it-IT" smtClean="0"/>
              <a:pPr/>
              <a:t>4</a:t>
            </a:fld>
            <a:endParaRPr lang="it-IT"/>
          </a:p>
        </p:txBody>
      </p:sp>
    </p:spTree>
    <p:extLst>
      <p:ext uri="{BB962C8B-B14F-4D97-AF65-F5344CB8AC3E}">
        <p14:creationId xmlns:p14="http://schemas.microsoft.com/office/powerpoint/2010/main" xmlns="" val="4264898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AUDIO:</a:t>
            </a:r>
          </a:p>
          <a:p>
            <a:pPr marL="228600" indent="-228600">
              <a:buFont typeface="+mj-lt"/>
              <a:buAutoNum type="arabicPeriod"/>
            </a:pPr>
            <a:r>
              <a:rPr lang="it-IT" dirty="0"/>
              <a:t>Gli attacchi possono essere originati dall’interno dell’azienda o dall’esterno. Un utente interno come un dipendente o un partner a </a:t>
            </a:r>
            <a:r>
              <a:rPr lang="it-IT" dirty="0" smtClean="0"/>
              <a:t>contratto </a:t>
            </a:r>
            <a:r>
              <a:rPr lang="it-IT" dirty="0"/>
              <a:t>può accidentalmente o intenzionalmente: </a:t>
            </a:r>
          </a:p>
          <a:p>
            <a:pPr marL="228600" indent="-228600">
              <a:buFont typeface="+mj-lt"/>
              <a:buAutoNum type="arabicPeriod"/>
            </a:pPr>
            <a:r>
              <a:rPr lang="it-IT" dirty="0" smtClean="0"/>
              <a:t>gestire </a:t>
            </a:r>
            <a:r>
              <a:rPr lang="it-IT" dirty="0"/>
              <a:t>male i dati riservati;</a:t>
            </a:r>
          </a:p>
          <a:p>
            <a:pPr marL="228600" indent="-228600">
              <a:buFont typeface="+mj-lt"/>
              <a:buAutoNum type="arabicPeriod"/>
            </a:pPr>
            <a:r>
              <a:rPr lang="it-IT" dirty="0" smtClean="0"/>
              <a:t>minacciare </a:t>
            </a:r>
            <a:r>
              <a:rPr lang="it-IT" dirty="0"/>
              <a:t>l’attività dei server interni o dei dispositivi dell’infrastruttura di rete; </a:t>
            </a:r>
          </a:p>
          <a:p>
            <a:pPr marL="228600" indent="-228600">
              <a:buFont typeface="+mj-lt"/>
              <a:buAutoNum type="arabicPeriod"/>
            </a:pPr>
            <a:r>
              <a:rPr lang="it-IT" dirty="0" smtClean="0"/>
              <a:t>facilitare </a:t>
            </a:r>
            <a:r>
              <a:rPr lang="it-IT" dirty="0"/>
              <a:t>gli attacchi esterni collegando supporti USB infetti al sistema informatico aziendale; </a:t>
            </a:r>
          </a:p>
          <a:p>
            <a:pPr marL="228600" indent="-228600">
              <a:buFont typeface="+mj-lt"/>
              <a:buAutoNum type="arabicPeriod"/>
            </a:pPr>
            <a:r>
              <a:rPr lang="it-IT" dirty="0" smtClean="0"/>
              <a:t>inserire </a:t>
            </a:r>
            <a:r>
              <a:rPr lang="it-IT" dirty="0"/>
              <a:t>accidentalmente il malware nella rete tramite e-mail o siti web dannosi.</a:t>
            </a:r>
          </a:p>
          <a:p>
            <a:pPr marL="228600" indent="-228600">
              <a:buFont typeface="+mj-lt"/>
              <a:buAutoNum type="arabicPeriod"/>
            </a:pPr>
            <a:r>
              <a:rPr lang="it-IT" dirty="0"/>
              <a:t>Le minacce esterne, invece, avvengono da parte:</a:t>
            </a:r>
          </a:p>
          <a:p>
            <a:pPr marL="228600" indent="-228600">
              <a:buFont typeface="+mj-lt"/>
              <a:buAutoNum type="arabicPeriod"/>
            </a:pPr>
            <a:r>
              <a:rPr lang="it-IT" dirty="0"/>
              <a:t>di hacker dilettanti;</a:t>
            </a:r>
          </a:p>
          <a:p>
            <a:pPr marL="228600" indent="-228600">
              <a:buFont typeface="+mj-lt"/>
              <a:buAutoNum type="arabicPeriod"/>
            </a:pPr>
            <a:r>
              <a:rPr lang="it-IT" dirty="0"/>
              <a:t>di hacker esperti, che possono sfruttare le vulnerabilità della rete o dei dispositivi di elaborazione, </a:t>
            </a:r>
          </a:p>
          <a:p>
            <a:pPr marL="228600" indent="-228600">
              <a:buFont typeface="+mj-lt"/>
              <a:buAutoNum type="arabicPeriod"/>
            </a:pPr>
            <a:r>
              <a:rPr lang="it-IT" dirty="0"/>
              <a:t>oppure usare il social engineering per ottenere l'accesso.</a:t>
            </a:r>
          </a:p>
          <a:p>
            <a:pPr marL="228600" indent="-228600">
              <a:buFont typeface="+mj-lt"/>
              <a:buAutoNum type="arabicPeriod"/>
            </a:pPr>
            <a:endParaRPr lang="it-IT" dirty="0"/>
          </a:p>
          <a:p>
            <a:pPr marL="0" indent="0">
              <a:buFont typeface="+mj-lt"/>
              <a:buNone/>
            </a:pPr>
            <a:r>
              <a:rPr lang="it-IT" dirty="0"/>
              <a:t>Popup</a:t>
            </a:r>
          </a:p>
          <a:p>
            <a:pPr marL="0" indent="0">
              <a:buFont typeface="+mj-lt"/>
              <a:buNone/>
            </a:pPr>
            <a:r>
              <a:rPr lang="it-IT" b="1" dirty="0"/>
              <a:t>Minacce interne Vs minacce esterne</a:t>
            </a:r>
          </a:p>
          <a:p>
            <a:pPr marL="0" indent="0">
              <a:buFont typeface="+mj-lt"/>
              <a:buNone/>
            </a:pPr>
            <a:r>
              <a:rPr lang="it-IT" dirty="0"/>
              <a:t>Le minacce interne hanno </a:t>
            </a:r>
            <a:r>
              <a:rPr lang="it-IT" dirty="0" smtClean="0"/>
              <a:t>il </a:t>
            </a:r>
            <a:r>
              <a:rPr lang="it-IT" dirty="0"/>
              <a:t>potenziale di causare maggiori danni rispetto alle minacce esterne, poiché gli utenti interni hanno accesso diretto agli edifici e ai relativi dispositivi delle infrastrutture. Inoltre i dipendenti conoscono la rete aziendale, le sue risorse e i dati riservati oltre ai vari livelli di utenti o privilegi amministrativi.</a:t>
            </a:r>
          </a:p>
        </p:txBody>
      </p:sp>
      <p:sp>
        <p:nvSpPr>
          <p:cNvPr id="4" name="Segnaposto numero diapositiva 3"/>
          <p:cNvSpPr>
            <a:spLocks noGrp="1"/>
          </p:cNvSpPr>
          <p:nvPr>
            <p:ph type="sldNum" sz="quarter" idx="10"/>
          </p:nvPr>
        </p:nvSpPr>
        <p:spPr/>
        <p:txBody>
          <a:bodyPr/>
          <a:lstStyle/>
          <a:p>
            <a:fld id="{676BEB06-CD59-4FDF-9C41-A98B09EE3869}" type="slidenum">
              <a:rPr lang="it-IT" smtClean="0"/>
              <a:pPr/>
              <a:t>5</a:t>
            </a:fld>
            <a:endParaRPr lang="it-IT"/>
          </a:p>
        </p:txBody>
      </p:sp>
    </p:spTree>
    <p:extLst>
      <p:ext uri="{BB962C8B-B14F-4D97-AF65-F5344CB8AC3E}">
        <p14:creationId xmlns:p14="http://schemas.microsoft.com/office/powerpoint/2010/main" xmlns="" val="2956205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AUDIO:</a:t>
            </a:r>
          </a:p>
          <a:p>
            <a:pPr marL="228600" indent="-228600" algn="just">
              <a:lnSpc>
                <a:spcPct val="120000"/>
              </a:lnSpc>
              <a:buFont typeface="+mj-lt"/>
              <a:buAutoNum type="arabicPeriod"/>
              <a:defRPr/>
            </a:pPr>
            <a:r>
              <a:rPr lang="it-IT" sz="1200" dirty="0">
                <a:cs typeface="Arial" charset="0"/>
              </a:rPr>
              <a:t>La frode </a:t>
            </a:r>
            <a:r>
              <a:rPr lang="it-IT" sz="1200" dirty="0" smtClean="0">
                <a:cs typeface="Arial" charset="0"/>
              </a:rPr>
              <a:t>informatica</a:t>
            </a:r>
            <a:endParaRPr lang="it-IT" sz="1200" dirty="0">
              <a:cs typeface="Arial" charset="0"/>
            </a:endParaRPr>
          </a:p>
          <a:p>
            <a:pPr marL="228600" indent="-228600" algn="just">
              <a:lnSpc>
                <a:spcPct val="120000"/>
              </a:lnSpc>
              <a:buFont typeface="+mj-lt"/>
              <a:buAutoNum type="arabicPeriod"/>
              <a:defRPr/>
            </a:pPr>
            <a:r>
              <a:rPr lang="it-IT" sz="1200" dirty="0">
                <a:cs typeface="Arial" charset="0"/>
              </a:rPr>
              <a:t>consiste nell’alterare un servizio o un procedimento di elaborazione di dati con lo scopo di procurarsi un ingiusto profitto. </a:t>
            </a:r>
          </a:p>
          <a:p>
            <a:pPr marL="228600" indent="-228600" algn="just">
              <a:lnSpc>
                <a:spcPct val="120000"/>
              </a:lnSpc>
              <a:buFont typeface="+mj-lt"/>
              <a:buAutoNum type="arabicPeriod"/>
              <a:defRPr/>
            </a:pPr>
            <a:r>
              <a:rPr lang="it-IT" sz="1200" dirty="0">
                <a:cs typeface="Arial" charset="0"/>
              </a:rPr>
              <a:t>Le frodi informatiche sono regolamentate dall’art. 640‐ter del Codice Penale, </a:t>
            </a:r>
          </a:p>
          <a:p>
            <a:pPr marL="228600" indent="-228600" algn="just">
              <a:lnSpc>
                <a:spcPct val="120000"/>
              </a:lnSpc>
              <a:buFont typeface="+mj-lt"/>
              <a:buAutoNum type="arabicPeriod"/>
              <a:defRPr/>
            </a:pPr>
            <a:r>
              <a:rPr lang="it-IT" sz="1200" dirty="0">
                <a:cs typeface="Arial" charset="0"/>
              </a:rPr>
              <a:t>contenuto all’interno del Titolo XIII “</a:t>
            </a:r>
            <a:r>
              <a:rPr lang="it-IT" sz="1200" i="1" dirty="0">
                <a:cs typeface="Arial" charset="0"/>
              </a:rPr>
              <a:t>dei delitti contro il patrimonio</a:t>
            </a:r>
            <a:r>
              <a:rPr lang="it-IT" sz="1200" dirty="0">
                <a:cs typeface="Arial" charset="0"/>
              </a:rPr>
              <a:t>”, Capo II “dei delitti contro il patrimonio mediante frode”. </a:t>
            </a:r>
          </a:p>
          <a:p>
            <a:pPr algn="just">
              <a:lnSpc>
                <a:spcPct val="120000"/>
              </a:lnSpc>
              <a:defRPr/>
            </a:pPr>
            <a:endParaRPr lang="it-IT" sz="1200" i="1" dirty="0">
              <a:cs typeface="Arial" charset="0"/>
            </a:endParaRPr>
          </a:p>
          <a:p>
            <a:pPr algn="just">
              <a:lnSpc>
                <a:spcPct val="120000"/>
              </a:lnSpc>
              <a:defRPr/>
            </a:pPr>
            <a:r>
              <a:rPr lang="it-IT" sz="1200" i="0" dirty="0">
                <a:cs typeface="Arial" charset="0"/>
              </a:rPr>
              <a:t>Popup </a:t>
            </a:r>
          </a:p>
          <a:p>
            <a:pPr algn="just">
              <a:lnSpc>
                <a:spcPct val="120000"/>
              </a:lnSpc>
              <a:defRPr/>
            </a:pPr>
            <a:r>
              <a:rPr lang="it-IT" sz="1200" b="1" i="0" dirty="0">
                <a:cs typeface="Arial" charset="0"/>
              </a:rPr>
              <a:t>640-Ter - Definizione di frode informatica.</a:t>
            </a:r>
          </a:p>
          <a:p>
            <a:pPr algn="just">
              <a:lnSpc>
                <a:spcPct val="120000"/>
              </a:lnSpc>
              <a:defRPr/>
            </a:pPr>
            <a:r>
              <a:rPr lang="it-IT" sz="1200" i="0" dirty="0">
                <a:cs typeface="Arial" charset="0"/>
              </a:rPr>
              <a:t>Chiunque, alterando in qualsiasi modo il funzionamento di un sistema informatico o telematico o intervenendo senza diritto con qualsiasi modalità su dati, informazioni o programmi contenuti in un sistema informatico o telematico o ad esso pertinenti, procura a sé o ad altri un ingiusto profitto con altrui danno, è punito con la reclusione da sei mesi a tre anni e con la multa da 51 euro a 1.032 euro. </a:t>
            </a:r>
            <a:endParaRPr lang="it-IT" sz="1200" i="0" dirty="0"/>
          </a:p>
          <a:p>
            <a:pPr marL="0" indent="0">
              <a:buFont typeface="+mj-lt"/>
              <a:buNone/>
            </a:pPr>
            <a:endParaRPr lang="it-IT" dirty="0"/>
          </a:p>
        </p:txBody>
      </p:sp>
      <p:sp>
        <p:nvSpPr>
          <p:cNvPr id="4" name="Segnaposto numero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6BEB06-CD59-4FDF-9C41-A98B09EE3869}"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xmlns="" val="1104712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AUDIO:</a:t>
            </a:r>
          </a:p>
          <a:p>
            <a:pPr marL="228600" indent="-228600" algn="just">
              <a:lnSpc>
                <a:spcPct val="120000"/>
              </a:lnSpc>
              <a:buFont typeface="+mj-lt"/>
              <a:buAutoNum type="arabicPeriod" startAt="5"/>
              <a:defRPr/>
            </a:pPr>
            <a:r>
              <a:rPr lang="it-IT" sz="1200" dirty="0">
                <a:cs typeface="Arial" charset="0"/>
              </a:rPr>
              <a:t>Come evidenziato dalla Corte Suprema </a:t>
            </a:r>
          </a:p>
          <a:p>
            <a:pPr marL="228600" indent="-228600" algn="just">
              <a:lnSpc>
                <a:spcPct val="120000"/>
              </a:lnSpc>
              <a:buFont typeface="+mj-lt"/>
              <a:buAutoNum type="arabicPeriod" startAt="5"/>
              <a:defRPr/>
            </a:pPr>
            <a:r>
              <a:rPr lang="it-IT" sz="1200" dirty="0">
                <a:cs typeface="Arial" charset="0"/>
              </a:rPr>
              <a:t>“il reato di frode informatica ha la medesima struttura e i medesimi elementi costitutivi della truffa dalla quale si differenzia solamente perché l’attività fraudolenta dell’agente investe non la persona, bensì il sistema informatico di pertinenza della medesima, attraverso la manipolazione dello stesso". </a:t>
            </a:r>
          </a:p>
          <a:p>
            <a:pPr marL="228600" indent="-228600" algn="just">
              <a:lnSpc>
                <a:spcPct val="120000"/>
              </a:lnSpc>
              <a:buFont typeface="+mj-lt"/>
              <a:buAutoNum type="arabicPeriod" startAt="5"/>
              <a:defRPr/>
            </a:pPr>
            <a:r>
              <a:rPr lang="it-IT" sz="1200" dirty="0">
                <a:cs typeface="Arial" charset="0"/>
              </a:rPr>
              <a:t>La norma individua nelle frodi ICT le due </a:t>
            </a:r>
            <a:r>
              <a:rPr lang="it-IT" sz="1200" b="0" dirty="0">
                <a:cs typeface="Arial" charset="0"/>
              </a:rPr>
              <a:t>seguenti condotte criminose:</a:t>
            </a:r>
          </a:p>
          <a:p>
            <a:pPr marL="228600" indent="-228600" algn="just">
              <a:lnSpc>
                <a:spcPct val="120000"/>
              </a:lnSpc>
              <a:buFont typeface="+mj-lt"/>
              <a:buAutoNum type="arabicPeriod" startAt="5"/>
              <a:defRPr/>
            </a:pPr>
            <a:r>
              <a:rPr lang="it-IT" sz="1200" dirty="0">
                <a:cs typeface="Arial" charset="0"/>
              </a:rPr>
              <a:t>l'alterazione in qualunque modo del funzionamento di un sistema informatico/telematico, procurando a sé o ad altri un ingiusto profitto, con danno per il soggetto passivo;</a:t>
            </a:r>
          </a:p>
          <a:p>
            <a:pPr marL="228600" indent="-228600" algn="just">
              <a:lnSpc>
                <a:spcPct val="120000"/>
              </a:lnSpc>
              <a:buFont typeface="+mj-lt"/>
              <a:buAutoNum type="arabicPeriod" startAt="5"/>
              <a:defRPr/>
            </a:pPr>
            <a:r>
              <a:rPr lang="it-IT" sz="1200" dirty="0">
                <a:cs typeface="Arial" charset="0"/>
              </a:rPr>
              <a:t>l'intervento senza diritto in qualunque modo su dati, informazioni o programmi contenuti in un sistema informatico/telematico, per procurare a sé o ad altri un ingiusto profitto a danno di un terzo.</a:t>
            </a:r>
          </a:p>
          <a:p>
            <a:pPr marL="0" indent="0">
              <a:buFont typeface="+mj-lt"/>
              <a:buNone/>
            </a:pPr>
            <a:endParaRPr lang="it-IT" dirty="0"/>
          </a:p>
        </p:txBody>
      </p:sp>
      <p:sp>
        <p:nvSpPr>
          <p:cNvPr id="4" name="Segnaposto numero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6BEB06-CD59-4FDF-9C41-A98B09EE3869}"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xmlns="" val="42000391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AUDIO:</a:t>
            </a:r>
          </a:p>
          <a:p>
            <a:pPr marL="228600" indent="-228600">
              <a:buFont typeface="+mj-lt"/>
              <a:buAutoNum type="arabicPeriod"/>
            </a:pPr>
            <a:r>
              <a:rPr lang="it-IT" dirty="0"/>
              <a:t>Vediamo ora quali sono </a:t>
            </a:r>
            <a:r>
              <a:rPr lang="it-IT" dirty="0" smtClean="0"/>
              <a:t>i possibili </a:t>
            </a:r>
            <a:r>
              <a:rPr lang="it-IT" dirty="0"/>
              <a:t>interventi </a:t>
            </a:r>
            <a:r>
              <a:rPr lang="it-IT" dirty="0" smtClean="0"/>
              <a:t>criminosi.</a:t>
            </a:r>
            <a:endParaRPr lang="it-IT" dirty="0"/>
          </a:p>
          <a:p>
            <a:pPr marL="228600" indent="-228600">
              <a:buFont typeface="+mj-lt"/>
              <a:buAutoNum type="arabicPeriod"/>
            </a:pPr>
            <a:r>
              <a:rPr lang="it-IT" dirty="0" smtClean="0"/>
              <a:t>Intervento </a:t>
            </a:r>
            <a:r>
              <a:rPr lang="it-IT" dirty="0"/>
              <a:t>sui dati inseriti nel computer. I dati potrebbero essere manipolati dal soggetto attivo. In questo caso esiste concorso di reato con l’art. 491bis (delitto di falso informatico</a:t>
            </a:r>
            <a:r>
              <a:rPr lang="it-IT" dirty="0" smtClean="0"/>
              <a:t>).</a:t>
            </a:r>
            <a:endParaRPr lang="it-IT" dirty="0"/>
          </a:p>
          <a:p>
            <a:pPr marL="228600" indent="-228600">
              <a:buFont typeface="+mj-lt"/>
              <a:buAutoNum type="arabicPeriod"/>
            </a:pPr>
            <a:r>
              <a:rPr lang="it-IT" dirty="0" smtClean="0"/>
              <a:t>Intervento </a:t>
            </a:r>
            <a:r>
              <a:rPr lang="it-IT" dirty="0"/>
              <a:t>sul programma operativo del </a:t>
            </a:r>
            <a:r>
              <a:rPr lang="it-IT" dirty="0" smtClean="0"/>
              <a:t>sistema; il </a:t>
            </a:r>
            <a:r>
              <a:rPr lang="it-IT" dirty="0"/>
              <a:t>software viene alterato affinché il computer o il sistema operi in modo differente da come è stato progettato al fine di compiere </a:t>
            </a:r>
            <a:r>
              <a:rPr lang="it-IT" dirty="0" smtClean="0"/>
              <a:t>illeciti.</a:t>
            </a:r>
            <a:endParaRPr lang="it-IT" dirty="0"/>
          </a:p>
          <a:p>
            <a:pPr marL="228600" indent="-228600">
              <a:buFont typeface="+mj-lt"/>
              <a:buAutoNum type="arabicPeriod"/>
            </a:pPr>
            <a:r>
              <a:rPr lang="it-IT" dirty="0" smtClean="0"/>
              <a:t>E intervento </a:t>
            </a:r>
            <a:r>
              <a:rPr lang="it-IT" dirty="0"/>
              <a:t>sulle informazioni, ovvero sulle correlazioni fra i dati contenuti in un elaboratore o in un sistema. </a:t>
            </a:r>
          </a:p>
        </p:txBody>
      </p:sp>
      <p:sp>
        <p:nvSpPr>
          <p:cNvPr id="4" name="Segnaposto numero diapositiva 3"/>
          <p:cNvSpPr>
            <a:spLocks noGrp="1"/>
          </p:cNvSpPr>
          <p:nvPr>
            <p:ph type="sldNum" sz="quarter" idx="10"/>
          </p:nvPr>
        </p:nvSpPr>
        <p:spPr/>
        <p:txBody>
          <a:bodyPr/>
          <a:lstStyle/>
          <a:p>
            <a:fld id="{676BEB06-CD59-4FDF-9C41-A98B09EE3869}" type="slidenum">
              <a:rPr lang="it-IT" smtClean="0"/>
              <a:pPr/>
              <a:t>8</a:t>
            </a:fld>
            <a:endParaRPr lang="it-IT"/>
          </a:p>
        </p:txBody>
      </p:sp>
    </p:spTree>
    <p:extLst>
      <p:ext uri="{BB962C8B-B14F-4D97-AF65-F5344CB8AC3E}">
        <p14:creationId xmlns:p14="http://schemas.microsoft.com/office/powerpoint/2010/main" xmlns="" val="31126192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AUDIO:</a:t>
            </a:r>
          </a:p>
          <a:p>
            <a:pPr marL="228600" indent="-228600" algn="just">
              <a:lnSpc>
                <a:spcPct val="120000"/>
              </a:lnSpc>
              <a:buFont typeface="+mj-lt"/>
              <a:buAutoNum type="arabicPeriod"/>
              <a:defRPr/>
            </a:pPr>
            <a:r>
              <a:rPr lang="it-IT" sz="1200" dirty="0">
                <a:cs typeface="Arial" charset="0"/>
              </a:rPr>
              <a:t>Gli elementi dell’illecito possono </a:t>
            </a:r>
            <a:r>
              <a:rPr lang="it-IT" sz="1200" dirty="0" smtClean="0">
                <a:cs typeface="Arial" charset="0"/>
              </a:rPr>
              <a:t>identificarsi invece </a:t>
            </a:r>
            <a:r>
              <a:rPr lang="it-IT" sz="1200" dirty="0">
                <a:cs typeface="Arial" charset="0"/>
              </a:rPr>
              <a:t>in:</a:t>
            </a:r>
          </a:p>
          <a:p>
            <a:pPr marL="228600" indent="-228600" algn="just">
              <a:lnSpc>
                <a:spcPct val="120000"/>
              </a:lnSpc>
              <a:buFont typeface="+mj-lt"/>
              <a:buAutoNum type="arabicPeriod"/>
              <a:defRPr/>
            </a:pPr>
            <a:r>
              <a:rPr lang="it-IT" sz="1200" b="0" dirty="0" smtClean="0">
                <a:cs typeface="Arial" charset="0"/>
              </a:rPr>
              <a:t>soggetto attivo: i</a:t>
            </a:r>
            <a:r>
              <a:rPr lang="it-IT" sz="1200" dirty="0" smtClean="0">
                <a:cs typeface="Arial" charset="0"/>
              </a:rPr>
              <a:t>n </a:t>
            </a:r>
            <a:r>
              <a:rPr lang="it-IT" sz="1200" dirty="0">
                <a:cs typeface="Arial" charset="0"/>
              </a:rPr>
              <a:t>questo caso il soggetto può essere un </a:t>
            </a:r>
            <a:r>
              <a:rPr lang="it-IT" sz="1200" u="none" dirty="0">
                <a:cs typeface="Arial" charset="0"/>
              </a:rPr>
              <a:t>autore generico, un operatore di sistema, oppure l'amministratore di sistema, circostanza aggravante, visto il ruolo che ricopre questa figura nell'assicurare l'integrità del </a:t>
            </a:r>
            <a:r>
              <a:rPr lang="it-IT" sz="1200" u="none" dirty="0" smtClean="0">
                <a:cs typeface="Arial" charset="0"/>
              </a:rPr>
              <a:t>sistema;</a:t>
            </a:r>
            <a:endParaRPr lang="it-IT" sz="1200" u="none" dirty="0">
              <a:cs typeface="Arial" charset="0"/>
            </a:endParaRPr>
          </a:p>
          <a:p>
            <a:pPr marL="228600" indent="-228600" algn="just">
              <a:lnSpc>
                <a:spcPct val="120000"/>
              </a:lnSpc>
              <a:buFont typeface="+mj-lt"/>
              <a:buAutoNum type="arabicPeriod"/>
              <a:defRPr/>
            </a:pPr>
            <a:r>
              <a:rPr lang="it-IT" sz="1200" b="0" u="none" dirty="0" smtClean="0">
                <a:cs typeface="Arial" charset="0"/>
              </a:rPr>
              <a:t>soggetto passivo: q</a:t>
            </a:r>
            <a:r>
              <a:rPr lang="it-IT" sz="1200" u="none" dirty="0" smtClean="0">
                <a:cs typeface="Arial" charset="0"/>
              </a:rPr>
              <a:t>ui </a:t>
            </a:r>
            <a:r>
              <a:rPr lang="it-IT" sz="1200" u="none" dirty="0">
                <a:cs typeface="Arial" charset="0"/>
              </a:rPr>
              <a:t>possiamo distinguere fra una vittima generica oppure fra soggetti privati e pubblici titolari di sistemi informatici, come ad esempio le </a:t>
            </a:r>
            <a:r>
              <a:rPr lang="it-IT" sz="1200" u="none" dirty="0" smtClean="0">
                <a:cs typeface="Arial" charset="0"/>
              </a:rPr>
              <a:t>aziende;</a:t>
            </a:r>
            <a:endParaRPr lang="it-IT" sz="1200" u="none" dirty="0">
              <a:cs typeface="Arial" charset="0"/>
            </a:endParaRPr>
          </a:p>
          <a:p>
            <a:pPr marL="228600" indent="-228600" algn="just">
              <a:lnSpc>
                <a:spcPct val="120000"/>
              </a:lnSpc>
              <a:buFont typeface="+mj-lt"/>
              <a:buAutoNum type="arabicPeriod"/>
              <a:defRPr/>
            </a:pPr>
            <a:r>
              <a:rPr lang="it-IT" sz="1200" b="0" dirty="0" smtClean="0">
                <a:cs typeface="Arial" charset="0"/>
              </a:rPr>
              <a:t>condotta illecita: es</a:t>
            </a:r>
            <a:r>
              <a:rPr lang="it-IT" sz="1200" dirty="0" smtClean="0">
                <a:cs typeface="Arial" charset="0"/>
              </a:rPr>
              <a:t>sa </a:t>
            </a:r>
            <a:r>
              <a:rPr lang="it-IT" sz="1200" dirty="0">
                <a:cs typeface="Arial" charset="0"/>
              </a:rPr>
              <a:t>è solitamente caratterizzata da una elevata competenza tecnica, per superare le difese del </a:t>
            </a:r>
            <a:r>
              <a:rPr lang="it-IT" sz="1200" dirty="0" smtClean="0">
                <a:cs typeface="Arial" charset="0"/>
              </a:rPr>
              <a:t>sistema;</a:t>
            </a:r>
            <a:endParaRPr lang="it-IT" sz="1200" dirty="0">
              <a:cs typeface="Arial" charset="0"/>
            </a:endParaRPr>
          </a:p>
          <a:p>
            <a:pPr marL="228600" indent="-228600" algn="just">
              <a:lnSpc>
                <a:spcPct val="120000"/>
              </a:lnSpc>
              <a:buFont typeface="+mj-lt"/>
              <a:buAutoNum type="arabicPeriod"/>
              <a:defRPr/>
            </a:pPr>
            <a:r>
              <a:rPr lang="it-IT" sz="1200" b="0" dirty="0" smtClean="0">
                <a:cs typeface="Arial" charset="0"/>
              </a:rPr>
              <a:t>oggetto dell'illecito: è </a:t>
            </a:r>
            <a:r>
              <a:rPr lang="it-IT" sz="1200" dirty="0" smtClean="0">
                <a:cs typeface="Arial" charset="0"/>
              </a:rPr>
              <a:t>lo </a:t>
            </a:r>
            <a:r>
              <a:rPr lang="it-IT" sz="1200" dirty="0">
                <a:cs typeface="Arial" charset="0"/>
              </a:rPr>
              <a:t>strumento verso il quale l'atto illecito è compiuto, come ad esempio i sistemi informatici e telematici, oppure i programmi ed i dati in essi contenuti.</a:t>
            </a:r>
          </a:p>
        </p:txBody>
      </p:sp>
      <p:sp>
        <p:nvSpPr>
          <p:cNvPr id="4" name="Segnaposto numero diapositiva 3"/>
          <p:cNvSpPr>
            <a:spLocks noGrp="1"/>
          </p:cNvSpPr>
          <p:nvPr>
            <p:ph type="sldNum" sz="quarter" idx="10"/>
          </p:nvPr>
        </p:nvSpPr>
        <p:spPr/>
        <p:txBody>
          <a:bodyPr/>
          <a:lstStyle/>
          <a:p>
            <a:fld id="{676BEB06-CD59-4FDF-9C41-A98B09EE3869}" type="slidenum">
              <a:rPr lang="it-IT" smtClean="0"/>
              <a:pPr/>
              <a:t>9</a:t>
            </a:fld>
            <a:endParaRPr lang="it-IT"/>
          </a:p>
        </p:txBody>
      </p:sp>
    </p:spTree>
    <p:extLst>
      <p:ext uri="{BB962C8B-B14F-4D97-AF65-F5344CB8AC3E}">
        <p14:creationId xmlns:p14="http://schemas.microsoft.com/office/powerpoint/2010/main" xmlns="" val="148590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ACA67048-8DE2-40E6-8AFC-3B04CF619662}" type="datetimeFigureOut">
              <a:rPr lang="it-IT" smtClean="0"/>
              <a:pPr/>
              <a:t>13/12/2018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xmlns="" val="2492508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ACA67048-8DE2-40E6-8AFC-3B04CF619662}" type="datetimeFigureOut">
              <a:rPr lang="it-IT" smtClean="0"/>
              <a:pPr/>
              <a:t>13/12/2018</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xmlns="" val="2023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it-IT"/>
              <a:t>Fare clic per modificare lo stile del titolo dello schema</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ACA67048-8DE2-40E6-8AFC-3B04CF619662}" type="datetimeFigureOut">
              <a:rPr lang="it-IT" smtClean="0"/>
              <a:pPr/>
              <a:t>13/12/2018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xmlns="" val="7239328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it-IT"/>
              <a:t>Fare clic per modificare lo stile del titolo dello schema</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it-IT"/>
              <a:t>Modifica gli stili del testo dello schema</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ACA67048-8DE2-40E6-8AFC-3B04CF619662}" type="datetimeFigureOut">
              <a:rPr lang="it-IT" smtClean="0"/>
              <a:pPr/>
              <a:t>13/12/2018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DDB8AB4-81AB-4E20-95C6-7AAAE526AF48}" type="slidenum">
              <a:rPr lang="it-IT" smtClean="0"/>
              <a:pPr/>
              <a:t>‹N›</a:t>
            </a:fld>
            <a:endParaRPr lang="it-IT"/>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xmlns="" val="40804607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ACA67048-8DE2-40E6-8AFC-3B04CF619662}" type="datetimeFigureOut">
              <a:rPr lang="it-IT" smtClean="0"/>
              <a:pPr/>
              <a:t>13/12/2018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xmlns="" val="1954255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 colon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CA67048-8DE2-40E6-8AFC-3B04CF619662}" type="datetimeFigureOut">
              <a:rPr lang="it-IT" smtClean="0"/>
              <a:pPr/>
              <a:t>13/12/2018</a:t>
            </a:fld>
            <a:endParaRPr lang="it-IT"/>
          </a:p>
        </p:txBody>
      </p:sp>
      <p:sp>
        <p:nvSpPr>
          <p:cNvPr id="4"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xmlns="" val="4889421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3 colonne immag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CA67048-8DE2-40E6-8AFC-3B04CF619662}" type="datetimeFigureOut">
              <a:rPr lang="it-IT" smtClean="0"/>
              <a:pPr/>
              <a:t>13/12/2018</a:t>
            </a:fld>
            <a:endParaRPr lang="it-IT"/>
          </a:p>
        </p:txBody>
      </p:sp>
      <p:sp>
        <p:nvSpPr>
          <p:cNvPr id="4"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xmlns="" val="2974292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nchorCtr="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ACA67048-8DE2-40E6-8AFC-3B04CF619662}" type="datetimeFigureOut">
              <a:rPr lang="it-IT" smtClean="0"/>
              <a:pPr/>
              <a:t>13/12/2018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xmlns="" val="23358627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ACA67048-8DE2-40E6-8AFC-3B04CF619662}" type="datetimeFigureOut">
              <a:rPr lang="it-IT" smtClean="0"/>
              <a:pPr/>
              <a:t>13/12/2018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xmlns="" val="29231874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3_Vuota">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xmlns="" id="{C62164E0-9644-4C0E-8373-D614D95BAFAE}"/>
              </a:ext>
            </a:extLst>
          </p:cNvPr>
          <p:cNvSpPr txBox="1"/>
          <p:nvPr userDrawn="1"/>
        </p:nvSpPr>
        <p:spPr>
          <a:xfrm>
            <a:off x="0" y="0"/>
            <a:ext cx="11587942" cy="400110"/>
          </a:xfrm>
          <a:prstGeom prst="rect">
            <a:avLst/>
          </a:prstGeom>
          <a:solidFill>
            <a:schemeClr val="tx2">
              <a:lumMod val="75000"/>
            </a:schemeClr>
          </a:solidFill>
        </p:spPr>
        <p:txBody>
          <a:bodyPr wrap="square" rtlCol="0">
            <a:spAutoFit/>
          </a:bodyPr>
          <a:lstStyle/>
          <a:p>
            <a:endParaRPr lang="it-IT" sz="2000">
              <a:solidFill>
                <a:schemeClr val="bg1"/>
              </a:solidFill>
              <a:latin typeface="Bahnschrift" panose="020B0502040204020203" pitchFamily="34" charset="0"/>
            </a:endParaRPr>
          </a:p>
        </p:txBody>
      </p:sp>
      <p:sp>
        <p:nvSpPr>
          <p:cNvPr id="6" name="CasellaDiTesto 5">
            <a:extLst>
              <a:ext uri="{FF2B5EF4-FFF2-40B4-BE49-F238E27FC236}">
                <a16:creationId xmlns:a16="http://schemas.microsoft.com/office/drawing/2014/main" xmlns="" id="{16B7858F-34D8-4C94-90DF-4A4E8E8C0809}"/>
              </a:ext>
            </a:extLst>
          </p:cNvPr>
          <p:cNvSpPr txBox="1"/>
          <p:nvPr userDrawn="1"/>
        </p:nvSpPr>
        <p:spPr>
          <a:xfrm>
            <a:off x="11596255" y="0"/>
            <a:ext cx="595745" cy="400110"/>
          </a:xfrm>
          <a:prstGeom prst="rect">
            <a:avLst/>
          </a:prstGeom>
          <a:solidFill>
            <a:schemeClr val="tx2">
              <a:lumMod val="75000"/>
            </a:schemeClr>
          </a:solidFill>
        </p:spPr>
        <p:txBody>
          <a:bodyPr wrap="square" rtlCol="0">
            <a:spAutoFit/>
          </a:bodyPr>
          <a:lstStyle>
            <a:defPPr>
              <a:defRPr lang="it-IT"/>
            </a:defPPr>
            <a:lvl1pPr>
              <a:defRPr sz="2000">
                <a:solidFill>
                  <a:schemeClr val="bg1"/>
                </a:solidFill>
                <a:latin typeface="Bahnschrift" panose="020B0502040204020203" pitchFamily="34" charset="0"/>
              </a:defRPr>
            </a:lvl1pPr>
          </a:lstStyle>
          <a:p>
            <a:pPr lvl="0"/>
            <a:endParaRPr lang="it-IT"/>
          </a:p>
        </p:txBody>
      </p:sp>
      <p:cxnSp>
        <p:nvCxnSpPr>
          <p:cNvPr id="10" name="Connettore diritto 9">
            <a:extLst>
              <a:ext uri="{FF2B5EF4-FFF2-40B4-BE49-F238E27FC236}">
                <a16:creationId xmlns:a16="http://schemas.microsoft.com/office/drawing/2014/main" xmlns="" id="{FE3C1D11-31BA-4225-9FF9-15B8F694EB1F}"/>
              </a:ext>
            </a:extLst>
          </p:cNvPr>
          <p:cNvCxnSpPr/>
          <p:nvPr userDrawn="1"/>
        </p:nvCxnSpPr>
        <p:spPr>
          <a:xfrm>
            <a:off x="0" y="400110"/>
            <a:ext cx="12192000" cy="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Segnaposto testo 11">
            <a:extLst>
              <a:ext uri="{FF2B5EF4-FFF2-40B4-BE49-F238E27FC236}">
                <a16:creationId xmlns:a16="http://schemas.microsoft.com/office/drawing/2014/main" xmlns="" id="{A4446023-9410-4424-B6AC-84C309F60F3A}"/>
              </a:ext>
            </a:extLst>
          </p:cNvPr>
          <p:cNvSpPr>
            <a:spLocks noGrp="1"/>
          </p:cNvSpPr>
          <p:nvPr>
            <p:ph type="body" sz="quarter" idx="11"/>
          </p:nvPr>
        </p:nvSpPr>
        <p:spPr>
          <a:xfrm>
            <a:off x="0" y="0"/>
            <a:ext cx="11496675" cy="341313"/>
          </a:xfrm>
        </p:spPr>
        <p:txBody>
          <a:bodyPr/>
          <a:lstStyle>
            <a:lvl1pPr marL="0" indent="0">
              <a:buNone/>
              <a:defRPr sz="2000">
                <a:solidFill>
                  <a:schemeClr val="bg1"/>
                </a:solidFill>
                <a:latin typeface="Bahnschrift" panose="020B0502040204020203" pitchFamily="34" charset="0"/>
              </a:defRPr>
            </a:lvl1pPr>
          </a:lstStyle>
          <a:p>
            <a:pPr lvl="0"/>
            <a:r>
              <a:rPr lang="it-IT"/>
              <a:t>Modifica gli stili del testo dello schema</a:t>
            </a:r>
          </a:p>
        </p:txBody>
      </p:sp>
      <p:sp>
        <p:nvSpPr>
          <p:cNvPr id="18" name="Segnaposto testo 19">
            <a:extLst>
              <a:ext uri="{FF2B5EF4-FFF2-40B4-BE49-F238E27FC236}">
                <a16:creationId xmlns:a16="http://schemas.microsoft.com/office/drawing/2014/main" xmlns="" id="{79385AC6-A2B3-4021-BD72-791421DCEEA2}"/>
              </a:ext>
            </a:extLst>
          </p:cNvPr>
          <p:cNvSpPr>
            <a:spLocks noGrp="1"/>
          </p:cNvSpPr>
          <p:nvPr>
            <p:ph type="body" sz="quarter" idx="17"/>
          </p:nvPr>
        </p:nvSpPr>
        <p:spPr>
          <a:xfrm>
            <a:off x="3021711" y="1037950"/>
            <a:ext cx="2015345" cy="2020004"/>
          </a:xfrm>
        </p:spPr>
        <p:txBody>
          <a:bodyPr>
            <a:normAutofit/>
          </a:bodyPr>
          <a:lstStyle>
            <a:lvl1pPr marL="0" indent="0">
              <a:lnSpc>
                <a:spcPct val="100000"/>
              </a:lnSpc>
              <a:buNone/>
              <a:defRPr sz="1400">
                <a:latin typeface="Gisha" panose="020B0502040204020203" pitchFamily="34" charset="-79"/>
                <a:cs typeface="Gisha" panose="020B0502040204020203" pitchFamily="34" charset="-79"/>
              </a:defRPr>
            </a:lvl1pPr>
            <a:lvl2pPr marL="457200" indent="0">
              <a:lnSpc>
                <a:spcPct val="100000"/>
              </a:lnSpc>
              <a:buNone/>
              <a:defRPr sz="1400">
                <a:latin typeface="Gisha" panose="020B0502040204020203" pitchFamily="34" charset="-79"/>
                <a:cs typeface="Gisha" panose="020B0502040204020203" pitchFamily="34" charset="-79"/>
              </a:defRPr>
            </a:lvl2pPr>
            <a:lvl3pPr marL="914400" indent="0">
              <a:lnSpc>
                <a:spcPct val="100000"/>
              </a:lnSpc>
              <a:buNone/>
              <a:defRPr sz="1400">
                <a:latin typeface="Gisha" panose="020B0502040204020203" pitchFamily="34" charset="-79"/>
                <a:cs typeface="Gisha" panose="020B0502040204020203" pitchFamily="34" charset="-79"/>
              </a:defRPr>
            </a:lvl3pPr>
            <a:lvl4pPr marL="1371600" indent="0">
              <a:lnSpc>
                <a:spcPct val="100000"/>
              </a:lnSpc>
              <a:buNone/>
              <a:defRPr sz="1400">
                <a:latin typeface="Gisha" panose="020B0502040204020203" pitchFamily="34" charset="-79"/>
                <a:cs typeface="Gisha" panose="020B0502040204020203" pitchFamily="34" charset="-79"/>
              </a:defRPr>
            </a:lvl4pPr>
            <a:lvl5pPr marL="1828800" indent="0">
              <a:lnSpc>
                <a:spcPct val="100000"/>
              </a:lnSpc>
              <a:buNone/>
              <a:defRPr sz="1400">
                <a:latin typeface="Gisha" panose="020B0502040204020203" pitchFamily="34" charset="-79"/>
                <a:cs typeface="Gisha" panose="020B0502040204020203" pitchFamily="34" charset="-79"/>
              </a:defRPr>
            </a:lvl5pPr>
          </a:lstStyle>
          <a:p>
            <a:pPr lvl="0"/>
            <a:r>
              <a:rPr lang="it-IT"/>
              <a:t>Modifica gli stili del testo dello schema</a:t>
            </a:r>
          </a:p>
        </p:txBody>
      </p:sp>
      <p:sp>
        <p:nvSpPr>
          <p:cNvPr id="4" name="Segnaposto immagine 3">
            <a:extLst>
              <a:ext uri="{FF2B5EF4-FFF2-40B4-BE49-F238E27FC236}">
                <a16:creationId xmlns:a16="http://schemas.microsoft.com/office/drawing/2014/main" xmlns="" id="{7C39B2CD-E6BE-4DE1-A886-9DD76ED17A20}"/>
              </a:ext>
            </a:extLst>
          </p:cNvPr>
          <p:cNvSpPr>
            <a:spLocks noGrp="1"/>
          </p:cNvSpPr>
          <p:nvPr>
            <p:ph type="pic" sz="quarter" idx="12"/>
          </p:nvPr>
        </p:nvSpPr>
        <p:spPr>
          <a:xfrm flipH="1">
            <a:off x="729554" y="1037950"/>
            <a:ext cx="2015346" cy="2015344"/>
          </a:xfrm>
          <a:prstGeom prst="flowChartDelay">
            <a:avLst/>
          </a:prstGeom>
        </p:spPr>
        <p:txBody>
          <a:bodyPr vert="horz"/>
          <a:lstStyle/>
          <a:p>
            <a:endParaRPr lang="it-IT"/>
          </a:p>
        </p:txBody>
      </p:sp>
      <p:sp>
        <p:nvSpPr>
          <p:cNvPr id="30" name="Segnaposto testo 19">
            <a:extLst>
              <a:ext uri="{FF2B5EF4-FFF2-40B4-BE49-F238E27FC236}">
                <a16:creationId xmlns:a16="http://schemas.microsoft.com/office/drawing/2014/main" xmlns="" id="{45FECD9B-6A25-43FA-B234-0E05658BE97F}"/>
              </a:ext>
            </a:extLst>
          </p:cNvPr>
          <p:cNvSpPr>
            <a:spLocks noGrp="1"/>
          </p:cNvSpPr>
          <p:nvPr>
            <p:ph type="body" sz="quarter" idx="18"/>
          </p:nvPr>
        </p:nvSpPr>
        <p:spPr>
          <a:xfrm>
            <a:off x="8776014" y="1122974"/>
            <a:ext cx="2015345" cy="2020004"/>
          </a:xfrm>
        </p:spPr>
        <p:txBody>
          <a:bodyPr>
            <a:normAutofit/>
          </a:bodyPr>
          <a:lstStyle>
            <a:lvl1pPr marL="0" indent="0">
              <a:lnSpc>
                <a:spcPct val="100000"/>
              </a:lnSpc>
              <a:buNone/>
              <a:defRPr sz="1400">
                <a:latin typeface="Gisha" panose="020B0502040204020203" pitchFamily="34" charset="-79"/>
                <a:cs typeface="Gisha" panose="020B0502040204020203" pitchFamily="34" charset="-79"/>
              </a:defRPr>
            </a:lvl1pPr>
            <a:lvl2pPr marL="457200" indent="0">
              <a:lnSpc>
                <a:spcPct val="100000"/>
              </a:lnSpc>
              <a:buNone/>
              <a:defRPr sz="1400">
                <a:latin typeface="Gisha" panose="020B0502040204020203" pitchFamily="34" charset="-79"/>
                <a:cs typeface="Gisha" panose="020B0502040204020203" pitchFamily="34" charset="-79"/>
              </a:defRPr>
            </a:lvl2pPr>
            <a:lvl3pPr marL="914400" indent="0">
              <a:lnSpc>
                <a:spcPct val="100000"/>
              </a:lnSpc>
              <a:buNone/>
              <a:defRPr sz="1400">
                <a:latin typeface="Gisha" panose="020B0502040204020203" pitchFamily="34" charset="-79"/>
                <a:cs typeface="Gisha" panose="020B0502040204020203" pitchFamily="34" charset="-79"/>
              </a:defRPr>
            </a:lvl3pPr>
            <a:lvl4pPr marL="1371600" indent="0">
              <a:lnSpc>
                <a:spcPct val="100000"/>
              </a:lnSpc>
              <a:buNone/>
              <a:defRPr sz="1400">
                <a:latin typeface="Gisha" panose="020B0502040204020203" pitchFamily="34" charset="-79"/>
                <a:cs typeface="Gisha" panose="020B0502040204020203" pitchFamily="34" charset="-79"/>
              </a:defRPr>
            </a:lvl4pPr>
            <a:lvl5pPr marL="1828800" indent="0">
              <a:lnSpc>
                <a:spcPct val="100000"/>
              </a:lnSpc>
              <a:buNone/>
              <a:defRPr sz="1400">
                <a:latin typeface="Gisha" panose="020B0502040204020203" pitchFamily="34" charset="-79"/>
                <a:cs typeface="Gisha" panose="020B0502040204020203" pitchFamily="34" charset="-79"/>
              </a:defRPr>
            </a:lvl5pPr>
          </a:lstStyle>
          <a:p>
            <a:pPr lvl="0"/>
            <a:r>
              <a:rPr lang="it-IT"/>
              <a:t>Modifica gli stili del testo dello schema</a:t>
            </a:r>
          </a:p>
        </p:txBody>
      </p:sp>
      <p:sp>
        <p:nvSpPr>
          <p:cNvPr id="31" name="Segnaposto immagine 3">
            <a:extLst>
              <a:ext uri="{FF2B5EF4-FFF2-40B4-BE49-F238E27FC236}">
                <a16:creationId xmlns:a16="http://schemas.microsoft.com/office/drawing/2014/main" xmlns="" id="{B9356514-9BD6-4AE4-B724-EC87B101CBD8}"/>
              </a:ext>
            </a:extLst>
          </p:cNvPr>
          <p:cNvSpPr>
            <a:spLocks noGrp="1"/>
          </p:cNvSpPr>
          <p:nvPr>
            <p:ph type="pic" sz="quarter" idx="19"/>
          </p:nvPr>
        </p:nvSpPr>
        <p:spPr>
          <a:xfrm flipH="1">
            <a:off x="6483857" y="1122974"/>
            <a:ext cx="2015346" cy="2015344"/>
          </a:xfrm>
          <a:prstGeom prst="flowChartDelay">
            <a:avLst/>
          </a:prstGeom>
        </p:spPr>
        <p:txBody>
          <a:bodyPr vert="horz"/>
          <a:lstStyle/>
          <a:p>
            <a:endParaRPr lang="it-IT"/>
          </a:p>
        </p:txBody>
      </p:sp>
      <p:sp>
        <p:nvSpPr>
          <p:cNvPr id="32" name="Segnaposto testo 19">
            <a:extLst>
              <a:ext uri="{FF2B5EF4-FFF2-40B4-BE49-F238E27FC236}">
                <a16:creationId xmlns:a16="http://schemas.microsoft.com/office/drawing/2014/main" xmlns="" id="{74325C9B-CA40-4187-ADB7-2FC431A0ECD5}"/>
              </a:ext>
            </a:extLst>
          </p:cNvPr>
          <p:cNvSpPr>
            <a:spLocks noGrp="1"/>
          </p:cNvSpPr>
          <p:nvPr>
            <p:ph type="body" sz="quarter" idx="20"/>
          </p:nvPr>
        </p:nvSpPr>
        <p:spPr>
          <a:xfrm>
            <a:off x="3021711" y="3776157"/>
            <a:ext cx="2015345" cy="2020004"/>
          </a:xfrm>
        </p:spPr>
        <p:txBody>
          <a:bodyPr>
            <a:normAutofit/>
          </a:bodyPr>
          <a:lstStyle>
            <a:lvl1pPr marL="0" indent="0">
              <a:lnSpc>
                <a:spcPct val="100000"/>
              </a:lnSpc>
              <a:buNone/>
              <a:defRPr sz="1400">
                <a:latin typeface="Gisha" panose="020B0502040204020203" pitchFamily="34" charset="-79"/>
                <a:cs typeface="Gisha" panose="020B0502040204020203" pitchFamily="34" charset="-79"/>
              </a:defRPr>
            </a:lvl1pPr>
            <a:lvl2pPr marL="457200" indent="0">
              <a:lnSpc>
                <a:spcPct val="100000"/>
              </a:lnSpc>
              <a:buNone/>
              <a:defRPr sz="1400">
                <a:latin typeface="Gisha" panose="020B0502040204020203" pitchFamily="34" charset="-79"/>
                <a:cs typeface="Gisha" panose="020B0502040204020203" pitchFamily="34" charset="-79"/>
              </a:defRPr>
            </a:lvl2pPr>
            <a:lvl3pPr marL="914400" indent="0">
              <a:lnSpc>
                <a:spcPct val="100000"/>
              </a:lnSpc>
              <a:buNone/>
              <a:defRPr sz="1400">
                <a:latin typeface="Gisha" panose="020B0502040204020203" pitchFamily="34" charset="-79"/>
                <a:cs typeface="Gisha" panose="020B0502040204020203" pitchFamily="34" charset="-79"/>
              </a:defRPr>
            </a:lvl3pPr>
            <a:lvl4pPr marL="1371600" indent="0">
              <a:lnSpc>
                <a:spcPct val="100000"/>
              </a:lnSpc>
              <a:buNone/>
              <a:defRPr sz="1400">
                <a:latin typeface="Gisha" panose="020B0502040204020203" pitchFamily="34" charset="-79"/>
                <a:cs typeface="Gisha" panose="020B0502040204020203" pitchFamily="34" charset="-79"/>
              </a:defRPr>
            </a:lvl4pPr>
            <a:lvl5pPr marL="1828800" indent="0">
              <a:lnSpc>
                <a:spcPct val="100000"/>
              </a:lnSpc>
              <a:buNone/>
              <a:defRPr sz="1400">
                <a:latin typeface="Gisha" panose="020B0502040204020203" pitchFamily="34" charset="-79"/>
                <a:cs typeface="Gisha" panose="020B0502040204020203" pitchFamily="34" charset="-79"/>
              </a:defRPr>
            </a:lvl5pPr>
          </a:lstStyle>
          <a:p>
            <a:pPr lvl="0"/>
            <a:r>
              <a:rPr lang="it-IT"/>
              <a:t>Modifica gli stili del testo dello schema</a:t>
            </a:r>
          </a:p>
        </p:txBody>
      </p:sp>
      <p:sp>
        <p:nvSpPr>
          <p:cNvPr id="33" name="Segnaposto immagine 3">
            <a:extLst>
              <a:ext uri="{FF2B5EF4-FFF2-40B4-BE49-F238E27FC236}">
                <a16:creationId xmlns:a16="http://schemas.microsoft.com/office/drawing/2014/main" xmlns="" id="{8035426F-B3E7-4F22-9B5D-78A44BEA9F26}"/>
              </a:ext>
            </a:extLst>
          </p:cNvPr>
          <p:cNvSpPr>
            <a:spLocks noGrp="1"/>
          </p:cNvSpPr>
          <p:nvPr>
            <p:ph type="pic" sz="quarter" idx="21"/>
          </p:nvPr>
        </p:nvSpPr>
        <p:spPr>
          <a:xfrm flipH="1">
            <a:off x="729554" y="3776157"/>
            <a:ext cx="2015346" cy="2015344"/>
          </a:xfrm>
          <a:prstGeom prst="flowChartDelay">
            <a:avLst/>
          </a:prstGeom>
        </p:spPr>
        <p:txBody>
          <a:bodyPr vert="horz"/>
          <a:lstStyle/>
          <a:p>
            <a:endParaRPr lang="it-IT"/>
          </a:p>
        </p:txBody>
      </p:sp>
      <p:sp>
        <p:nvSpPr>
          <p:cNvPr id="34" name="Segnaposto testo 19">
            <a:extLst>
              <a:ext uri="{FF2B5EF4-FFF2-40B4-BE49-F238E27FC236}">
                <a16:creationId xmlns:a16="http://schemas.microsoft.com/office/drawing/2014/main" xmlns="" id="{9CE9ED9C-25DF-4671-A836-0F1AC0EBEFCF}"/>
              </a:ext>
            </a:extLst>
          </p:cNvPr>
          <p:cNvSpPr>
            <a:spLocks noGrp="1"/>
          </p:cNvSpPr>
          <p:nvPr>
            <p:ph type="body" sz="quarter" idx="22"/>
          </p:nvPr>
        </p:nvSpPr>
        <p:spPr>
          <a:xfrm>
            <a:off x="8776014" y="3861181"/>
            <a:ext cx="2015345" cy="2020004"/>
          </a:xfrm>
        </p:spPr>
        <p:txBody>
          <a:bodyPr>
            <a:normAutofit/>
          </a:bodyPr>
          <a:lstStyle>
            <a:lvl1pPr marL="0" indent="0">
              <a:lnSpc>
                <a:spcPct val="100000"/>
              </a:lnSpc>
              <a:buNone/>
              <a:defRPr sz="1400">
                <a:latin typeface="Gisha" panose="020B0502040204020203" pitchFamily="34" charset="-79"/>
                <a:cs typeface="Gisha" panose="020B0502040204020203" pitchFamily="34" charset="-79"/>
              </a:defRPr>
            </a:lvl1pPr>
            <a:lvl2pPr marL="457200" indent="0">
              <a:lnSpc>
                <a:spcPct val="100000"/>
              </a:lnSpc>
              <a:buNone/>
              <a:defRPr sz="1400">
                <a:latin typeface="Gisha" panose="020B0502040204020203" pitchFamily="34" charset="-79"/>
                <a:cs typeface="Gisha" panose="020B0502040204020203" pitchFamily="34" charset="-79"/>
              </a:defRPr>
            </a:lvl2pPr>
            <a:lvl3pPr marL="914400" indent="0">
              <a:lnSpc>
                <a:spcPct val="100000"/>
              </a:lnSpc>
              <a:buNone/>
              <a:defRPr sz="1400">
                <a:latin typeface="Gisha" panose="020B0502040204020203" pitchFamily="34" charset="-79"/>
                <a:cs typeface="Gisha" panose="020B0502040204020203" pitchFamily="34" charset="-79"/>
              </a:defRPr>
            </a:lvl3pPr>
            <a:lvl4pPr marL="1371600" indent="0">
              <a:lnSpc>
                <a:spcPct val="100000"/>
              </a:lnSpc>
              <a:buNone/>
              <a:defRPr sz="1400">
                <a:latin typeface="Gisha" panose="020B0502040204020203" pitchFamily="34" charset="-79"/>
                <a:cs typeface="Gisha" panose="020B0502040204020203" pitchFamily="34" charset="-79"/>
              </a:defRPr>
            </a:lvl4pPr>
            <a:lvl5pPr marL="1828800" indent="0">
              <a:lnSpc>
                <a:spcPct val="100000"/>
              </a:lnSpc>
              <a:buNone/>
              <a:defRPr sz="1400">
                <a:latin typeface="Gisha" panose="020B0502040204020203" pitchFamily="34" charset="-79"/>
                <a:cs typeface="Gisha" panose="020B0502040204020203" pitchFamily="34" charset="-79"/>
              </a:defRPr>
            </a:lvl5pPr>
          </a:lstStyle>
          <a:p>
            <a:pPr lvl="0"/>
            <a:r>
              <a:rPr lang="it-IT"/>
              <a:t>Modifica gli stili del testo dello schema</a:t>
            </a:r>
          </a:p>
        </p:txBody>
      </p:sp>
      <p:sp>
        <p:nvSpPr>
          <p:cNvPr id="35" name="Segnaposto immagine 3">
            <a:extLst>
              <a:ext uri="{FF2B5EF4-FFF2-40B4-BE49-F238E27FC236}">
                <a16:creationId xmlns:a16="http://schemas.microsoft.com/office/drawing/2014/main" xmlns="" id="{0AD52653-42A4-424F-B1D4-E8CC7B0BB456}"/>
              </a:ext>
            </a:extLst>
          </p:cNvPr>
          <p:cNvSpPr>
            <a:spLocks noGrp="1"/>
          </p:cNvSpPr>
          <p:nvPr>
            <p:ph type="pic" sz="quarter" idx="23"/>
          </p:nvPr>
        </p:nvSpPr>
        <p:spPr>
          <a:xfrm flipH="1">
            <a:off x="6483857" y="3861181"/>
            <a:ext cx="2015346" cy="2015344"/>
          </a:xfrm>
          <a:prstGeom prst="flowChartDelay">
            <a:avLst/>
          </a:prstGeom>
        </p:spPr>
        <p:txBody>
          <a:bodyPr vert="horz"/>
          <a:lstStyle/>
          <a:p>
            <a:endParaRPr lang="it-IT"/>
          </a:p>
        </p:txBody>
      </p:sp>
    </p:spTree>
    <p:extLst>
      <p:ext uri="{BB962C8B-B14F-4D97-AF65-F5344CB8AC3E}">
        <p14:creationId xmlns:p14="http://schemas.microsoft.com/office/powerpoint/2010/main" xmlns="" val="1776602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4_Vuota">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xmlns="" id="{C62164E0-9644-4C0E-8373-D614D95BAFAE}"/>
              </a:ext>
            </a:extLst>
          </p:cNvPr>
          <p:cNvSpPr txBox="1"/>
          <p:nvPr userDrawn="1"/>
        </p:nvSpPr>
        <p:spPr>
          <a:xfrm>
            <a:off x="0" y="0"/>
            <a:ext cx="11587942" cy="400110"/>
          </a:xfrm>
          <a:prstGeom prst="rect">
            <a:avLst/>
          </a:prstGeom>
          <a:solidFill>
            <a:schemeClr val="tx2">
              <a:lumMod val="75000"/>
            </a:schemeClr>
          </a:solidFill>
        </p:spPr>
        <p:txBody>
          <a:bodyPr wrap="square" rtlCol="0">
            <a:spAutoFit/>
          </a:bodyPr>
          <a:lstStyle/>
          <a:p>
            <a:endParaRPr lang="it-IT" sz="2000">
              <a:solidFill>
                <a:schemeClr val="bg1"/>
              </a:solidFill>
              <a:latin typeface="Bahnschrift" panose="020B0502040204020203" pitchFamily="34" charset="0"/>
            </a:endParaRPr>
          </a:p>
        </p:txBody>
      </p:sp>
      <p:sp>
        <p:nvSpPr>
          <p:cNvPr id="6" name="CasellaDiTesto 5">
            <a:extLst>
              <a:ext uri="{FF2B5EF4-FFF2-40B4-BE49-F238E27FC236}">
                <a16:creationId xmlns:a16="http://schemas.microsoft.com/office/drawing/2014/main" xmlns="" id="{16B7858F-34D8-4C94-90DF-4A4E8E8C0809}"/>
              </a:ext>
            </a:extLst>
          </p:cNvPr>
          <p:cNvSpPr txBox="1"/>
          <p:nvPr userDrawn="1"/>
        </p:nvSpPr>
        <p:spPr>
          <a:xfrm>
            <a:off x="11596255" y="0"/>
            <a:ext cx="595745" cy="400110"/>
          </a:xfrm>
          <a:prstGeom prst="rect">
            <a:avLst/>
          </a:prstGeom>
          <a:solidFill>
            <a:schemeClr val="tx2">
              <a:lumMod val="75000"/>
            </a:schemeClr>
          </a:solidFill>
        </p:spPr>
        <p:txBody>
          <a:bodyPr wrap="square" rtlCol="0">
            <a:spAutoFit/>
          </a:bodyPr>
          <a:lstStyle>
            <a:defPPr>
              <a:defRPr lang="it-IT"/>
            </a:defPPr>
            <a:lvl1pPr>
              <a:defRPr sz="2000">
                <a:solidFill>
                  <a:schemeClr val="bg1"/>
                </a:solidFill>
                <a:latin typeface="Bahnschrift" panose="020B0502040204020203" pitchFamily="34" charset="0"/>
              </a:defRPr>
            </a:lvl1pPr>
          </a:lstStyle>
          <a:p>
            <a:pPr lvl="0"/>
            <a:endParaRPr lang="it-IT"/>
          </a:p>
        </p:txBody>
      </p:sp>
      <p:cxnSp>
        <p:nvCxnSpPr>
          <p:cNvPr id="10" name="Connettore diritto 9">
            <a:extLst>
              <a:ext uri="{FF2B5EF4-FFF2-40B4-BE49-F238E27FC236}">
                <a16:creationId xmlns:a16="http://schemas.microsoft.com/office/drawing/2014/main" xmlns="" id="{FE3C1D11-31BA-4225-9FF9-15B8F694EB1F}"/>
              </a:ext>
            </a:extLst>
          </p:cNvPr>
          <p:cNvCxnSpPr/>
          <p:nvPr userDrawn="1"/>
        </p:nvCxnSpPr>
        <p:spPr>
          <a:xfrm>
            <a:off x="0" y="400110"/>
            <a:ext cx="12192000" cy="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Segnaposto testo 11">
            <a:extLst>
              <a:ext uri="{FF2B5EF4-FFF2-40B4-BE49-F238E27FC236}">
                <a16:creationId xmlns:a16="http://schemas.microsoft.com/office/drawing/2014/main" xmlns="" id="{A4446023-9410-4424-B6AC-84C309F60F3A}"/>
              </a:ext>
            </a:extLst>
          </p:cNvPr>
          <p:cNvSpPr>
            <a:spLocks noGrp="1"/>
          </p:cNvSpPr>
          <p:nvPr>
            <p:ph type="body" sz="quarter" idx="11"/>
          </p:nvPr>
        </p:nvSpPr>
        <p:spPr>
          <a:xfrm>
            <a:off x="0" y="0"/>
            <a:ext cx="11496675" cy="341313"/>
          </a:xfrm>
        </p:spPr>
        <p:txBody>
          <a:bodyPr/>
          <a:lstStyle>
            <a:lvl1pPr marL="0" indent="0">
              <a:buNone/>
              <a:defRPr sz="2000">
                <a:solidFill>
                  <a:schemeClr val="bg1"/>
                </a:solidFill>
                <a:latin typeface="Bahnschrift" panose="020B0502040204020203" pitchFamily="34" charset="0"/>
              </a:defRPr>
            </a:lvl1pPr>
          </a:lstStyle>
          <a:p>
            <a:pPr lvl="0"/>
            <a:r>
              <a:rPr lang="it-IT"/>
              <a:t>Modifica gli stili del testo dello schema</a:t>
            </a:r>
          </a:p>
        </p:txBody>
      </p:sp>
      <p:sp>
        <p:nvSpPr>
          <p:cNvPr id="20" name="Segnaposto testo 19">
            <a:extLst>
              <a:ext uri="{FF2B5EF4-FFF2-40B4-BE49-F238E27FC236}">
                <a16:creationId xmlns:a16="http://schemas.microsoft.com/office/drawing/2014/main" xmlns="" id="{5992486F-1F4F-4134-B0D9-303A275658F8}"/>
              </a:ext>
            </a:extLst>
          </p:cNvPr>
          <p:cNvSpPr>
            <a:spLocks noGrp="1"/>
          </p:cNvSpPr>
          <p:nvPr>
            <p:ph type="body" sz="quarter" idx="13"/>
          </p:nvPr>
        </p:nvSpPr>
        <p:spPr>
          <a:xfrm>
            <a:off x="322436" y="861754"/>
            <a:ext cx="6842125" cy="1954182"/>
          </a:xfrm>
        </p:spPr>
        <p:txBody>
          <a:bodyPr>
            <a:normAutofit/>
          </a:bodyPr>
          <a:lstStyle>
            <a:lvl1pPr marL="0" indent="0">
              <a:lnSpc>
                <a:spcPct val="100000"/>
              </a:lnSpc>
              <a:buNone/>
              <a:defRPr sz="1400">
                <a:latin typeface="Gisha" panose="020B0502040204020203" pitchFamily="34" charset="-79"/>
                <a:cs typeface="Gisha" panose="020B0502040204020203" pitchFamily="34" charset="-79"/>
              </a:defRPr>
            </a:lvl1pPr>
            <a:lvl2pPr marL="457200" indent="0">
              <a:lnSpc>
                <a:spcPct val="100000"/>
              </a:lnSpc>
              <a:buNone/>
              <a:defRPr sz="1400">
                <a:latin typeface="Gisha" panose="020B0502040204020203" pitchFamily="34" charset="-79"/>
                <a:cs typeface="Gisha" panose="020B0502040204020203" pitchFamily="34" charset="-79"/>
              </a:defRPr>
            </a:lvl2pPr>
            <a:lvl3pPr marL="914400" indent="0">
              <a:lnSpc>
                <a:spcPct val="100000"/>
              </a:lnSpc>
              <a:buNone/>
              <a:defRPr sz="1400">
                <a:latin typeface="Gisha" panose="020B0502040204020203" pitchFamily="34" charset="-79"/>
                <a:cs typeface="Gisha" panose="020B0502040204020203" pitchFamily="34" charset="-79"/>
              </a:defRPr>
            </a:lvl3pPr>
            <a:lvl4pPr marL="1371600" indent="0">
              <a:lnSpc>
                <a:spcPct val="100000"/>
              </a:lnSpc>
              <a:buNone/>
              <a:defRPr sz="1400">
                <a:latin typeface="Gisha" panose="020B0502040204020203" pitchFamily="34" charset="-79"/>
                <a:cs typeface="Gisha" panose="020B0502040204020203" pitchFamily="34" charset="-79"/>
              </a:defRPr>
            </a:lvl4pPr>
            <a:lvl5pPr marL="1828800" indent="0">
              <a:lnSpc>
                <a:spcPct val="100000"/>
              </a:lnSpc>
              <a:buNone/>
              <a:defRPr sz="1400">
                <a:latin typeface="Gisha" panose="020B0502040204020203" pitchFamily="34" charset="-79"/>
                <a:cs typeface="Gisha" panose="020B0502040204020203" pitchFamily="34" charset="-79"/>
              </a:defRPr>
            </a:lvl5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23" name="Segnaposto testo 19">
            <a:extLst>
              <a:ext uri="{FF2B5EF4-FFF2-40B4-BE49-F238E27FC236}">
                <a16:creationId xmlns:a16="http://schemas.microsoft.com/office/drawing/2014/main" xmlns="" id="{5114F84A-C927-40DB-9548-17B831BA8D7B}"/>
              </a:ext>
            </a:extLst>
          </p:cNvPr>
          <p:cNvSpPr>
            <a:spLocks noGrp="1"/>
          </p:cNvSpPr>
          <p:nvPr>
            <p:ph type="body" sz="quarter" idx="14"/>
          </p:nvPr>
        </p:nvSpPr>
        <p:spPr>
          <a:xfrm>
            <a:off x="322436" y="4091940"/>
            <a:ext cx="6842125" cy="1954182"/>
          </a:xfrm>
        </p:spPr>
        <p:txBody>
          <a:bodyPr>
            <a:normAutofit/>
          </a:bodyPr>
          <a:lstStyle>
            <a:lvl1pPr marL="0" indent="0">
              <a:lnSpc>
                <a:spcPct val="100000"/>
              </a:lnSpc>
              <a:buNone/>
              <a:defRPr sz="1400">
                <a:latin typeface="Gisha" panose="020B0502040204020203" pitchFamily="34" charset="-79"/>
                <a:cs typeface="Gisha" panose="020B0502040204020203" pitchFamily="34" charset="-79"/>
              </a:defRPr>
            </a:lvl1pPr>
            <a:lvl2pPr marL="457200" indent="0">
              <a:lnSpc>
                <a:spcPct val="100000"/>
              </a:lnSpc>
              <a:buNone/>
              <a:defRPr sz="1400">
                <a:latin typeface="Gisha" panose="020B0502040204020203" pitchFamily="34" charset="-79"/>
                <a:cs typeface="Gisha" panose="020B0502040204020203" pitchFamily="34" charset="-79"/>
              </a:defRPr>
            </a:lvl2pPr>
            <a:lvl3pPr marL="914400" indent="0">
              <a:lnSpc>
                <a:spcPct val="100000"/>
              </a:lnSpc>
              <a:buNone/>
              <a:defRPr sz="1400">
                <a:latin typeface="Gisha" panose="020B0502040204020203" pitchFamily="34" charset="-79"/>
                <a:cs typeface="Gisha" panose="020B0502040204020203" pitchFamily="34" charset="-79"/>
              </a:defRPr>
            </a:lvl3pPr>
            <a:lvl4pPr marL="1371600" indent="0">
              <a:lnSpc>
                <a:spcPct val="100000"/>
              </a:lnSpc>
              <a:buNone/>
              <a:defRPr sz="1400">
                <a:latin typeface="Gisha" panose="020B0502040204020203" pitchFamily="34" charset="-79"/>
                <a:cs typeface="Gisha" panose="020B0502040204020203" pitchFamily="34" charset="-79"/>
              </a:defRPr>
            </a:lvl4pPr>
            <a:lvl5pPr marL="1828800" indent="0">
              <a:lnSpc>
                <a:spcPct val="100000"/>
              </a:lnSpc>
              <a:buNone/>
              <a:defRPr sz="1400">
                <a:latin typeface="Gisha" panose="020B0502040204020203" pitchFamily="34" charset="-79"/>
                <a:cs typeface="Gisha" panose="020B0502040204020203" pitchFamily="34" charset="-79"/>
              </a:defRPr>
            </a:lvl5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cxnSp>
        <p:nvCxnSpPr>
          <p:cNvPr id="24" name="Connettore diritto 23">
            <a:extLst>
              <a:ext uri="{FF2B5EF4-FFF2-40B4-BE49-F238E27FC236}">
                <a16:creationId xmlns:a16="http://schemas.microsoft.com/office/drawing/2014/main" xmlns="" id="{9605B206-8EC2-4B2F-B166-FCD009CD862E}"/>
              </a:ext>
            </a:extLst>
          </p:cNvPr>
          <p:cNvCxnSpPr>
            <a:cxnSpLocks/>
          </p:cNvCxnSpPr>
          <p:nvPr userDrawn="1"/>
        </p:nvCxnSpPr>
        <p:spPr>
          <a:xfrm>
            <a:off x="0" y="3536779"/>
            <a:ext cx="12028516"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Segnaposto immagine 7">
            <a:extLst>
              <a:ext uri="{FF2B5EF4-FFF2-40B4-BE49-F238E27FC236}">
                <a16:creationId xmlns:a16="http://schemas.microsoft.com/office/drawing/2014/main" xmlns="" id="{106FAF5C-F3E2-439D-A23C-A25ACDAC95E2}"/>
              </a:ext>
            </a:extLst>
          </p:cNvPr>
          <p:cNvSpPr>
            <a:spLocks noGrp="1"/>
          </p:cNvSpPr>
          <p:nvPr>
            <p:ph type="pic" sz="quarter" idx="10"/>
          </p:nvPr>
        </p:nvSpPr>
        <p:spPr>
          <a:xfrm>
            <a:off x="7528560" y="573580"/>
            <a:ext cx="4599709" cy="6126480"/>
          </a:xfrm>
          <a:prstGeom prst="flowChartDelay">
            <a:avLst/>
          </a:prstGeom>
        </p:spPr>
        <p:txBody>
          <a:bodyPr/>
          <a:lstStyle/>
          <a:p>
            <a:endParaRPr lang="it-IT"/>
          </a:p>
        </p:txBody>
      </p:sp>
    </p:spTree>
    <p:extLst>
      <p:ext uri="{BB962C8B-B14F-4D97-AF65-F5344CB8AC3E}">
        <p14:creationId xmlns:p14="http://schemas.microsoft.com/office/powerpoint/2010/main" xmlns="" val="3517471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3"/>
          <p:cNvSpPr>
            <a:spLocks noGrp="1"/>
          </p:cNvSpPr>
          <p:nvPr>
            <p:ph type="dt" sz="half" idx="10"/>
          </p:nvPr>
        </p:nvSpPr>
        <p:spPr/>
        <p:txBody>
          <a:bodyPr/>
          <a:lstStyle/>
          <a:p>
            <a:fld id="{ACA67048-8DE2-40E6-8AFC-3B04CF619662}" type="datetimeFigureOut">
              <a:rPr lang="it-IT" smtClean="0"/>
              <a:pPr/>
              <a:t>13/12/2018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xmlns="" val="20705377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ACA67048-8DE2-40E6-8AFC-3B04CF619662}" type="datetimeFigureOut">
              <a:rPr lang="it-IT" smtClean="0"/>
              <a:pPr/>
              <a:t>13/12/2018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xmlns="" val="34073370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3"/>
          <p:cNvSpPr>
            <a:spLocks noGrp="1"/>
          </p:cNvSpPr>
          <p:nvPr>
            <p:ph type="dt" sz="half" idx="10"/>
          </p:nvPr>
        </p:nvSpPr>
        <p:spPr/>
        <p:txBody>
          <a:bodyPr/>
          <a:lstStyle/>
          <a:p>
            <a:fld id="{ACA67048-8DE2-40E6-8AFC-3B04CF619662}" type="datetimeFigureOut">
              <a:rPr lang="it-IT" smtClean="0"/>
              <a:pPr/>
              <a:t>13/12/2018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xmlns="" val="40229172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ACA67048-8DE2-40E6-8AFC-3B04CF619662}" type="datetimeFigureOut">
              <a:rPr lang="it-IT" smtClean="0"/>
              <a:pPr/>
              <a:t>13/12/2018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xmlns="" val="26841582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ACA67048-8DE2-40E6-8AFC-3B04CF619662}" type="datetimeFigureOut">
              <a:rPr lang="it-IT" smtClean="0"/>
              <a:pPr/>
              <a:t>13/12/2018</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xmlns="" val="24246768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ACA67048-8DE2-40E6-8AFC-3B04CF619662}" type="datetimeFigureOut">
              <a:rPr lang="it-IT" smtClean="0"/>
              <a:pPr/>
              <a:t>13/12/2018</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xmlns="" val="27376397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7" name="Date Placeholder 2"/>
          <p:cNvSpPr>
            <a:spLocks noGrp="1"/>
          </p:cNvSpPr>
          <p:nvPr>
            <p:ph type="dt" sz="half" idx="10"/>
          </p:nvPr>
        </p:nvSpPr>
        <p:spPr/>
        <p:txBody>
          <a:bodyPr/>
          <a:lstStyle/>
          <a:p>
            <a:fld id="{ACA67048-8DE2-40E6-8AFC-3B04CF619662}" type="datetimeFigureOut">
              <a:rPr lang="it-IT" smtClean="0"/>
              <a:pPr/>
              <a:t>13/12/2018</a:t>
            </a:fld>
            <a:endParaRPr lang="it-IT"/>
          </a:p>
        </p:txBody>
      </p:sp>
      <p:sp>
        <p:nvSpPr>
          <p:cNvPr id="5" name="Footer Placeholder 3"/>
          <p:cNvSpPr>
            <a:spLocks noGrp="1"/>
          </p:cNvSpPr>
          <p:nvPr>
            <p:ph type="ftr" sz="quarter" idx="11"/>
          </p:nvPr>
        </p:nvSpPr>
        <p:spPr/>
        <p:txBody>
          <a:bodyPr/>
          <a:lstStyle/>
          <a:p>
            <a:endParaRPr lang="it-IT"/>
          </a:p>
        </p:txBody>
      </p:sp>
      <p:sp>
        <p:nvSpPr>
          <p:cNvPr id="6" name="Slide Number Placeholder 4"/>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xmlns="" val="29127261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CA67048-8DE2-40E6-8AFC-3B04CF619662}" type="datetimeFigureOut">
              <a:rPr lang="it-IT" smtClean="0"/>
              <a:pPr/>
              <a:t>13/12/2018</a:t>
            </a:fld>
            <a:endParaRPr lang="it-IT"/>
          </a:p>
        </p:txBody>
      </p:sp>
      <p:sp>
        <p:nvSpPr>
          <p:cNvPr id="5" name="Footer Placeholder 2"/>
          <p:cNvSpPr>
            <a:spLocks noGrp="1"/>
          </p:cNvSpPr>
          <p:nvPr>
            <p:ph type="ftr" sz="quarter" idx="11"/>
          </p:nvPr>
        </p:nvSpPr>
        <p:spPr/>
        <p:txBody>
          <a:bodyPr/>
          <a:lstStyle/>
          <a:p>
            <a:endParaRPr lang="it-IT"/>
          </a:p>
        </p:txBody>
      </p:sp>
      <p:sp>
        <p:nvSpPr>
          <p:cNvPr id="6" name="Slide Number Placeholder 3"/>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xmlns="" val="8225774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7" name="Date Placeholder 4"/>
          <p:cNvSpPr>
            <a:spLocks noGrp="1"/>
          </p:cNvSpPr>
          <p:nvPr>
            <p:ph type="dt" sz="half" idx="10"/>
          </p:nvPr>
        </p:nvSpPr>
        <p:spPr/>
        <p:txBody>
          <a:bodyPr/>
          <a:lstStyle/>
          <a:p>
            <a:fld id="{ACA67048-8DE2-40E6-8AFC-3B04CF619662}" type="datetimeFigureOut">
              <a:rPr lang="it-IT" smtClean="0"/>
              <a:pPr/>
              <a:t>13/12/2018</a:t>
            </a:fld>
            <a:endParaRPr lang="it-IT"/>
          </a:p>
        </p:txBody>
      </p:sp>
      <p:sp>
        <p:nvSpPr>
          <p:cNvPr id="5" name="Footer Placeholder 5"/>
          <p:cNvSpPr>
            <a:spLocks noGrp="1"/>
          </p:cNvSpPr>
          <p:nvPr>
            <p:ph type="ftr" sz="quarter" idx="11"/>
          </p:nvPr>
        </p:nvSpPr>
        <p:spPr/>
        <p:txBody>
          <a:bodyPr/>
          <a:lstStyle/>
          <a:p>
            <a:endParaRPr lang="it-IT"/>
          </a:p>
        </p:txBody>
      </p:sp>
      <p:sp>
        <p:nvSpPr>
          <p:cNvPr id="6" name="Slide Number Placeholder 6"/>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xmlns="" val="18752131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ACA67048-8DE2-40E6-8AFC-3B04CF619662}" type="datetimeFigureOut">
              <a:rPr lang="it-IT" smtClean="0"/>
              <a:pPr/>
              <a:t>13/12/2018</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xmlns="" val="9780176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ACA67048-8DE2-40E6-8AFC-3B04CF619662}" type="datetimeFigureOut">
              <a:rPr lang="it-IT" smtClean="0"/>
              <a:pPr/>
              <a:t>13/12/2018</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xmlns="" val="641097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ACA67048-8DE2-40E6-8AFC-3B04CF619662}" type="datetimeFigureOut">
              <a:rPr lang="it-IT" smtClean="0"/>
              <a:pPr/>
              <a:t>13/12/2018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xmlns="" val="177631144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it-IT"/>
              <a:t>Fare clic per modificare lo stile del titolo dello schema</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ACA67048-8DE2-40E6-8AFC-3B04CF619662}" type="datetimeFigureOut">
              <a:rPr lang="it-IT" smtClean="0"/>
              <a:pPr/>
              <a:t>13/12/2018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xmlns="" val="21095426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it-IT"/>
              <a:t>Fare clic per modificare lo stile del titolo dello schema</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it-IT"/>
              <a:t>Modifica gli stili del testo dello schema</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ACA67048-8DE2-40E6-8AFC-3B04CF619662}" type="datetimeFigureOut">
              <a:rPr lang="it-IT" smtClean="0"/>
              <a:pPr/>
              <a:t>13/12/2018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DDB8AB4-81AB-4E20-95C6-7AAAE526AF48}" type="slidenum">
              <a:rPr lang="it-IT" smtClean="0"/>
              <a:pPr/>
              <a:t>‹N›</a:t>
            </a:fld>
            <a:endParaRPr lang="it-IT"/>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xmlns="" val="18338466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ACA67048-8DE2-40E6-8AFC-3B04CF619662}" type="datetimeFigureOut">
              <a:rPr lang="it-IT" smtClean="0"/>
              <a:pPr/>
              <a:t>13/12/2018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xmlns="" val="21448754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CA67048-8DE2-40E6-8AFC-3B04CF619662}" type="datetimeFigureOut">
              <a:rPr lang="it-IT" smtClean="0"/>
              <a:pPr/>
              <a:t>13/12/2018</a:t>
            </a:fld>
            <a:endParaRPr lang="it-IT"/>
          </a:p>
        </p:txBody>
      </p:sp>
      <p:sp>
        <p:nvSpPr>
          <p:cNvPr id="4"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xmlns="" val="38664986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CA67048-8DE2-40E6-8AFC-3B04CF619662}" type="datetimeFigureOut">
              <a:rPr lang="it-IT" smtClean="0"/>
              <a:pPr/>
              <a:t>13/12/2018</a:t>
            </a:fld>
            <a:endParaRPr lang="it-IT"/>
          </a:p>
        </p:txBody>
      </p:sp>
      <p:sp>
        <p:nvSpPr>
          <p:cNvPr id="4"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xmlns="" val="426594592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nchorCtr="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ACA67048-8DE2-40E6-8AFC-3B04CF619662}" type="datetimeFigureOut">
              <a:rPr lang="it-IT" smtClean="0"/>
              <a:pPr/>
              <a:t>13/12/2018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xmlns="" val="8222952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ACA67048-8DE2-40E6-8AFC-3B04CF619662}" type="datetimeFigureOut">
              <a:rPr lang="it-IT" smtClean="0"/>
              <a:pPr/>
              <a:t>13/12/2018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xmlns="" val="282120280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3_Vuota">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xmlns="" id="{C62164E0-9644-4C0E-8373-D614D95BAFAE}"/>
              </a:ext>
            </a:extLst>
          </p:cNvPr>
          <p:cNvSpPr txBox="1"/>
          <p:nvPr userDrawn="1"/>
        </p:nvSpPr>
        <p:spPr>
          <a:xfrm>
            <a:off x="0" y="0"/>
            <a:ext cx="11587942" cy="400110"/>
          </a:xfrm>
          <a:prstGeom prst="rect">
            <a:avLst/>
          </a:prstGeom>
          <a:solidFill>
            <a:schemeClr val="tx2">
              <a:lumMod val="75000"/>
            </a:schemeClr>
          </a:solidFill>
        </p:spPr>
        <p:txBody>
          <a:bodyPr wrap="square" rtlCol="0">
            <a:spAutoFit/>
          </a:bodyPr>
          <a:lstStyle/>
          <a:p>
            <a:endParaRPr lang="it-IT" sz="2000">
              <a:solidFill>
                <a:schemeClr val="bg1"/>
              </a:solidFill>
              <a:latin typeface="Bahnschrift" panose="020B0502040204020203" pitchFamily="34" charset="0"/>
            </a:endParaRPr>
          </a:p>
        </p:txBody>
      </p:sp>
      <p:sp>
        <p:nvSpPr>
          <p:cNvPr id="6" name="CasellaDiTesto 5">
            <a:extLst>
              <a:ext uri="{FF2B5EF4-FFF2-40B4-BE49-F238E27FC236}">
                <a16:creationId xmlns:a16="http://schemas.microsoft.com/office/drawing/2014/main" xmlns="" id="{16B7858F-34D8-4C94-90DF-4A4E8E8C0809}"/>
              </a:ext>
            </a:extLst>
          </p:cNvPr>
          <p:cNvSpPr txBox="1"/>
          <p:nvPr userDrawn="1"/>
        </p:nvSpPr>
        <p:spPr>
          <a:xfrm>
            <a:off x="11596255" y="0"/>
            <a:ext cx="595745" cy="400110"/>
          </a:xfrm>
          <a:prstGeom prst="rect">
            <a:avLst/>
          </a:prstGeom>
          <a:solidFill>
            <a:schemeClr val="tx2">
              <a:lumMod val="75000"/>
            </a:schemeClr>
          </a:solidFill>
        </p:spPr>
        <p:txBody>
          <a:bodyPr wrap="square" rtlCol="0">
            <a:spAutoFit/>
          </a:bodyPr>
          <a:lstStyle>
            <a:defPPr>
              <a:defRPr lang="it-IT"/>
            </a:defPPr>
            <a:lvl1pPr>
              <a:defRPr sz="2000">
                <a:solidFill>
                  <a:schemeClr val="bg1"/>
                </a:solidFill>
                <a:latin typeface="Bahnschrift" panose="020B0502040204020203" pitchFamily="34" charset="0"/>
              </a:defRPr>
            </a:lvl1pPr>
          </a:lstStyle>
          <a:p>
            <a:pPr lvl="0"/>
            <a:endParaRPr lang="it-IT"/>
          </a:p>
        </p:txBody>
      </p:sp>
      <p:cxnSp>
        <p:nvCxnSpPr>
          <p:cNvPr id="10" name="Connettore diritto 9">
            <a:extLst>
              <a:ext uri="{FF2B5EF4-FFF2-40B4-BE49-F238E27FC236}">
                <a16:creationId xmlns:a16="http://schemas.microsoft.com/office/drawing/2014/main" xmlns="" id="{FE3C1D11-31BA-4225-9FF9-15B8F694EB1F}"/>
              </a:ext>
            </a:extLst>
          </p:cNvPr>
          <p:cNvCxnSpPr/>
          <p:nvPr userDrawn="1"/>
        </p:nvCxnSpPr>
        <p:spPr>
          <a:xfrm>
            <a:off x="0" y="400110"/>
            <a:ext cx="12192000" cy="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Segnaposto testo 11">
            <a:extLst>
              <a:ext uri="{FF2B5EF4-FFF2-40B4-BE49-F238E27FC236}">
                <a16:creationId xmlns:a16="http://schemas.microsoft.com/office/drawing/2014/main" xmlns="" id="{A4446023-9410-4424-B6AC-84C309F60F3A}"/>
              </a:ext>
            </a:extLst>
          </p:cNvPr>
          <p:cNvSpPr>
            <a:spLocks noGrp="1"/>
          </p:cNvSpPr>
          <p:nvPr>
            <p:ph type="body" sz="quarter" idx="11"/>
          </p:nvPr>
        </p:nvSpPr>
        <p:spPr>
          <a:xfrm>
            <a:off x="0" y="0"/>
            <a:ext cx="11496675" cy="341313"/>
          </a:xfrm>
        </p:spPr>
        <p:txBody>
          <a:bodyPr/>
          <a:lstStyle>
            <a:lvl1pPr marL="0" indent="0">
              <a:buNone/>
              <a:defRPr sz="2000">
                <a:solidFill>
                  <a:schemeClr val="bg1"/>
                </a:solidFill>
                <a:latin typeface="Bahnschrift" panose="020B0502040204020203" pitchFamily="34" charset="0"/>
              </a:defRPr>
            </a:lvl1pPr>
          </a:lstStyle>
          <a:p>
            <a:pPr lvl="0"/>
            <a:r>
              <a:rPr lang="it-IT"/>
              <a:t>Modifica gli stili del testo dello schema</a:t>
            </a:r>
          </a:p>
        </p:txBody>
      </p:sp>
      <p:sp>
        <p:nvSpPr>
          <p:cNvPr id="18" name="Segnaposto testo 19">
            <a:extLst>
              <a:ext uri="{FF2B5EF4-FFF2-40B4-BE49-F238E27FC236}">
                <a16:creationId xmlns:a16="http://schemas.microsoft.com/office/drawing/2014/main" xmlns="" id="{79385AC6-A2B3-4021-BD72-791421DCEEA2}"/>
              </a:ext>
            </a:extLst>
          </p:cNvPr>
          <p:cNvSpPr>
            <a:spLocks noGrp="1"/>
          </p:cNvSpPr>
          <p:nvPr>
            <p:ph type="body" sz="quarter" idx="17"/>
          </p:nvPr>
        </p:nvSpPr>
        <p:spPr>
          <a:xfrm>
            <a:off x="3021711" y="1037950"/>
            <a:ext cx="2015345" cy="2020004"/>
          </a:xfrm>
        </p:spPr>
        <p:txBody>
          <a:bodyPr>
            <a:normAutofit/>
          </a:bodyPr>
          <a:lstStyle>
            <a:lvl1pPr marL="0" indent="0">
              <a:lnSpc>
                <a:spcPct val="100000"/>
              </a:lnSpc>
              <a:buNone/>
              <a:defRPr sz="1400">
                <a:latin typeface="Gisha" panose="020B0502040204020203" pitchFamily="34" charset="-79"/>
                <a:cs typeface="Gisha" panose="020B0502040204020203" pitchFamily="34" charset="-79"/>
              </a:defRPr>
            </a:lvl1pPr>
            <a:lvl2pPr marL="457200" indent="0">
              <a:lnSpc>
                <a:spcPct val="100000"/>
              </a:lnSpc>
              <a:buNone/>
              <a:defRPr sz="1400">
                <a:latin typeface="Gisha" panose="020B0502040204020203" pitchFamily="34" charset="-79"/>
                <a:cs typeface="Gisha" panose="020B0502040204020203" pitchFamily="34" charset="-79"/>
              </a:defRPr>
            </a:lvl2pPr>
            <a:lvl3pPr marL="914400" indent="0">
              <a:lnSpc>
                <a:spcPct val="100000"/>
              </a:lnSpc>
              <a:buNone/>
              <a:defRPr sz="1400">
                <a:latin typeface="Gisha" panose="020B0502040204020203" pitchFamily="34" charset="-79"/>
                <a:cs typeface="Gisha" panose="020B0502040204020203" pitchFamily="34" charset="-79"/>
              </a:defRPr>
            </a:lvl3pPr>
            <a:lvl4pPr marL="1371600" indent="0">
              <a:lnSpc>
                <a:spcPct val="100000"/>
              </a:lnSpc>
              <a:buNone/>
              <a:defRPr sz="1400">
                <a:latin typeface="Gisha" panose="020B0502040204020203" pitchFamily="34" charset="-79"/>
                <a:cs typeface="Gisha" panose="020B0502040204020203" pitchFamily="34" charset="-79"/>
              </a:defRPr>
            </a:lvl4pPr>
            <a:lvl5pPr marL="1828800" indent="0">
              <a:lnSpc>
                <a:spcPct val="100000"/>
              </a:lnSpc>
              <a:buNone/>
              <a:defRPr sz="1400">
                <a:latin typeface="Gisha" panose="020B0502040204020203" pitchFamily="34" charset="-79"/>
                <a:cs typeface="Gisha" panose="020B0502040204020203" pitchFamily="34" charset="-79"/>
              </a:defRPr>
            </a:lvl5pPr>
          </a:lstStyle>
          <a:p>
            <a:pPr lvl="0"/>
            <a:r>
              <a:rPr lang="it-IT"/>
              <a:t>Modifica gli stili del testo dello schema</a:t>
            </a:r>
          </a:p>
        </p:txBody>
      </p:sp>
      <p:sp>
        <p:nvSpPr>
          <p:cNvPr id="4" name="Segnaposto immagine 3">
            <a:extLst>
              <a:ext uri="{FF2B5EF4-FFF2-40B4-BE49-F238E27FC236}">
                <a16:creationId xmlns:a16="http://schemas.microsoft.com/office/drawing/2014/main" xmlns="" id="{7C39B2CD-E6BE-4DE1-A886-9DD76ED17A20}"/>
              </a:ext>
            </a:extLst>
          </p:cNvPr>
          <p:cNvSpPr>
            <a:spLocks noGrp="1"/>
          </p:cNvSpPr>
          <p:nvPr>
            <p:ph type="pic" sz="quarter" idx="12"/>
          </p:nvPr>
        </p:nvSpPr>
        <p:spPr>
          <a:xfrm flipH="1">
            <a:off x="729554" y="1037950"/>
            <a:ext cx="2015346" cy="2015344"/>
          </a:xfrm>
          <a:prstGeom prst="flowChartDelay">
            <a:avLst/>
          </a:prstGeom>
        </p:spPr>
        <p:txBody>
          <a:bodyPr vert="horz"/>
          <a:lstStyle/>
          <a:p>
            <a:endParaRPr lang="it-IT"/>
          </a:p>
        </p:txBody>
      </p:sp>
      <p:sp>
        <p:nvSpPr>
          <p:cNvPr id="30" name="Segnaposto testo 19">
            <a:extLst>
              <a:ext uri="{FF2B5EF4-FFF2-40B4-BE49-F238E27FC236}">
                <a16:creationId xmlns:a16="http://schemas.microsoft.com/office/drawing/2014/main" xmlns="" id="{45FECD9B-6A25-43FA-B234-0E05658BE97F}"/>
              </a:ext>
            </a:extLst>
          </p:cNvPr>
          <p:cNvSpPr>
            <a:spLocks noGrp="1"/>
          </p:cNvSpPr>
          <p:nvPr>
            <p:ph type="body" sz="quarter" idx="18"/>
          </p:nvPr>
        </p:nvSpPr>
        <p:spPr>
          <a:xfrm>
            <a:off x="8776014" y="1122974"/>
            <a:ext cx="2015345" cy="2020004"/>
          </a:xfrm>
        </p:spPr>
        <p:txBody>
          <a:bodyPr>
            <a:normAutofit/>
          </a:bodyPr>
          <a:lstStyle>
            <a:lvl1pPr marL="0" indent="0">
              <a:lnSpc>
                <a:spcPct val="100000"/>
              </a:lnSpc>
              <a:buNone/>
              <a:defRPr sz="1400">
                <a:latin typeface="Gisha" panose="020B0502040204020203" pitchFamily="34" charset="-79"/>
                <a:cs typeface="Gisha" panose="020B0502040204020203" pitchFamily="34" charset="-79"/>
              </a:defRPr>
            </a:lvl1pPr>
            <a:lvl2pPr marL="457200" indent="0">
              <a:lnSpc>
                <a:spcPct val="100000"/>
              </a:lnSpc>
              <a:buNone/>
              <a:defRPr sz="1400">
                <a:latin typeface="Gisha" panose="020B0502040204020203" pitchFamily="34" charset="-79"/>
                <a:cs typeface="Gisha" panose="020B0502040204020203" pitchFamily="34" charset="-79"/>
              </a:defRPr>
            </a:lvl2pPr>
            <a:lvl3pPr marL="914400" indent="0">
              <a:lnSpc>
                <a:spcPct val="100000"/>
              </a:lnSpc>
              <a:buNone/>
              <a:defRPr sz="1400">
                <a:latin typeface="Gisha" panose="020B0502040204020203" pitchFamily="34" charset="-79"/>
                <a:cs typeface="Gisha" panose="020B0502040204020203" pitchFamily="34" charset="-79"/>
              </a:defRPr>
            </a:lvl3pPr>
            <a:lvl4pPr marL="1371600" indent="0">
              <a:lnSpc>
                <a:spcPct val="100000"/>
              </a:lnSpc>
              <a:buNone/>
              <a:defRPr sz="1400">
                <a:latin typeface="Gisha" panose="020B0502040204020203" pitchFamily="34" charset="-79"/>
                <a:cs typeface="Gisha" panose="020B0502040204020203" pitchFamily="34" charset="-79"/>
              </a:defRPr>
            </a:lvl4pPr>
            <a:lvl5pPr marL="1828800" indent="0">
              <a:lnSpc>
                <a:spcPct val="100000"/>
              </a:lnSpc>
              <a:buNone/>
              <a:defRPr sz="1400">
                <a:latin typeface="Gisha" panose="020B0502040204020203" pitchFamily="34" charset="-79"/>
                <a:cs typeface="Gisha" panose="020B0502040204020203" pitchFamily="34" charset="-79"/>
              </a:defRPr>
            </a:lvl5pPr>
          </a:lstStyle>
          <a:p>
            <a:pPr lvl="0"/>
            <a:r>
              <a:rPr lang="it-IT"/>
              <a:t>Modifica gli stili del testo dello schema</a:t>
            </a:r>
          </a:p>
        </p:txBody>
      </p:sp>
      <p:sp>
        <p:nvSpPr>
          <p:cNvPr id="31" name="Segnaposto immagine 3">
            <a:extLst>
              <a:ext uri="{FF2B5EF4-FFF2-40B4-BE49-F238E27FC236}">
                <a16:creationId xmlns:a16="http://schemas.microsoft.com/office/drawing/2014/main" xmlns="" id="{B9356514-9BD6-4AE4-B724-EC87B101CBD8}"/>
              </a:ext>
            </a:extLst>
          </p:cNvPr>
          <p:cNvSpPr>
            <a:spLocks noGrp="1"/>
          </p:cNvSpPr>
          <p:nvPr>
            <p:ph type="pic" sz="quarter" idx="19"/>
          </p:nvPr>
        </p:nvSpPr>
        <p:spPr>
          <a:xfrm flipH="1">
            <a:off x="6483857" y="1122974"/>
            <a:ext cx="2015346" cy="2015344"/>
          </a:xfrm>
          <a:prstGeom prst="flowChartDelay">
            <a:avLst/>
          </a:prstGeom>
        </p:spPr>
        <p:txBody>
          <a:bodyPr vert="horz"/>
          <a:lstStyle/>
          <a:p>
            <a:endParaRPr lang="it-IT"/>
          </a:p>
        </p:txBody>
      </p:sp>
      <p:sp>
        <p:nvSpPr>
          <p:cNvPr id="32" name="Segnaposto testo 19">
            <a:extLst>
              <a:ext uri="{FF2B5EF4-FFF2-40B4-BE49-F238E27FC236}">
                <a16:creationId xmlns:a16="http://schemas.microsoft.com/office/drawing/2014/main" xmlns="" id="{74325C9B-CA40-4187-ADB7-2FC431A0ECD5}"/>
              </a:ext>
            </a:extLst>
          </p:cNvPr>
          <p:cNvSpPr>
            <a:spLocks noGrp="1"/>
          </p:cNvSpPr>
          <p:nvPr>
            <p:ph type="body" sz="quarter" idx="20"/>
          </p:nvPr>
        </p:nvSpPr>
        <p:spPr>
          <a:xfrm>
            <a:off x="3021711" y="3776157"/>
            <a:ext cx="2015345" cy="2020004"/>
          </a:xfrm>
        </p:spPr>
        <p:txBody>
          <a:bodyPr>
            <a:normAutofit/>
          </a:bodyPr>
          <a:lstStyle>
            <a:lvl1pPr marL="0" indent="0">
              <a:lnSpc>
                <a:spcPct val="100000"/>
              </a:lnSpc>
              <a:buNone/>
              <a:defRPr sz="1400">
                <a:latin typeface="Gisha" panose="020B0502040204020203" pitchFamily="34" charset="-79"/>
                <a:cs typeface="Gisha" panose="020B0502040204020203" pitchFamily="34" charset="-79"/>
              </a:defRPr>
            </a:lvl1pPr>
            <a:lvl2pPr marL="457200" indent="0">
              <a:lnSpc>
                <a:spcPct val="100000"/>
              </a:lnSpc>
              <a:buNone/>
              <a:defRPr sz="1400">
                <a:latin typeface="Gisha" panose="020B0502040204020203" pitchFamily="34" charset="-79"/>
                <a:cs typeface="Gisha" panose="020B0502040204020203" pitchFamily="34" charset="-79"/>
              </a:defRPr>
            </a:lvl2pPr>
            <a:lvl3pPr marL="914400" indent="0">
              <a:lnSpc>
                <a:spcPct val="100000"/>
              </a:lnSpc>
              <a:buNone/>
              <a:defRPr sz="1400">
                <a:latin typeface="Gisha" panose="020B0502040204020203" pitchFamily="34" charset="-79"/>
                <a:cs typeface="Gisha" panose="020B0502040204020203" pitchFamily="34" charset="-79"/>
              </a:defRPr>
            </a:lvl3pPr>
            <a:lvl4pPr marL="1371600" indent="0">
              <a:lnSpc>
                <a:spcPct val="100000"/>
              </a:lnSpc>
              <a:buNone/>
              <a:defRPr sz="1400">
                <a:latin typeface="Gisha" panose="020B0502040204020203" pitchFamily="34" charset="-79"/>
                <a:cs typeface="Gisha" panose="020B0502040204020203" pitchFamily="34" charset="-79"/>
              </a:defRPr>
            </a:lvl4pPr>
            <a:lvl5pPr marL="1828800" indent="0">
              <a:lnSpc>
                <a:spcPct val="100000"/>
              </a:lnSpc>
              <a:buNone/>
              <a:defRPr sz="1400">
                <a:latin typeface="Gisha" panose="020B0502040204020203" pitchFamily="34" charset="-79"/>
                <a:cs typeface="Gisha" panose="020B0502040204020203" pitchFamily="34" charset="-79"/>
              </a:defRPr>
            </a:lvl5pPr>
          </a:lstStyle>
          <a:p>
            <a:pPr lvl="0"/>
            <a:r>
              <a:rPr lang="it-IT"/>
              <a:t>Modifica gli stili del testo dello schema</a:t>
            </a:r>
          </a:p>
        </p:txBody>
      </p:sp>
      <p:sp>
        <p:nvSpPr>
          <p:cNvPr id="33" name="Segnaposto immagine 3">
            <a:extLst>
              <a:ext uri="{FF2B5EF4-FFF2-40B4-BE49-F238E27FC236}">
                <a16:creationId xmlns:a16="http://schemas.microsoft.com/office/drawing/2014/main" xmlns="" id="{8035426F-B3E7-4F22-9B5D-78A44BEA9F26}"/>
              </a:ext>
            </a:extLst>
          </p:cNvPr>
          <p:cNvSpPr>
            <a:spLocks noGrp="1"/>
          </p:cNvSpPr>
          <p:nvPr>
            <p:ph type="pic" sz="quarter" idx="21"/>
          </p:nvPr>
        </p:nvSpPr>
        <p:spPr>
          <a:xfrm flipH="1">
            <a:off x="729554" y="3776157"/>
            <a:ext cx="2015346" cy="2015344"/>
          </a:xfrm>
          <a:prstGeom prst="flowChartDelay">
            <a:avLst/>
          </a:prstGeom>
        </p:spPr>
        <p:txBody>
          <a:bodyPr vert="horz"/>
          <a:lstStyle/>
          <a:p>
            <a:endParaRPr lang="it-IT"/>
          </a:p>
        </p:txBody>
      </p:sp>
      <p:sp>
        <p:nvSpPr>
          <p:cNvPr id="34" name="Segnaposto testo 19">
            <a:extLst>
              <a:ext uri="{FF2B5EF4-FFF2-40B4-BE49-F238E27FC236}">
                <a16:creationId xmlns:a16="http://schemas.microsoft.com/office/drawing/2014/main" xmlns="" id="{9CE9ED9C-25DF-4671-A836-0F1AC0EBEFCF}"/>
              </a:ext>
            </a:extLst>
          </p:cNvPr>
          <p:cNvSpPr>
            <a:spLocks noGrp="1"/>
          </p:cNvSpPr>
          <p:nvPr>
            <p:ph type="body" sz="quarter" idx="22"/>
          </p:nvPr>
        </p:nvSpPr>
        <p:spPr>
          <a:xfrm>
            <a:off x="8776014" y="3861181"/>
            <a:ext cx="2015345" cy="2020004"/>
          </a:xfrm>
        </p:spPr>
        <p:txBody>
          <a:bodyPr>
            <a:normAutofit/>
          </a:bodyPr>
          <a:lstStyle>
            <a:lvl1pPr marL="0" indent="0">
              <a:lnSpc>
                <a:spcPct val="100000"/>
              </a:lnSpc>
              <a:buNone/>
              <a:defRPr sz="1400">
                <a:latin typeface="Gisha" panose="020B0502040204020203" pitchFamily="34" charset="-79"/>
                <a:cs typeface="Gisha" panose="020B0502040204020203" pitchFamily="34" charset="-79"/>
              </a:defRPr>
            </a:lvl1pPr>
            <a:lvl2pPr marL="457200" indent="0">
              <a:lnSpc>
                <a:spcPct val="100000"/>
              </a:lnSpc>
              <a:buNone/>
              <a:defRPr sz="1400">
                <a:latin typeface="Gisha" panose="020B0502040204020203" pitchFamily="34" charset="-79"/>
                <a:cs typeface="Gisha" panose="020B0502040204020203" pitchFamily="34" charset="-79"/>
              </a:defRPr>
            </a:lvl2pPr>
            <a:lvl3pPr marL="914400" indent="0">
              <a:lnSpc>
                <a:spcPct val="100000"/>
              </a:lnSpc>
              <a:buNone/>
              <a:defRPr sz="1400">
                <a:latin typeface="Gisha" panose="020B0502040204020203" pitchFamily="34" charset="-79"/>
                <a:cs typeface="Gisha" panose="020B0502040204020203" pitchFamily="34" charset="-79"/>
              </a:defRPr>
            </a:lvl3pPr>
            <a:lvl4pPr marL="1371600" indent="0">
              <a:lnSpc>
                <a:spcPct val="100000"/>
              </a:lnSpc>
              <a:buNone/>
              <a:defRPr sz="1400">
                <a:latin typeface="Gisha" panose="020B0502040204020203" pitchFamily="34" charset="-79"/>
                <a:cs typeface="Gisha" panose="020B0502040204020203" pitchFamily="34" charset="-79"/>
              </a:defRPr>
            </a:lvl4pPr>
            <a:lvl5pPr marL="1828800" indent="0">
              <a:lnSpc>
                <a:spcPct val="100000"/>
              </a:lnSpc>
              <a:buNone/>
              <a:defRPr sz="1400">
                <a:latin typeface="Gisha" panose="020B0502040204020203" pitchFamily="34" charset="-79"/>
                <a:cs typeface="Gisha" panose="020B0502040204020203" pitchFamily="34" charset="-79"/>
              </a:defRPr>
            </a:lvl5pPr>
          </a:lstStyle>
          <a:p>
            <a:pPr lvl="0"/>
            <a:r>
              <a:rPr lang="it-IT"/>
              <a:t>Modifica gli stili del testo dello schema</a:t>
            </a:r>
          </a:p>
        </p:txBody>
      </p:sp>
      <p:sp>
        <p:nvSpPr>
          <p:cNvPr id="35" name="Segnaposto immagine 3">
            <a:extLst>
              <a:ext uri="{FF2B5EF4-FFF2-40B4-BE49-F238E27FC236}">
                <a16:creationId xmlns:a16="http://schemas.microsoft.com/office/drawing/2014/main" xmlns="" id="{0AD52653-42A4-424F-B1D4-E8CC7B0BB456}"/>
              </a:ext>
            </a:extLst>
          </p:cNvPr>
          <p:cNvSpPr>
            <a:spLocks noGrp="1"/>
          </p:cNvSpPr>
          <p:nvPr>
            <p:ph type="pic" sz="quarter" idx="23"/>
          </p:nvPr>
        </p:nvSpPr>
        <p:spPr>
          <a:xfrm flipH="1">
            <a:off x="6483857" y="3861181"/>
            <a:ext cx="2015346" cy="2015344"/>
          </a:xfrm>
          <a:prstGeom prst="flowChartDelay">
            <a:avLst/>
          </a:prstGeom>
        </p:spPr>
        <p:txBody>
          <a:bodyPr vert="horz"/>
          <a:lstStyle/>
          <a:p>
            <a:endParaRPr lang="it-IT"/>
          </a:p>
        </p:txBody>
      </p:sp>
    </p:spTree>
    <p:extLst>
      <p:ext uri="{BB962C8B-B14F-4D97-AF65-F5344CB8AC3E}">
        <p14:creationId xmlns:p14="http://schemas.microsoft.com/office/powerpoint/2010/main" xmlns="" val="85793173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Vuota">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xmlns="" id="{C62164E0-9644-4C0E-8373-D614D95BAFAE}"/>
              </a:ext>
            </a:extLst>
          </p:cNvPr>
          <p:cNvSpPr txBox="1"/>
          <p:nvPr userDrawn="1"/>
        </p:nvSpPr>
        <p:spPr>
          <a:xfrm>
            <a:off x="0" y="0"/>
            <a:ext cx="11587942" cy="400110"/>
          </a:xfrm>
          <a:prstGeom prst="rect">
            <a:avLst/>
          </a:prstGeom>
          <a:solidFill>
            <a:schemeClr val="tx2">
              <a:lumMod val="75000"/>
            </a:schemeClr>
          </a:solidFill>
        </p:spPr>
        <p:txBody>
          <a:bodyPr wrap="square" rtlCol="0">
            <a:spAutoFit/>
          </a:bodyPr>
          <a:lstStyle/>
          <a:p>
            <a:endParaRPr lang="it-IT" sz="2000">
              <a:solidFill>
                <a:schemeClr val="bg1"/>
              </a:solidFill>
              <a:latin typeface="Bahnschrift" panose="020B0502040204020203" pitchFamily="34" charset="0"/>
            </a:endParaRPr>
          </a:p>
        </p:txBody>
      </p:sp>
      <p:sp>
        <p:nvSpPr>
          <p:cNvPr id="6" name="CasellaDiTesto 5">
            <a:extLst>
              <a:ext uri="{FF2B5EF4-FFF2-40B4-BE49-F238E27FC236}">
                <a16:creationId xmlns:a16="http://schemas.microsoft.com/office/drawing/2014/main" xmlns="" id="{16B7858F-34D8-4C94-90DF-4A4E8E8C0809}"/>
              </a:ext>
            </a:extLst>
          </p:cNvPr>
          <p:cNvSpPr txBox="1"/>
          <p:nvPr userDrawn="1"/>
        </p:nvSpPr>
        <p:spPr>
          <a:xfrm>
            <a:off x="11596255" y="0"/>
            <a:ext cx="595745" cy="400110"/>
          </a:xfrm>
          <a:prstGeom prst="rect">
            <a:avLst/>
          </a:prstGeom>
          <a:solidFill>
            <a:schemeClr val="tx2">
              <a:lumMod val="75000"/>
            </a:schemeClr>
          </a:solidFill>
        </p:spPr>
        <p:txBody>
          <a:bodyPr wrap="square" rtlCol="0">
            <a:spAutoFit/>
          </a:bodyPr>
          <a:lstStyle>
            <a:defPPr>
              <a:defRPr lang="it-IT"/>
            </a:defPPr>
            <a:lvl1pPr>
              <a:defRPr sz="2000">
                <a:solidFill>
                  <a:schemeClr val="bg1"/>
                </a:solidFill>
                <a:latin typeface="Bahnschrift" panose="020B0502040204020203" pitchFamily="34" charset="0"/>
              </a:defRPr>
            </a:lvl1pPr>
          </a:lstStyle>
          <a:p>
            <a:pPr lvl="0"/>
            <a:endParaRPr lang="it-IT"/>
          </a:p>
        </p:txBody>
      </p:sp>
      <p:cxnSp>
        <p:nvCxnSpPr>
          <p:cNvPr id="10" name="Connettore diritto 9">
            <a:extLst>
              <a:ext uri="{FF2B5EF4-FFF2-40B4-BE49-F238E27FC236}">
                <a16:creationId xmlns:a16="http://schemas.microsoft.com/office/drawing/2014/main" xmlns="" id="{FE3C1D11-31BA-4225-9FF9-15B8F694EB1F}"/>
              </a:ext>
            </a:extLst>
          </p:cNvPr>
          <p:cNvCxnSpPr/>
          <p:nvPr userDrawn="1"/>
        </p:nvCxnSpPr>
        <p:spPr>
          <a:xfrm>
            <a:off x="0" y="400110"/>
            <a:ext cx="12192000" cy="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Segnaposto testo 11">
            <a:extLst>
              <a:ext uri="{FF2B5EF4-FFF2-40B4-BE49-F238E27FC236}">
                <a16:creationId xmlns:a16="http://schemas.microsoft.com/office/drawing/2014/main" xmlns="" id="{A4446023-9410-4424-B6AC-84C309F60F3A}"/>
              </a:ext>
            </a:extLst>
          </p:cNvPr>
          <p:cNvSpPr>
            <a:spLocks noGrp="1"/>
          </p:cNvSpPr>
          <p:nvPr>
            <p:ph type="body" sz="quarter" idx="11"/>
          </p:nvPr>
        </p:nvSpPr>
        <p:spPr>
          <a:xfrm>
            <a:off x="0" y="0"/>
            <a:ext cx="11496675" cy="341313"/>
          </a:xfrm>
        </p:spPr>
        <p:txBody>
          <a:bodyPr/>
          <a:lstStyle>
            <a:lvl1pPr marL="0" indent="0">
              <a:buNone/>
              <a:defRPr sz="2000">
                <a:solidFill>
                  <a:schemeClr val="bg1"/>
                </a:solidFill>
                <a:latin typeface="Bahnschrift" panose="020B0502040204020203" pitchFamily="34" charset="0"/>
              </a:defRPr>
            </a:lvl1pPr>
          </a:lstStyle>
          <a:p>
            <a:pPr lvl="0"/>
            <a:r>
              <a:rPr lang="it-IT"/>
              <a:t>Modifica gli stili del testo dello schema</a:t>
            </a:r>
          </a:p>
        </p:txBody>
      </p:sp>
      <p:sp>
        <p:nvSpPr>
          <p:cNvPr id="20" name="Segnaposto testo 19">
            <a:extLst>
              <a:ext uri="{FF2B5EF4-FFF2-40B4-BE49-F238E27FC236}">
                <a16:creationId xmlns:a16="http://schemas.microsoft.com/office/drawing/2014/main" xmlns="" id="{5992486F-1F4F-4134-B0D9-303A275658F8}"/>
              </a:ext>
            </a:extLst>
          </p:cNvPr>
          <p:cNvSpPr>
            <a:spLocks noGrp="1"/>
          </p:cNvSpPr>
          <p:nvPr>
            <p:ph type="body" sz="quarter" idx="13"/>
          </p:nvPr>
        </p:nvSpPr>
        <p:spPr>
          <a:xfrm>
            <a:off x="322436" y="861754"/>
            <a:ext cx="6842125" cy="1954182"/>
          </a:xfrm>
        </p:spPr>
        <p:txBody>
          <a:bodyPr>
            <a:normAutofit/>
          </a:bodyPr>
          <a:lstStyle>
            <a:lvl1pPr marL="0" indent="0">
              <a:lnSpc>
                <a:spcPct val="100000"/>
              </a:lnSpc>
              <a:buNone/>
              <a:defRPr sz="1400">
                <a:latin typeface="Gisha" panose="020B0502040204020203" pitchFamily="34" charset="-79"/>
                <a:cs typeface="Gisha" panose="020B0502040204020203" pitchFamily="34" charset="-79"/>
              </a:defRPr>
            </a:lvl1pPr>
            <a:lvl2pPr marL="457200" indent="0">
              <a:lnSpc>
                <a:spcPct val="100000"/>
              </a:lnSpc>
              <a:buNone/>
              <a:defRPr sz="1400">
                <a:latin typeface="Gisha" panose="020B0502040204020203" pitchFamily="34" charset="-79"/>
                <a:cs typeface="Gisha" panose="020B0502040204020203" pitchFamily="34" charset="-79"/>
              </a:defRPr>
            </a:lvl2pPr>
            <a:lvl3pPr marL="914400" indent="0">
              <a:lnSpc>
                <a:spcPct val="100000"/>
              </a:lnSpc>
              <a:buNone/>
              <a:defRPr sz="1400">
                <a:latin typeface="Gisha" panose="020B0502040204020203" pitchFamily="34" charset="-79"/>
                <a:cs typeface="Gisha" panose="020B0502040204020203" pitchFamily="34" charset="-79"/>
              </a:defRPr>
            </a:lvl3pPr>
            <a:lvl4pPr marL="1371600" indent="0">
              <a:lnSpc>
                <a:spcPct val="100000"/>
              </a:lnSpc>
              <a:buNone/>
              <a:defRPr sz="1400">
                <a:latin typeface="Gisha" panose="020B0502040204020203" pitchFamily="34" charset="-79"/>
                <a:cs typeface="Gisha" panose="020B0502040204020203" pitchFamily="34" charset="-79"/>
              </a:defRPr>
            </a:lvl4pPr>
            <a:lvl5pPr marL="1828800" indent="0">
              <a:lnSpc>
                <a:spcPct val="100000"/>
              </a:lnSpc>
              <a:buNone/>
              <a:defRPr sz="1400">
                <a:latin typeface="Gisha" panose="020B0502040204020203" pitchFamily="34" charset="-79"/>
                <a:cs typeface="Gisha" panose="020B0502040204020203" pitchFamily="34" charset="-79"/>
              </a:defRPr>
            </a:lvl5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23" name="Segnaposto testo 19">
            <a:extLst>
              <a:ext uri="{FF2B5EF4-FFF2-40B4-BE49-F238E27FC236}">
                <a16:creationId xmlns:a16="http://schemas.microsoft.com/office/drawing/2014/main" xmlns="" id="{5114F84A-C927-40DB-9548-17B831BA8D7B}"/>
              </a:ext>
            </a:extLst>
          </p:cNvPr>
          <p:cNvSpPr>
            <a:spLocks noGrp="1"/>
          </p:cNvSpPr>
          <p:nvPr>
            <p:ph type="body" sz="quarter" idx="14"/>
          </p:nvPr>
        </p:nvSpPr>
        <p:spPr>
          <a:xfrm>
            <a:off x="322436" y="4091940"/>
            <a:ext cx="6842125" cy="1954182"/>
          </a:xfrm>
        </p:spPr>
        <p:txBody>
          <a:bodyPr>
            <a:normAutofit/>
          </a:bodyPr>
          <a:lstStyle>
            <a:lvl1pPr marL="0" indent="0">
              <a:lnSpc>
                <a:spcPct val="100000"/>
              </a:lnSpc>
              <a:buNone/>
              <a:defRPr sz="1400">
                <a:latin typeface="Gisha" panose="020B0502040204020203" pitchFamily="34" charset="-79"/>
                <a:cs typeface="Gisha" panose="020B0502040204020203" pitchFamily="34" charset="-79"/>
              </a:defRPr>
            </a:lvl1pPr>
            <a:lvl2pPr marL="457200" indent="0">
              <a:lnSpc>
                <a:spcPct val="100000"/>
              </a:lnSpc>
              <a:buNone/>
              <a:defRPr sz="1400">
                <a:latin typeface="Gisha" panose="020B0502040204020203" pitchFamily="34" charset="-79"/>
                <a:cs typeface="Gisha" panose="020B0502040204020203" pitchFamily="34" charset="-79"/>
              </a:defRPr>
            </a:lvl2pPr>
            <a:lvl3pPr marL="914400" indent="0">
              <a:lnSpc>
                <a:spcPct val="100000"/>
              </a:lnSpc>
              <a:buNone/>
              <a:defRPr sz="1400">
                <a:latin typeface="Gisha" panose="020B0502040204020203" pitchFamily="34" charset="-79"/>
                <a:cs typeface="Gisha" panose="020B0502040204020203" pitchFamily="34" charset="-79"/>
              </a:defRPr>
            </a:lvl3pPr>
            <a:lvl4pPr marL="1371600" indent="0">
              <a:lnSpc>
                <a:spcPct val="100000"/>
              </a:lnSpc>
              <a:buNone/>
              <a:defRPr sz="1400">
                <a:latin typeface="Gisha" panose="020B0502040204020203" pitchFamily="34" charset="-79"/>
                <a:cs typeface="Gisha" panose="020B0502040204020203" pitchFamily="34" charset="-79"/>
              </a:defRPr>
            </a:lvl4pPr>
            <a:lvl5pPr marL="1828800" indent="0">
              <a:lnSpc>
                <a:spcPct val="100000"/>
              </a:lnSpc>
              <a:buNone/>
              <a:defRPr sz="1400">
                <a:latin typeface="Gisha" panose="020B0502040204020203" pitchFamily="34" charset="-79"/>
                <a:cs typeface="Gisha" panose="020B0502040204020203" pitchFamily="34" charset="-79"/>
              </a:defRPr>
            </a:lvl5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cxnSp>
        <p:nvCxnSpPr>
          <p:cNvPr id="24" name="Connettore diritto 23">
            <a:extLst>
              <a:ext uri="{FF2B5EF4-FFF2-40B4-BE49-F238E27FC236}">
                <a16:creationId xmlns:a16="http://schemas.microsoft.com/office/drawing/2014/main" xmlns="" id="{9605B206-8EC2-4B2F-B166-FCD009CD862E}"/>
              </a:ext>
            </a:extLst>
          </p:cNvPr>
          <p:cNvCxnSpPr>
            <a:cxnSpLocks/>
          </p:cNvCxnSpPr>
          <p:nvPr userDrawn="1"/>
        </p:nvCxnSpPr>
        <p:spPr>
          <a:xfrm>
            <a:off x="0" y="3536779"/>
            <a:ext cx="12028516"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Segnaposto immagine 7">
            <a:extLst>
              <a:ext uri="{FF2B5EF4-FFF2-40B4-BE49-F238E27FC236}">
                <a16:creationId xmlns:a16="http://schemas.microsoft.com/office/drawing/2014/main" xmlns="" id="{106FAF5C-F3E2-439D-A23C-A25ACDAC95E2}"/>
              </a:ext>
            </a:extLst>
          </p:cNvPr>
          <p:cNvSpPr>
            <a:spLocks noGrp="1"/>
          </p:cNvSpPr>
          <p:nvPr>
            <p:ph type="pic" sz="quarter" idx="10"/>
          </p:nvPr>
        </p:nvSpPr>
        <p:spPr>
          <a:xfrm>
            <a:off x="7528560" y="573580"/>
            <a:ext cx="4599709" cy="6126480"/>
          </a:xfrm>
          <a:prstGeom prst="flowChartDelay">
            <a:avLst/>
          </a:prstGeom>
        </p:spPr>
        <p:txBody>
          <a:bodyPr/>
          <a:lstStyle/>
          <a:p>
            <a:endParaRPr lang="it-IT"/>
          </a:p>
        </p:txBody>
      </p:sp>
    </p:spTree>
    <p:extLst>
      <p:ext uri="{BB962C8B-B14F-4D97-AF65-F5344CB8AC3E}">
        <p14:creationId xmlns:p14="http://schemas.microsoft.com/office/powerpoint/2010/main" xmlns="" val="899339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ACA67048-8DE2-40E6-8AFC-3B04CF619662}" type="datetimeFigureOut">
              <a:rPr lang="it-IT" smtClean="0"/>
              <a:pPr/>
              <a:t>13/12/2018</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xmlns="" val="1203200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ACA67048-8DE2-40E6-8AFC-3B04CF619662}" type="datetimeFigureOut">
              <a:rPr lang="it-IT" smtClean="0"/>
              <a:pPr/>
              <a:t>13/12/2018</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xmlns="" val="1724635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7" name="Date Placeholder 2"/>
          <p:cNvSpPr>
            <a:spLocks noGrp="1"/>
          </p:cNvSpPr>
          <p:nvPr>
            <p:ph type="dt" sz="half" idx="10"/>
          </p:nvPr>
        </p:nvSpPr>
        <p:spPr/>
        <p:txBody>
          <a:bodyPr/>
          <a:lstStyle/>
          <a:p>
            <a:fld id="{ACA67048-8DE2-40E6-8AFC-3B04CF619662}" type="datetimeFigureOut">
              <a:rPr lang="it-IT" smtClean="0"/>
              <a:pPr/>
              <a:t>13/12/2018</a:t>
            </a:fld>
            <a:endParaRPr lang="it-IT"/>
          </a:p>
        </p:txBody>
      </p:sp>
      <p:sp>
        <p:nvSpPr>
          <p:cNvPr id="5" name="Footer Placeholder 3"/>
          <p:cNvSpPr>
            <a:spLocks noGrp="1"/>
          </p:cNvSpPr>
          <p:nvPr>
            <p:ph type="ftr" sz="quarter" idx="11"/>
          </p:nvPr>
        </p:nvSpPr>
        <p:spPr/>
        <p:txBody>
          <a:bodyPr/>
          <a:lstStyle/>
          <a:p>
            <a:endParaRPr lang="it-IT"/>
          </a:p>
        </p:txBody>
      </p:sp>
      <p:sp>
        <p:nvSpPr>
          <p:cNvPr id="6" name="Slide Number Placeholder 4"/>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xmlns="" val="21025066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CA67048-8DE2-40E6-8AFC-3B04CF619662}" type="datetimeFigureOut">
              <a:rPr lang="it-IT" smtClean="0"/>
              <a:pPr/>
              <a:t>13/12/2018</a:t>
            </a:fld>
            <a:endParaRPr lang="it-IT"/>
          </a:p>
        </p:txBody>
      </p:sp>
      <p:sp>
        <p:nvSpPr>
          <p:cNvPr id="5" name="Footer Placeholder 2"/>
          <p:cNvSpPr>
            <a:spLocks noGrp="1"/>
          </p:cNvSpPr>
          <p:nvPr>
            <p:ph type="ftr" sz="quarter" idx="11"/>
          </p:nvPr>
        </p:nvSpPr>
        <p:spPr/>
        <p:txBody>
          <a:bodyPr/>
          <a:lstStyle/>
          <a:p>
            <a:endParaRPr lang="it-IT"/>
          </a:p>
        </p:txBody>
      </p:sp>
      <p:sp>
        <p:nvSpPr>
          <p:cNvPr id="6" name="Slide Number Placeholder 3"/>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xmlns="" val="356932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7" name="Date Placeholder 4"/>
          <p:cNvSpPr>
            <a:spLocks noGrp="1"/>
          </p:cNvSpPr>
          <p:nvPr>
            <p:ph type="dt" sz="half" idx="10"/>
          </p:nvPr>
        </p:nvSpPr>
        <p:spPr/>
        <p:txBody>
          <a:bodyPr/>
          <a:lstStyle/>
          <a:p>
            <a:fld id="{ACA67048-8DE2-40E6-8AFC-3B04CF619662}" type="datetimeFigureOut">
              <a:rPr lang="it-IT" smtClean="0"/>
              <a:pPr/>
              <a:t>13/12/2018</a:t>
            </a:fld>
            <a:endParaRPr lang="it-IT"/>
          </a:p>
        </p:txBody>
      </p:sp>
      <p:sp>
        <p:nvSpPr>
          <p:cNvPr id="5" name="Footer Placeholder 5"/>
          <p:cNvSpPr>
            <a:spLocks noGrp="1"/>
          </p:cNvSpPr>
          <p:nvPr>
            <p:ph type="ftr" sz="quarter" idx="11"/>
          </p:nvPr>
        </p:nvSpPr>
        <p:spPr/>
        <p:txBody>
          <a:bodyPr/>
          <a:lstStyle/>
          <a:p>
            <a:endParaRPr lang="it-IT"/>
          </a:p>
        </p:txBody>
      </p:sp>
      <p:sp>
        <p:nvSpPr>
          <p:cNvPr id="6" name="Slide Number Placeholder 6"/>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xmlns="" val="36421313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ACA67048-8DE2-40E6-8AFC-3B04CF619662}" type="datetimeFigureOut">
              <a:rPr lang="it-IT" smtClean="0"/>
              <a:pPr/>
              <a:t>13/12/2018</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xmlns="" val="2494607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2.pn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image" Target="../media/image5.png"/><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image" Target="../media/image4.png"/><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1" cstate="print">
            <a:extLst>
              <a:ext uri="{28A0092B-C50C-407E-A947-70E740481C1C}">
                <a14:useLocalDpi xmlns:a14="http://schemas.microsoft.com/office/drawing/2010/main" xmlns=""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2" cstate="print">
            <a:extLst>
              <a:ext uri="{28A0092B-C50C-407E-A947-70E740481C1C}">
                <a14:useLocalDpi xmlns:a14="http://schemas.microsoft.com/office/drawing/2010/main" xmlns=""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3" cstate="print">
            <a:extLst>
              <a:ext uri="{28A0092B-C50C-407E-A947-70E740481C1C}">
                <a14:useLocalDpi xmlns:a14="http://schemas.microsoft.com/office/drawing/2010/main" xmlns=""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4" cstate="print">
            <a:extLst>
              <a:ext uri="{28A0092B-C50C-407E-A947-70E740481C1C}">
                <a14:useLocalDpi xmlns:a14="http://schemas.microsoft.com/office/drawing/2010/main" xmlns=""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ACA67048-8DE2-40E6-8AFC-3B04CF619662}" type="datetimeFigureOut">
              <a:rPr lang="it-IT" smtClean="0"/>
              <a:pPr/>
              <a:t>13/12/2018</a:t>
            </a:fld>
            <a:endParaRPr lang="it-IT"/>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it-IT"/>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8DDB8AB4-81AB-4E20-95C6-7AAAE526AF48}" type="slidenum">
              <a:rPr lang="it-IT" smtClean="0"/>
              <a:pPr/>
              <a:t>‹N›</a:t>
            </a:fld>
            <a:endParaRPr lang="it-IT"/>
          </a:p>
        </p:txBody>
      </p:sp>
    </p:spTree>
    <p:extLst>
      <p:ext uri="{BB962C8B-B14F-4D97-AF65-F5344CB8AC3E}">
        <p14:creationId xmlns:p14="http://schemas.microsoft.com/office/powerpoint/2010/main" xmlns="" val="2920648480"/>
      </p:ext>
    </p:extLst>
  </p:cSld>
  <p:clrMap bg1="dk1" tx1="lt1" bg2="dk2" tx2="lt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 id="2147483759" r:id="rId18"/>
    <p:sldLayoutId id="2147483660" r:id="rId19"/>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1" cstate="print">
            <a:extLst>
              <a:ext uri="{28A0092B-C50C-407E-A947-70E740481C1C}">
                <a14:useLocalDpi xmlns:a14="http://schemas.microsoft.com/office/drawing/2010/main" xmlns=""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2" cstate="print">
            <a:extLst>
              <a:ext uri="{28A0092B-C50C-407E-A947-70E740481C1C}">
                <a14:useLocalDpi xmlns:a14="http://schemas.microsoft.com/office/drawing/2010/main" xmlns=""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3" cstate="print">
            <a:extLst>
              <a:ext uri="{28A0092B-C50C-407E-A947-70E740481C1C}">
                <a14:useLocalDpi xmlns:a14="http://schemas.microsoft.com/office/drawing/2010/main" xmlns=""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4" cstate="print">
            <a:extLst>
              <a:ext uri="{28A0092B-C50C-407E-A947-70E740481C1C}">
                <a14:useLocalDpi xmlns:a14="http://schemas.microsoft.com/office/drawing/2010/main" xmlns=""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ACA67048-8DE2-40E6-8AFC-3B04CF619662}" type="datetimeFigureOut">
              <a:rPr lang="it-IT" smtClean="0"/>
              <a:pPr/>
              <a:t>13/12/2018</a:t>
            </a:fld>
            <a:endParaRPr lang="it-IT"/>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it-IT"/>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8DDB8AB4-81AB-4E20-95C6-7AAAE526AF48}" type="slidenum">
              <a:rPr lang="it-IT" smtClean="0"/>
              <a:pPr/>
              <a:t>‹N›</a:t>
            </a:fld>
            <a:endParaRPr lang="it-IT"/>
          </a:p>
        </p:txBody>
      </p:sp>
    </p:spTree>
    <p:extLst>
      <p:ext uri="{BB962C8B-B14F-4D97-AF65-F5344CB8AC3E}">
        <p14:creationId xmlns:p14="http://schemas.microsoft.com/office/powerpoint/2010/main" xmlns="" val="3589810605"/>
      </p:ext>
    </p:extLst>
  </p:cSld>
  <p:clrMap bg1="dk1" tx1="lt1" bg2="dk2" tx2="lt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79" r:id="rId19"/>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0.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3.jpeg"/><Relationship Id="rId7" Type="http://schemas.openxmlformats.org/officeDocument/2006/relationships/hyperlink" Target="https://pixabay.com/it/lente-macchina-fotografica-obiettivo-36521/" TargetMode="External"/><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hyperlink" Target="https://pixabay.com/it/carta-di-credito-debito-furto-1591492/" TargetMode="External"/><Relationship Id="rId5" Type="http://schemas.openxmlformats.org/officeDocument/2006/relationships/hyperlink" Target="https://pixabay.com/it/bordo-elettronica-calcolatore-453758/" TargetMode="External"/><Relationship Id="rId10" Type="http://schemas.openxmlformats.org/officeDocument/2006/relationships/image" Target="../media/image27.png"/><Relationship Id="rId4" Type="http://schemas.openxmlformats.org/officeDocument/2006/relationships/image" Target="../media/image24.jpeg"/><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eg"/><Relationship Id="rId7" Type="http://schemas.openxmlformats.org/officeDocument/2006/relationships/hyperlink" Target="https://pixabay.com/it/carta-identificazione-158195/" TargetMode="External"/><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hyperlink" Target="https://pixabay.com/it/carta-di-credito-debito-furto-1591492/" TargetMode="External"/><Relationship Id="rId11" Type="http://schemas.openxmlformats.org/officeDocument/2006/relationships/image" Target="../media/image30.png"/><Relationship Id="rId5" Type="http://schemas.openxmlformats.org/officeDocument/2006/relationships/hyperlink" Target="https://pixabay.com/it/bordo-elettronica-calcolatore-453758/" TargetMode="External"/><Relationship Id="rId10" Type="http://schemas.openxmlformats.org/officeDocument/2006/relationships/image" Target="../media/image29.png"/><Relationship Id="rId4" Type="http://schemas.openxmlformats.org/officeDocument/2006/relationships/image" Target="../media/image24.jpeg"/><Relationship Id="rId9" Type="http://schemas.microsoft.com/office/2007/relationships/hdphoto" Target="../media/hdphoto2.wdp"/></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1.jpe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hyperlink" Target="https://pixabay.com/it/computer-server-pulsanti-pc-305534/" TargetMode="External"/><Relationship Id="rId5" Type="http://schemas.openxmlformats.org/officeDocument/2006/relationships/hyperlink" Target="https://pixabay.com/it/icona-ricevitore-del-telefono-157358/" TargetMode="External"/><Relationship Id="rId4" Type="http://schemas.openxmlformats.org/officeDocument/2006/relationships/hyperlink" Target="https://pixabay.com/it/internet-computer-comunicazione-3369768/"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3.xml"/><Relationship Id="rId1" Type="http://schemas.openxmlformats.org/officeDocument/2006/relationships/slideLayout" Target="../slideLayouts/slideLayout18.xml"/><Relationship Id="rId5" Type="http://schemas.openxmlformats.org/officeDocument/2006/relationships/image" Target="../media/image35.png"/><Relationship Id="rId4" Type="http://schemas.openxmlformats.org/officeDocument/2006/relationships/hyperlink" Target="https://pixabay.com/it/e-commerce-pagamento-pagare-soldi-3415340/"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4.xml"/><Relationship Id="rId1" Type="http://schemas.openxmlformats.org/officeDocument/2006/relationships/slideLayout" Target="../slideLayouts/slideLayout18.xml"/><Relationship Id="rId5" Type="http://schemas.openxmlformats.org/officeDocument/2006/relationships/image" Target="../media/image36.png"/><Relationship Id="rId4" Type="http://schemas.openxmlformats.org/officeDocument/2006/relationships/hyperlink" Target="https://pixabay.com/it/e-commerce-pagamento-pagare-soldi-3415340/"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5.xml"/><Relationship Id="rId1" Type="http://schemas.openxmlformats.org/officeDocument/2006/relationships/slideLayout" Target="../slideLayouts/slideLayout18.xml"/><Relationship Id="rId5" Type="http://schemas.openxmlformats.org/officeDocument/2006/relationships/image" Target="../media/image38.png"/><Relationship Id="rId4" Type="http://schemas.openxmlformats.org/officeDocument/2006/relationships/hyperlink" Target="https://pixabay.com/it/dito-impronte-digitali-sicurezza-2081169/"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hyperlink" Target="https://pixabay.com/it/pesca-a-mosca-canna-da-pesca-pesca-1149502/"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41.png"/><Relationship Id="rId5" Type="http://schemas.openxmlformats.org/officeDocument/2006/relationships/image" Target="../media/image13.png"/><Relationship Id="rId4" Type="http://schemas.openxmlformats.org/officeDocument/2006/relationships/hyperlink" Target="https://pixabay.com/it/posta-posta-elettronica-e-mail-96870/"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hyperlink" Target="https://pixabay.com/it/notebook-corda-libro-scrivere-2344411/" TargetMode="External"/><Relationship Id="rId3" Type="http://schemas.openxmlformats.org/officeDocument/2006/relationships/image" Target="../media/image7.jpeg"/><Relationship Id="rId7" Type="http://schemas.openxmlformats.org/officeDocument/2006/relationships/hyperlink" Target="https://pixabay.com/it/misterioso-sicurezza-informatica-3347603/" TargetMode="External"/><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10.jpeg"/><Relationship Id="rId11" Type="http://schemas.openxmlformats.org/officeDocument/2006/relationships/hyperlink" Target="https://pixabay.com/it/cautela-segno-sicurezza-avviso-454360/" TargetMode="External"/><Relationship Id="rId5" Type="http://schemas.openxmlformats.org/officeDocument/2006/relationships/image" Target="../media/image9.jpeg"/><Relationship Id="rId10" Type="http://schemas.openxmlformats.org/officeDocument/2006/relationships/hyperlink" Target="https://pixabay.com/it/binario-uno-cyborg-cibernetica-1536651/" TargetMode="External"/><Relationship Id="rId4" Type="http://schemas.openxmlformats.org/officeDocument/2006/relationships/image" Target="../media/image8.png"/><Relationship Id="rId9" Type="http://schemas.openxmlformats.org/officeDocument/2006/relationships/hyperlink" Target="https://pixabay.com/it/carta-business-finanza-documento-3213924/"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hyperlink" Target="https://it.wikipedia.org/wiki/John_Podesta" TargetMode="External"/><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hyperlink" Target="https://it.wikipedia.org/wiki/Hillary_Clinton"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hyperlink" Target="https://it.wikipedia.org/wiki/John_Podesta" TargetMode="External"/><Relationship Id="rId7"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hyperlink" Target="https://pixabay.com/it/google-seo-motore-di-ricerca-www-408194/"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it.wikipedia.org/wiki/John_Podesta" TargetMode="External"/><Relationship Id="rId7"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18.xml"/><Relationship Id="rId6" Type="http://schemas.openxmlformats.org/officeDocument/2006/relationships/image" Target="../media/image52.png"/><Relationship Id="rId5" Type="http://schemas.openxmlformats.org/officeDocument/2006/relationships/image" Target="../media/image51.jpeg"/><Relationship Id="rId4" Type="http://schemas.openxmlformats.org/officeDocument/2006/relationships/hyperlink" Target="https://pixabay.com/it/computer-monitor-del-computer-uomini-2763393/"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pixabay.com/it/annulla-arrow-rifare-ascolta-vai-97591/" TargetMode="External"/><Relationship Id="rId13" Type="http://schemas.openxmlformats.org/officeDocument/2006/relationships/image" Target="../media/image57.png"/><Relationship Id="rId3" Type="http://schemas.openxmlformats.org/officeDocument/2006/relationships/image" Target="../media/image54.png"/><Relationship Id="rId7" Type="http://schemas.openxmlformats.org/officeDocument/2006/relationships/hyperlink" Target="https://pixabay.com/it/registrati-marchio-registrato-marca-98574/" TargetMode="External"/><Relationship Id="rId12"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hyperlink" Target="https://pixabay.com/it/google-seo-motore-di-ricerca-www-408194/" TargetMode="External"/><Relationship Id="rId11" Type="http://schemas.openxmlformats.org/officeDocument/2006/relationships/image" Target="../media/image50.png"/><Relationship Id="rId5" Type="http://schemas.openxmlformats.org/officeDocument/2006/relationships/hyperlink" Target="https://it.wikipedia.org/wiki/John_Podesta" TargetMode="External"/><Relationship Id="rId10" Type="http://schemas.openxmlformats.org/officeDocument/2006/relationships/image" Target="../media/image55.png"/><Relationship Id="rId4" Type="http://schemas.microsoft.com/office/2007/relationships/hdphoto" Target="../media/hdphoto3.wdp"/><Relationship Id="rId9" Type="http://schemas.openxmlformats.org/officeDocument/2006/relationships/image" Target="../media/image51.jpeg"/></Relationships>
</file>

<file path=ppt/slides/_rels/slide2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hyperlink" Target="https://it.wikipedia.org/wiki/John_Podesta" TargetMode="External"/><Relationship Id="rId7"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18.xml"/><Relationship Id="rId6" Type="http://schemas.openxmlformats.org/officeDocument/2006/relationships/image" Target="../media/image45.jpeg"/><Relationship Id="rId5" Type="http://schemas.openxmlformats.org/officeDocument/2006/relationships/hyperlink" Target="https://pixabay.com/it/mani-in-prima-persona-orologio-2885042/" TargetMode="External"/><Relationship Id="rId4" Type="http://schemas.openxmlformats.org/officeDocument/2006/relationships/hyperlink" Target="https://pixabay.com/it/dito-puntato-mano-che-indica-3170418/" TargetMode="External"/><Relationship Id="rId9" Type="http://schemas.openxmlformats.org/officeDocument/2006/relationships/image" Target="../media/image59.png"/></Relationships>
</file>

<file path=ppt/slides/_rels/slide2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hyperlink" Target="https://it.wikipedia.org/wiki/John_Podesta" TargetMode="External"/><Relationship Id="rId7"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18.xml"/><Relationship Id="rId6" Type="http://schemas.openxmlformats.org/officeDocument/2006/relationships/image" Target="../media/image49.png"/><Relationship Id="rId5" Type="http://schemas.openxmlformats.org/officeDocument/2006/relationships/hyperlink" Target="https://pixabay.com/it/mani-in-prima-persona-orologio-2885042/" TargetMode="External"/><Relationship Id="rId10" Type="http://schemas.openxmlformats.org/officeDocument/2006/relationships/image" Target="../media/image62.png"/><Relationship Id="rId4" Type="http://schemas.openxmlformats.org/officeDocument/2006/relationships/hyperlink" Target="https://pixabay.com/it/dito-puntato-mano-che-indica-3170418/" TargetMode="External"/><Relationship Id="rId9"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image" Target="../media/image63.jpeg"/><Relationship Id="rId7"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18.xml"/><Relationship Id="rId6" Type="http://schemas.openxmlformats.org/officeDocument/2006/relationships/image" Target="../media/image64.png"/><Relationship Id="rId5" Type="http://schemas.openxmlformats.org/officeDocument/2006/relationships/hyperlink" Target="https://pixabay.com/it/qr-code-codice-a-barre-binario-148603/" TargetMode="External"/><Relationship Id="rId4" Type="http://schemas.openxmlformats.org/officeDocument/2006/relationships/hyperlink" Target="https://pixabay.com/it/qr-code-codice-di-risposta-rapida-1903447/" TargetMode="External"/></Relationships>
</file>

<file path=ppt/slides/_rels/slide28.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jpeg"/><Relationship Id="rId7"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18.xml"/><Relationship Id="rId6" Type="http://schemas.openxmlformats.org/officeDocument/2006/relationships/image" Target="../media/image66.png"/><Relationship Id="rId11" Type="http://schemas.openxmlformats.org/officeDocument/2006/relationships/image" Target="../media/image13.png"/><Relationship Id="rId5" Type="http://schemas.openxmlformats.org/officeDocument/2006/relationships/hyperlink" Target="https://pixabay.com/it/usb-collegare-pc-dati-tecnologia-1292835/" TargetMode="External"/><Relationship Id="rId10" Type="http://schemas.openxmlformats.org/officeDocument/2006/relationships/image" Target="../media/image70.png"/><Relationship Id="rId4" Type="http://schemas.openxmlformats.org/officeDocument/2006/relationships/hyperlink" Target="https://pixabay.com/it/qr-code-codice-di-risposta-rapida-1903447/" TargetMode="External"/><Relationship Id="rId9" Type="http://schemas.openxmlformats.org/officeDocument/2006/relationships/image" Target="../media/image69.png"/></Relationships>
</file>

<file path=ppt/slides/_rels/slide2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1.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notesSlide" Target="../notesSlides/notesSlide29.xml"/><Relationship Id="rId1" Type="http://schemas.openxmlformats.org/officeDocument/2006/relationships/slideLayout" Target="../slideLayouts/slideLayout18.xml"/><Relationship Id="rId6" Type="http://schemas.openxmlformats.org/officeDocument/2006/relationships/image" Target="../media/image73.png"/><Relationship Id="rId11" Type="http://schemas.openxmlformats.org/officeDocument/2006/relationships/image" Target="../media/image78.jpe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hyperlink" Target="https://it.freepik.com/foto-gratuito/pescare-nella-mano-del-pescatore_3095035.htm" TargetMode="External"/><Relationship Id="rId9" Type="http://schemas.openxmlformats.org/officeDocument/2006/relationships/image" Target="../media/image76.png"/></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pixabay.com/it/anonimo-graffiti-maschera-ragazzo-1334775/"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2.jpeg"/><Relationship Id="rId2" Type="http://schemas.openxmlformats.org/officeDocument/2006/relationships/notesSlide" Target="../notesSlides/notesSlide30.xml"/><Relationship Id="rId1" Type="http://schemas.openxmlformats.org/officeDocument/2006/relationships/slideLayout" Target="../slideLayouts/slideLayout18.xml"/><Relationship Id="rId6" Type="http://schemas.openxmlformats.org/officeDocument/2006/relationships/image" Target="../media/image81.png"/><Relationship Id="rId5" Type="http://schemas.openxmlformats.org/officeDocument/2006/relationships/hyperlink" Target="http://www.nomesito.com/" TargetMode="External"/><Relationship Id="rId4" Type="http://schemas.openxmlformats.org/officeDocument/2006/relationships/hyperlink" Target="http://www.nome-sito.it/"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1.xml"/><Relationship Id="rId1" Type="http://schemas.openxmlformats.org/officeDocument/2006/relationships/slideLayout" Target="../slideLayouts/slideLayout18.xml"/><Relationship Id="rId4" Type="http://schemas.openxmlformats.org/officeDocument/2006/relationships/image" Target="../media/image84.jpeg"/></Relationships>
</file>

<file path=ppt/slides/_rels/slide32.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hyperlink" Target="https://pixabay.com/it/sicurezza-informatica-internet-3400555/" TargetMode="External"/><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16.png"/><Relationship Id="rId5" Type="http://schemas.openxmlformats.org/officeDocument/2006/relationships/image" Target="../media/image13.png"/><Relationship Id="rId4" Type="http://schemas.openxmlformats.org/officeDocument/2006/relationships/hyperlink" Target="https://pixabay.com/it/occhio-iris-biometria-iriserkennung-2771174/"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19.png"/><Relationship Id="rId5" Type="http://schemas.openxmlformats.org/officeDocument/2006/relationships/image" Target="../media/image13.png"/><Relationship Id="rId4" Type="http://schemas.openxmlformats.org/officeDocument/2006/relationships/hyperlink" Target="https://pixabay.com/it/hacking-cyber-blackandwhite-2903156/"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hyperlink" Target="https://pixabay.com/it/hacking-cyber-blackandwhite-2903156/" TargetMode="Externa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hyperlink" Target="https://pixabay.com/it/fbi-forza-di-polizia-sorveglianza-3026206/"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2">
            <a:alpha val="82000"/>
          </a:schemeClr>
        </a:solidFill>
        <a:effectLst/>
      </p:bgPr>
    </p:bg>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xmlns="" id="{EE6EAE5D-D554-4C29-BFCC-8FB07C1A4B42}"/>
              </a:ext>
            </a:extLst>
          </p:cNvPr>
          <p:cNvSpPr/>
          <p:nvPr/>
        </p:nvSpPr>
        <p:spPr>
          <a:xfrm>
            <a:off x="0" y="1605280"/>
            <a:ext cx="12192000" cy="390144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3" name="Rettangolo 2">
            <a:extLst>
              <a:ext uri="{FF2B5EF4-FFF2-40B4-BE49-F238E27FC236}">
                <a16:creationId xmlns:a16="http://schemas.microsoft.com/office/drawing/2014/main" xmlns="" id="{A0E21B82-D5FE-4693-A1B5-F7CAB16976A4}"/>
              </a:ext>
            </a:extLst>
          </p:cNvPr>
          <p:cNvSpPr/>
          <p:nvPr/>
        </p:nvSpPr>
        <p:spPr>
          <a:xfrm>
            <a:off x="0" y="1605280"/>
            <a:ext cx="12192000" cy="212852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8" name="Ritardo 7">
            <a:extLst>
              <a:ext uri="{FF2B5EF4-FFF2-40B4-BE49-F238E27FC236}">
                <a16:creationId xmlns:a16="http://schemas.microsoft.com/office/drawing/2014/main" xmlns="" id="{B7123CEB-155E-4C7B-8A86-118048044F1A}"/>
              </a:ext>
            </a:extLst>
          </p:cNvPr>
          <p:cNvSpPr/>
          <p:nvPr/>
        </p:nvSpPr>
        <p:spPr>
          <a:xfrm rot="5400000">
            <a:off x="2645898" y="-1098227"/>
            <a:ext cx="2743201" cy="10033236"/>
          </a:xfrm>
          <a:prstGeom prst="flowChartDelay">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3600" b="1" i="0" u="none" strike="noStrike" kern="1200" cap="none" spc="0" normalizeH="0" baseline="0" noProof="0" dirty="0">
                <a:ln>
                  <a:noFill/>
                </a:ln>
                <a:solidFill>
                  <a:srgbClr val="EBEBEB">
                    <a:lumMod val="75000"/>
                  </a:srgbClr>
                </a:solidFill>
                <a:effectLst/>
                <a:uLnTx/>
                <a:uFillTx/>
                <a:latin typeface="Articulate Light" panose="02000503040000020004" pitchFamily="2" charset="0"/>
                <a:ea typeface="+mn-ea"/>
                <a:cs typeface="+mn-cs"/>
              </a:rPr>
              <a:t>I principali rischi</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3600" b="1" i="0" u="none" strike="noStrike" kern="1200" cap="none" spc="0" normalizeH="0" baseline="0" noProof="0" dirty="0">
              <a:ln>
                <a:noFill/>
              </a:ln>
              <a:solidFill>
                <a:srgbClr val="EBEBEB">
                  <a:lumMod val="60000"/>
                  <a:lumOff val="40000"/>
                </a:srgbClr>
              </a:solidFill>
              <a:effectLst/>
              <a:uLnTx/>
              <a:uFillTx/>
              <a:latin typeface="Articulate" panose="02000503040000020004" pitchFamily="2" charset="0"/>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3600" b="1" i="0" u="none" strike="noStrike" kern="1200" cap="none" spc="0" normalizeH="0" baseline="0" noProof="0" dirty="0">
                <a:ln>
                  <a:noFill/>
                </a:ln>
                <a:solidFill>
                  <a:srgbClr val="EBEBEB">
                    <a:lumMod val="75000"/>
                  </a:srgbClr>
                </a:solidFill>
                <a:effectLst/>
                <a:uLnTx/>
                <a:uFillTx/>
                <a:latin typeface="Articulate Light" panose="02000503040000020004" pitchFamily="2" charset="0"/>
                <a:ea typeface="+mn-ea"/>
                <a:cs typeface="+mn-cs"/>
              </a:rPr>
              <a:t>Le frodi informatiche</a:t>
            </a:r>
          </a:p>
        </p:txBody>
      </p:sp>
      <p:cxnSp>
        <p:nvCxnSpPr>
          <p:cNvPr id="17" name="Connettore diritto 16">
            <a:extLst>
              <a:ext uri="{FF2B5EF4-FFF2-40B4-BE49-F238E27FC236}">
                <a16:creationId xmlns:a16="http://schemas.microsoft.com/office/drawing/2014/main" xmlns="" id="{9AC420FA-A18E-4CB2-BAB3-A63E3EC1ED91}"/>
              </a:ext>
            </a:extLst>
          </p:cNvPr>
          <p:cNvCxnSpPr/>
          <p:nvPr/>
        </p:nvCxnSpPr>
        <p:spPr>
          <a:xfrm>
            <a:off x="0" y="3733800"/>
            <a:ext cx="77728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xmlns="" id="{23974546-CBAC-4664-9B03-882C9DC135E3}"/>
              </a:ext>
            </a:extLst>
          </p:cNvPr>
          <p:cNvCxnSpPr>
            <a:cxnSpLocks/>
          </p:cNvCxnSpPr>
          <p:nvPr/>
        </p:nvCxnSpPr>
        <p:spPr>
          <a:xfrm>
            <a:off x="11559396" y="3733800"/>
            <a:ext cx="6326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Immagine correlata"/>
          <p:cNvPicPr>
            <a:picLocks noChangeAspect="1" noChangeArrowheads="1"/>
          </p:cNvPicPr>
          <p:nvPr/>
        </p:nvPicPr>
        <p:blipFill>
          <a:blip r:embed="rId3" cstate="print">
            <a:duotone>
              <a:schemeClr val="bg2">
                <a:shade val="45000"/>
                <a:satMod val="135000"/>
              </a:schemeClr>
              <a:prstClr val="white"/>
            </a:duotone>
            <a:extLst>
              <a:ext uri="{BEBA8EAE-BF5A-486C-A8C5-ECC9F3942E4B}">
                <a14:imgProps xmlns:a14="http://schemas.microsoft.com/office/drawing/2010/main" xmlns="">
                  <a14:imgLayer r:embed="rId4">
                    <a14:imgEffect>
                      <a14:saturation sat="0"/>
                    </a14:imgEffect>
                  </a14:imgLayer>
                </a14:imgProps>
              </a:ext>
              <a:ext uri="{28A0092B-C50C-407E-A947-70E740481C1C}">
                <a14:useLocalDpi xmlns:a14="http://schemas.microsoft.com/office/drawing/2010/main" xmlns="" val="0"/>
              </a:ext>
            </a:extLst>
          </a:blip>
          <a:srcRect/>
          <a:stretch>
            <a:fillRect/>
          </a:stretch>
        </p:blipFill>
        <p:spPr bwMode="auto">
          <a:xfrm>
            <a:off x="7543800" y="1501774"/>
            <a:ext cx="4331898" cy="381721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736874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 name="Rettangolo 47">
            <a:extLst>
              <a:ext uri="{FF2B5EF4-FFF2-40B4-BE49-F238E27FC236}">
                <a16:creationId xmlns:a16="http://schemas.microsoft.com/office/drawing/2014/main" xmlns=""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Segnaposto testo 3">
            <a:extLst>
              <a:ext uri="{FF2B5EF4-FFF2-40B4-BE49-F238E27FC236}">
                <a16:creationId xmlns:a16="http://schemas.microsoft.com/office/drawing/2014/main" xmlns="" id="{F253B9FE-41A1-47DC-935A-B3FCFB116763}"/>
              </a:ext>
            </a:extLst>
          </p:cNvPr>
          <p:cNvSpPr>
            <a:spLocks noGrp="1"/>
          </p:cNvSpPr>
          <p:nvPr>
            <p:ph type="body" sz="quarter" idx="11"/>
          </p:nvPr>
        </p:nvSpPr>
        <p:spPr>
          <a:xfrm>
            <a:off x="61519" y="-152399"/>
            <a:ext cx="11496675" cy="341313"/>
          </a:xfrm>
        </p:spPr>
        <p:txBody>
          <a:bodyPr>
            <a:noAutofit/>
          </a:bodyPr>
          <a:lstStyle/>
          <a:p>
            <a:r>
              <a:rPr lang="it-IT" sz="3200" dirty="0">
                <a:solidFill>
                  <a:schemeClr val="tx1"/>
                </a:solidFill>
                <a:latin typeface="Microsoft Yi Baiti" panose="03000500000000000000" pitchFamily="66" charset="0"/>
                <a:ea typeface="Microsoft Yi Baiti" panose="03000500000000000000" pitchFamily="66" charset="0"/>
              </a:rPr>
              <a:t>Lo </a:t>
            </a:r>
            <a:r>
              <a:rPr lang="it-IT" sz="3200" dirty="0" err="1">
                <a:solidFill>
                  <a:schemeClr val="tx1"/>
                </a:solidFill>
                <a:latin typeface="Microsoft Yi Baiti" panose="03000500000000000000" pitchFamily="66" charset="0"/>
                <a:ea typeface="Microsoft Yi Baiti" panose="03000500000000000000" pitchFamily="66" charset="0"/>
              </a:rPr>
              <a:t>skimmer</a:t>
            </a:r>
            <a:r>
              <a:rPr lang="it-IT" sz="3200" dirty="0">
                <a:solidFill>
                  <a:schemeClr val="tx1"/>
                </a:solidFill>
                <a:latin typeface="Microsoft Yi Baiti" panose="03000500000000000000" pitchFamily="66" charset="0"/>
                <a:ea typeface="Microsoft Yi Baiti" panose="03000500000000000000" pitchFamily="66" charset="0"/>
              </a:rPr>
              <a:t> 1/1</a:t>
            </a:r>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627141" y="0"/>
            <a:ext cx="503340" cy="338554"/>
          </a:xfrm>
          <a:prstGeom prst="rect">
            <a:avLst/>
          </a:prstGeom>
          <a:noFill/>
        </p:spPr>
        <p:txBody>
          <a:bodyPr wrap="square" rtlCol="0">
            <a:spAutoFit/>
          </a:bodyPr>
          <a:lstStyle/>
          <a:p>
            <a:r>
              <a:rPr lang="it-IT" sz="1600" dirty="0" smtClean="0">
                <a:latin typeface="Microsoft Yi Baiti" panose="03000500000000000000" pitchFamily="66" charset="0"/>
                <a:ea typeface="Microsoft Yi Baiti" panose="03000500000000000000" pitchFamily="66" charset="0"/>
              </a:rPr>
              <a:t>9</a:t>
            </a:r>
            <a:endParaRPr lang="it-IT" sz="1600" dirty="0">
              <a:latin typeface="Microsoft Yi Baiti" panose="03000500000000000000" pitchFamily="66" charset="0"/>
              <a:ea typeface="Microsoft Yi Baiti" panose="03000500000000000000" pitchFamily="66" charset="0"/>
            </a:endParaRPr>
          </a:p>
        </p:txBody>
      </p:sp>
      <p:sp>
        <p:nvSpPr>
          <p:cNvPr id="2" name="Documento 1">
            <a:extLst>
              <a:ext uri="{FF2B5EF4-FFF2-40B4-BE49-F238E27FC236}">
                <a16:creationId xmlns:a16="http://schemas.microsoft.com/office/drawing/2014/main" xmlns="" id="{B5D6EA2C-C98E-4C7C-9DC4-0DFE4FB8D0AA}"/>
              </a:ext>
            </a:extLst>
          </p:cNvPr>
          <p:cNvSpPr/>
          <p:nvPr/>
        </p:nvSpPr>
        <p:spPr>
          <a:xfrm>
            <a:off x="762224" y="1368224"/>
            <a:ext cx="5822830" cy="1883575"/>
          </a:xfrm>
          <a:prstGeom prst="flowChartDocument">
            <a:avLst/>
          </a:prstGeom>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lvl="0">
              <a:lnSpc>
                <a:spcPct val="150000"/>
              </a:lnSpc>
            </a:pPr>
            <a:r>
              <a:rPr lang="it-IT" dirty="0">
                <a:solidFill>
                  <a:schemeClr val="tx2">
                    <a:lumMod val="75000"/>
                  </a:schemeClr>
                </a:solidFill>
              </a:rPr>
              <a:t>dispositivo capace di leggere e immagazzinare i dati di una banda magnetica; </a:t>
            </a:r>
          </a:p>
          <a:p>
            <a:pPr lvl="0">
              <a:lnSpc>
                <a:spcPct val="150000"/>
              </a:lnSpc>
            </a:pPr>
            <a:r>
              <a:rPr lang="it-IT" dirty="0">
                <a:solidFill>
                  <a:schemeClr val="tx2">
                    <a:lumMod val="75000"/>
                  </a:schemeClr>
                </a:solidFill>
              </a:rPr>
              <a:t>utilizzato contro i titolari di carte di credito:</a:t>
            </a:r>
          </a:p>
          <a:p>
            <a:pPr marL="285750" lvl="0" indent="-285750">
              <a:lnSpc>
                <a:spcPct val="150000"/>
              </a:lnSpc>
              <a:buFont typeface="Wingdings" panose="05000000000000000000" pitchFamily="2" charset="2"/>
              <a:buChar char="ü"/>
            </a:pPr>
            <a:r>
              <a:rPr lang="it-IT" dirty="0">
                <a:solidFill>
                  <a:schemeClr val="tx2">
                    <a:lumMod val="75000"/>
                  </a:schemeClr>
                </a:solidFill>
              </a:rPr>
              <a:t>durante il pagamento in un esercizio;</a:t>
            </a:r>
          </a:p>
          <a:p>
            <a:pPr marL="285750" lvl="0" indent="-285750">
              <a:lnSpc>
                <a:spcPct val="150000"/>
              </a:lnSpc>
              <a:buFont typeface="Wingdings" panose="05000000000000000000" pitchFamily="2" charset="2"/>
              <a:buChar char="ü"/>
            </a:pPr>
            <a:r>
              <a:rPr lang="it-IT" dirty="0">
                <a:solidFill>
                  <a:schemeClr val="tx2">
                    <a:lumMod val="75000"/>
                  </a:schemeClr>
                </a:solidFill>
              </a:rPr>
              <a:t>durante l’utilizzo di un ATM. </a:t>
            </a:r>
          </a:p>
        </p:txBody>
      </p:sp>
      <p:sp>
        <p:nvSpPr>
          <p:cNvPr id="18" name="Documento 17">
            <a:extLst>
              <a:ext uri="{FF2B5EF4-FFF2-40B4-BE49-F238E27FC236}">
                <a16:creationId xmlns:a16="http://schemas.microsoft.com/office/drawing/2014/main" xmlns="" id="{91533276-59B9-4178-88EF-417434897E71}"/>
              </a:ext>
            </a:extLst>
          </p:cNvPr>
          <p:cNvSpPr/>
          <p:nvPr/>
        </p:nvSpPr>
        <p:spPr>
          <a:xfrm rot="10800000">
            <a:off x="0" y="3159065"/>
            <a:ext cx="6369170" cy="3698935"/>
          </a:xfrm>
          <a:prstGeom prst="flowChartDocument">
            <a:avLst/>
          </a:prstGeom>
          <a:blipFill dpi="0" rotWithShape="0">
            <a:blip r:embed="rId3" cstate="print">
              <a:alphaModFix amt="9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Documento 22">
            <a:extLst>
              <a:ext uri="{FF2B5EF4-FFF2-40B4-BE49-F238E27FC236}">
                <a16:creationId xmlns:a16="http://schemas.microsoft.com/office/drawing/2014/main" xmlns="" id="{C5C371FA-CC62-46FE-B661-19ACE04BA40D}"/>
              </a:ext>
            </a:extLst>
          </p:cNvPr>
          <p:cNvSpPr/>
          <p:nvPr/>
        </p:nvSpPr>
        <p:spPr>
          <a:xfrm>
            <a:off x="6364072" y="482950"/>
            <a:ext cx="5822830" cy="3775816"/>
          </a:xfrm>
          <a:prstGeom prst="flowChartDocument">
            <a:avLst/>
          </a:prstGeom>
          <a:blipFill>
            <a:blip r:embed="rId4" cstate="print">
              <a:alphaModFix amt="99000"/>
            </a:blip>
            <a:stretch>
              <a:fillRect t="-19716" b="1971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pPr>
            <a:endParaRPr lang="it-IT" dirty="0">
              <a:solidFill>
                <a:schemeClr val="tx2">
                  <a:lumMod val="75000"/>
                </a:schemeClr>
              </a:solidFill>
            </a:endParaRPr>
          </a:p>
        </p:txBody>
      </p:sp>
      <p:sp>
        <p:nvSpPr>
          <p:cNvPr id="3" name="CasellaDiTesto 2">
            <a:extLst>
              <a:ext uri="{FF2B5EF4-FFF2-40B4-BE49-F238E27FC236}">
                <a16:creationId xmlns:a16="http://schemas.microsoft.com/office/drawing/2014/main" xmlns="" id="{E318A116-4E6D-4BBC-8641-7204884D04D7}"/>
              </a:ext>
            </a:extLst>
          </p:cNvPr>
          <p:cNvSpPr txBox="1"/>
          <p:nvPr/>
        </p:nvSpPr>
        <p:spPr>
          <a:xfrm>
            <a:off x="7298244" y="4226017"/>
            <a:ext cx="5138325" cy="455189"/>
          </a:xfrm>
          <a:prstGeom prst="rect">
            <a:avLst/>
          </a:prstGeom>
          <a:noFill/>
        </p:spPr>
        <p:txBody>
          <a:bodyPr wrap="square" rtlCol="0">
            <a:spAutoFit/>
          </a:bodyPr>
          <a:lstStyle/>
          <a:p>
            <a:pPr lvl="0">
              <a:lnSpc>
                <a:spcPct val="150000"/>
              </a:lnSpc>
            </a:pPr>
            <a:r>
              <a:rPr lang="it-IT" dirty="0">
                <a:solidFill>
                  <a:schemeClr val="tx2">
                    <a:lumMod val="75000"/>
                  </a:schemeClr>
                </a:solidFill>
              </a:rPr>
              <a:t>.</a:t>
            </a:r>
            <a:endParaRPr lang="it-IT" dirty="0"/>
          </a:p>
        </p:txBody>
      </p:sp>
      <p:sp>
        <p:nvSpPr>
          <p:cNvPr id="26" name="CasellaDiTesto 25">
            <a:extLst>
              <a:ext uri="{FF2B5EF4-FFF2-40B4-BE49-F238E27FC236}">
                <a16:creationId xmlns:a16="http://schemas.microsoft.com/office/drawing/2014/main" xmlns="" id="{016D865F-FECA-4051-B977-ACF9B174742F}"/>
              </a:ext>
            </a:extLst>
          </p:cNvPr>
          <p:cNvSpPr txBox="1"/>
          <p:nvPr/>
        </p:nvSpPr>
        <p:spPr>
          <a:xfrm>
            <a:off x="6964393" y="3554794"/>
            <a:ext cx="3718441" cy="400110"/>
          </a:xfrm>
          <a:prstGeom prst="rect">
            <a:avLst/>
          </a:prstGeom>
          <a:noFill/>
        </p:spPr>
        <p:txBody>
          <a:bodyPr wrap="square" rtlCol="0">
            <a:spAutoFit/>
          </a:bodyPr>
          <a:lstStyle/>
          <a:p>
            <a:pPr lvl="0">
              <a:spcBef>
                <a:spcPts val="1000"/>
              </a:spcBef>
              <a:defRPr/>
            </a:pPr>
            <a:r>
              <a:rPr lang="it-IT" sz="2000" b="1" dirty="0" err="1">
                <a:latin typeface="Tempus Sans ITC" panose="04020404030D07020202" pitchFamily="82" charset="0"/>
                <a:cs typeface="Gisha" panose="020B0502040204020203" pitchFamily="34" charset="-79"/>
              </a:rPr>
              <a:t>Skimmer</a:t>
            </a:r>
            <a:r>
              <a:rPr lang="it-IT" sz="2000" b="1" dirty="0">
                <a:latin typeface="Tempus Sans ITC" panose="04020404030D07020202" pitchFamily="82" charset="0"/>
                <a:cs typeface="Gisha" panose="020B0502040204020203" pitchFamily="34" charset="-79"/>
              </a:rPr>
              <a:t> sugli ATM:</a:t>
            </a:r>
          </a:p>
        </p:txBody>
      </p:sp>
      <p:sp>
        <p:nvSpPr>
          <p:cNvPr id="28" name="CasellaDiTesto 27">
            <a:extLst>
              <a:ext uri="{FF2B5EF4-FFF2-40B4-BE49-F238E27FC236}">
                <a16:creationId xmlns:a16="http://schemas.microsoft.com/office/drawing/2014/main" xmlns="" id="{FA93332E-8997-4350-84B6-79751EB92377}"/>
              </a:ext>
            </a:extLst>
          </p:cNvPr>
          <p:cNvSpPr txBox="1"/>
          <p:nvPr/>
        </p:nvSpPr>
        <p:spPr>
          <a:xfrm>
            <a:off x="432393" y="739193"/>
            <a:ext cx="5229302" cy="400110"/>
          </a:xfrm>
          <a:prstGeom prst="rect">
            <a:avLst/>
          </a:prstGeom>
          <a:noFill/>
        </p:spPr>
        <p:txBody>
          <a:bodyPr wrap="square" rtlCol="0">
            <a:spAutoFit/>
          </a:bodyPr>
          <a:lstStyle/>
          <a:p>
            <a:pPr lvl="0">
              <a:lnSpc>
                <a:spcPts val="2400"/>
              </a:lnSpc>
              <a:spcBef>
                <a:spcPts val="1000"/>
              </a:spcBef>
              <a:defRPr/>
            </a:pPr>
            <a:r>
              <a:rPr lang="it-IT" sz="2000" b="1" dirty="0">
                <a:latin typeface="Tempus Sans ITC" panose="04020404030D07020202" pitchFamily="82" charset="0"/>
                <a:cs typeface="Gisha" panose="020B0502040204020203" pitchFamily="34" charset="-79"/>
              </a:rPr>
              <a:t>Frode informatica - la tecnica della </a:t>
            </a:r>
            <a:r>
              <a:rPr lang="it-IT" sz="2000" b="1" dirty="0" err="1">
                <a:latin typeface="Tempus Sans ITC" panose="04020404030D07020202" pitchFamily="82" charset="0"/>
                <a:cs typeface="Gisha" panose="020B0502040204020203" pitchFamily="34" charset="-79"/>
              </a:rPr>
              <a:t>skimmer</a:t>
            </a:r>
            <a:r>
              <a:rPr lang="it-IT" sz="2000" b="1" dirty="0">
                <a:latin typeface="Tempus Sans ITC" panose="04020404030D07020202" pitchFamily="82" charset="0"/>
                <a:cs typeface="Gisha" panose="020B0502040204020203" pitchFamily="34" charset="-79"/>
              </a:rPr>
              <a:t>:</a:t>
            </a:r>
          </a:p>
        </p:txBody>
      </p:sp>
      <p:sp>
        <p:nvSpPr>
          <p:cNvPr id="17" name="Ovale 16">
            <a:extLst>
              <a:ext uri="{FF2B5EF4-FFF2-40B4-BE49-F238E27FC236}">
                <a16:creationId xmlns:a16="http://schemas.microsoft.com/office/drawing/2014/main" xmlns="" id="{B88FAF71-45DE-4124-9DC2-E61923B3BA74}"/>
              </a:ext>
            </a:extLst>
          </p:cNvPr>
          <p:cNvSpPr/>
          <p:nvPr/>
        </p:nvSpPr>
        <p:spPr>
          <a:xfrm>
            <a:off x="-1" y="760070"/>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2">
                    <a:lumMod val="75000"/>
                  </a:schemeClr>
                </a:solidFill>
              </a:rPr>
              <a:t>1</a:t>
            </a:r>
          </a:p>
        </p:txBody>
      </p:sp>
      <p:sp>
        <p:nvSpPr>
          <p:cNvPr id="20" name="Ovale 19">
            <a:extLst>
              <a:ext uri="{FF2B5EF4-FFF2-40B4-BE49-F238E27FC236}">
                <a16:creationId xmlns:a16="http://schemas.microsoft.com/office/drawing/2014/main" xmlns="" id="{83BF3E80-B2A8-4249-83C9-D7C4B084C113}"/>
              </a:ext>
            </a:extLst>
          </p:cNvPr>
          <p:cNvSpPr/>
          <p:nvPr/>
        </p:nvSpPr>
        <p:spPr>
          <a:xfrm>
            <a:off x="27976" y="2009833"/>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lumMod val="75000"/>
                  </a:schemeClr>
                </a:solidFill>
              </a:rPr>
              <a:t>3</a:t>
            </a:r>
          </a:p>
        </p:txBody>
      </p:sp>
      <p:sp>
        <p:nvSpPr>
          <p:cNvPr id="21" name="Ovale 20">
            <a:extLst>
              <a:ext uri="{FF2B5EF4-FFF2-40B4-BE49-F238E27FC236}">
                <a16:creationId xmlns:a16="http://schemas.microsoft.com/office/drawing/2014/main" xmlns="" id="{82AAC86C-531B-41F5-8300-18C73B712D9B}"/>
              </a:ext>
            </a:extLst>
          </p:cNvPr>
          <p:cNvSpPr/>
          <p:nvPr/>
        </p:nvSpPr>
        <p:spPr>
          <a:xfrm>
            <a:off x="6419005" y="3612564"/>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lumMod val="75000"/>
                  </a:schemeClr>
                </a:solidFill>
              </a:rPr>
              <a:t>6</a:t>
            </a:r>
          </a:p>
        </p:txBody>
      </p:sp>
      <p:sp>
        <p:nvSpPr>
          <p:cNvPr id="22" name="Ovale 21">
            <a:extLst>
              <a:ext uri="{FF2B5EF4-FFF2-40B4-BE49-F238E27FC236}">
                <a16:creationId xmlns:a16="http://schemas.microsoft.com/office/drawing/2014/main" xmlns="" id="{5F1ECAA2-E14D-4149-8948-B22FFF7A19EE}"/>
              </a:ext>
            </a:extLst>
          </p:cNvPr>
          <p:cNvSpPr/>
          <p:nvPr/>
        </p:nvSpPr>
        <p:spPr>
          <a:xfrm>
            <a:off x="7025155" y="4440174"/>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lumMod val="75000"/>
                  </a:schemeClr>
                </a:solidFill>
              </a:rPr>
              <a:t>7</a:t>
            </a:r>
          </a:p>
        </p:txBody>
      </p:sp>
      <p:sp>
        <p:nvSpPr>
          <p:cNvPr id="25" name="Ovale 24">
            <a:extLst>
              <a:ext uri="{FF2B5EF4-FFF2-40B4-BE49-F238E27FC236}">
                <a16:creationId xmlns:a16="http://schemas.microsoft.com/office/drawing/2014/main" xmlns="" id="{251D36F4-C676-4B21-BF3D-42B3A6DD361C}"/>
              </a:ext>
            </a:extLst>
          </p:cNvPr>
          <p:cNvSpPr/>
          <p:nvPr/>
        </p:nvSpPr>
        <p:spPr>
          <a:xfrm>
            <a:off x="9309070" y="4421501"/>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lumMod val="75000"/>
                  </a:schemeClr>
                </a:solidFill>
              </a:rPr>
              <a:t>8</a:t>
            </a:r>
          </a:p>
        </p:txBody>
      </p:sp>
      <p:sp>
        <p:nvSpPr>
          <p:cNvPr id="30" name="Ovale 29">
            <a:extLst>
              <a:ext uri="{FF2B5EF4-FFF2-40B4-BE49-F238E27FC236}">
                <a16:creationId xmlns:a16="http://schemas.microsoft.com/office/drawing/2014/main" xmlns="" id="{A2372722-BBD5-40FB-AD79-9802B120FFAB}"/>
              </a:ext>
            </a:extLst>
          </p:cNvPr>
          <p:cNvSpPr/>
          <p:nvPr/>
        </p:nvSpPr>
        <p:spPr>
          <a:xfrm>
            <a:off x="8140195" y="6074851"/>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lumMod val="75000"/>
                  </a:schemeClr>
                </a:solidFill>
              </a:rPr>
              <a:t>9</a:t>
            </a:r>
          </a:p>
        </p:txBody>
      </p:sp>
      <p:sp>
        <p:nvSpPr>
          <p:cNvPr id="31" name="Rettangolo 30">
            <a:extLst>
              <a:ext uri="{FF2B5EF4-FFF2-40B4-BE49-F238E27FC236}">
                <a16:creationId xmlns:a16="http://schemas.microsoft.com/office/drawing/2014/main" xmlns="" id="{33B199EA-633B-400D-9ECA-5D932403266F}"/>
              </a:ext>
            </a:extLst>
          </p:cNvPr>
          <p:cNvSpPr/>
          <p:nvPr/>
        </p:nvSpPr>
        <p:spPr>
          <a:xfrm>
            <a:off x="-2810123" y="-6700"/>
            <a:ext cx="2810123" cy="6570060"/>
          </a:xfrm>
          <a:prstGeom prst="rect">
            <a:avLst/>
          </a:prstGeom>
          <a:solidFill>
            <a:schemeClr val="tx1">
              <a:alpha val="5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sz="1600" b="1" dirty="0">
                <a:solidFill>
                  <a:schemeClr val="bg2">
                    <a:lumMod val="75000"/>
                  </a:schemeClr>
                </a:solidFill>
              </a:rPr>
              <a:t>Note sviluppo:</a:t>
            </a:r>
          </a:p>
          <a:p>
            <a:r>
              <a:rPr lang="it-IT" sz="1600" dirty="0">
                <a:solidFill>
                  <a:schemeClr val="bg2">
                    <a:lumMod val="75000"/>
                  </a:schemeClr>
                </a:solidFill>
              </a:rPr>
              <a:t>img1</a:t>
            </a:r>
          </a:p>
          <a:p>
            <a:r>
              <a:rPr lang="it-IT" sz="1600" dirty="0">
                <a:solidFill>
                  <a:schemeClr val="bg2">
                    <a:lumMod val="75000"/>
                  </a:schemeClr>
                </a:solidFill>
                <a:hlinkClick r:id="rId5"/>
              </a:rPr>
              <a:t>https://pixabay.com/it/bordo-elettronica-calcolatore-453758/</a:t>
            </a:r>
            <a:endParaRPr lang="it-IT" sz="1600" dirty="0">
              <a:solidFill>
                <a:schemeClr val="bg2">
                  <a:lumMod val="75000"/>
                </a:schemeClr>
              </a:solidFill>
            </a:endParaRPr>
          </a:p>
          <a:p>
            <a:endParaRPr lang="it-IT" sz="1600" dirty="0">
              <a:solidFill>
                <a:schemeClr val="bg2">
                  <a:lumMod val="75000"/>
                </a:schemeClr>
              </a:solidFill>
            </a:endParaRPr>
          </a:p>
          <a:p>
            <a:r>
              <a:rPr lang="it-IT" sz="1600" dirty="0">
                <a:solidFill>
                  <a:schemeClr val="bg2">
                    <a:lumMod val="75000"/>
                  </a:schemeClr>
                </a:solidFill>
              </a:rPr>
              <a:t>img2</a:t>
            </a:r>
          </a:p>
          <a:p>
            <a:r>
              <a:rPr lang="it-IT" sz="1600" dirty="0">
                <a:solidFill>
                  <a:schemeClr val="bg2">
                    <a:lumMod val="75000"/>
                  </a:schemeClr>
                </a:solidFill>
                <a:hlinkClick r:id="rId6"/>
              </a:rPr>
              <a:t>https://pixabay.com/it/carta-di-credito-debito-furto-1591492/</a:t>
            </a:r>
            <a:endParaRPr lang="it-IT" sz="1600" dirty="0">
              <a:solidFill>
                <a:schemeClr val="bg2">
                  <a:lumMod val="75000"/>
                </a:schemeClr>
              </a:solidFill>
            </a:endParaRPr>
          </a:p>
          <a:p>
            <a:endParaRPr lang="it-IT" sz="1600" dirty="0">
              <a:solidFill>
                <a:schemeClr val="bg2">
                  <a:lumMod val="75000"/>
                </a:schemeClr>
              </a:solidFill>
            </a:endParaRPr>
          </a:p>
          <a:p>
            <a:r>
              <a:rPr lang="it-IT" sz="1600" dirty="0">
                <a:solidFill>
                  <a:schemeClr val="bg2">
                    <a:lumMod val="75000"/>
                  </a:schemeClr>
                </a:solidFill>
              </a:rPr>
              <a:t>Icona</a:t>
            </a:r>
          </a:p>
          <a:p>
            <a:r>
              <a:rPr lang="it-IT" sz="1600" dirty="0">
                <a:solidFill>
                  <a:schemeClr val="bg2">
                    <a:lumMod val="75000"/>
                  </a:schemeClr>
                </a:solidFill>
                <a:hlinkClick r:id="rId7"/>
              </a:rPr>
              <a:t>https://pixabay.com/it/lente-macchina-fotografica-obiettivo-36521/</a:t>
            </a:r>
            <a:endParaRPr lang="it-IT" sz="1600" dirty="0">
              <a:solidFill>
                <a:schemeClr val="bg2">
                  <a:lumMod val="75000"/>
                </a:schemeClr>
              </a:solidFill>
            </a:endParaRPr>
          </a:p>
          <a:p>
            <a:endParaRPr lang="it-IT" sz="1600" dirty="0">
              <a:solidFill>
                <a:schemeClr val="bg2">
                  <a:lumMod val="75000"/>
                </a:schemeClr>
              </a:solidFill>
            </a:endParaRPr>
          </a:p>
          <a:p>
            <a:r>
              <a:rPr lang="it-IT" sz="1600" dirty="0">
                <a:solidFill>
                  <a:schemeClr val="bg2">
                    <a:lumMod val="75000"/>
                  </a:schemeClr>
                </a:solidFill>
              </a:rPr>
              <a:t>Icona</a:t>
            </a:r>
          </a:p>
          <a:p>
            <a:r>
              <a:rPr lang="it-IT" sz="1600" dirty="0">
                <a:solidFill>
                  <a:schemeClr val="bg2">
                    <a:lumMod val="75000"/>
                  </a:schemeClr>
                </a:solidFill>
              </a:rPr>
              <a:t>https://pixabay.com/it/tastiera-black-lucido-numerico-151741/</a:t>
            </a:r>
          </a:p>
          <a:p>
            <a:endParaRPr lang="it-IT" sz="1600" dirty="0">
              <a:solidFill>
                <a:schemeClr val="bg2">
                  <a:lumMod val="75000"/>
                </a:schemeClr>
              </a:solidFill>
            </a:endParaRPr>
          </a:p>
          <a:p>
            <a:r>
              <a:rPr lang="it-IT" sz="1600" dirty="0">
                <a:solidFill>
                  <a:schemeClr val="bg2">
                    <a:lumMod val="75000"/>
                  </a:schemeClr>
                </a:solidFill>
              </a:rPr>
              <a:t>Sostituire testo alla fine dell’audio con quello presente nella successiva slide</a:t>
            </a:r>
          </a:p>
          <a:p>
            <a:endParaRPr lang="it-IT" sz="1600" dirty="0">
              <a:solidFill>
                <a:schemeClr val="bg2">
                  <a:lumMod val="75000"/>
                </a:schemeClr>
              </a:solidFill>
            </a:endParaRPr>
          </a:p>
        </p:txBody>
      </p:sp>
      <p:sp>
        <p:nvSpPr>
          <p:cNvPr id="29" name="Goccia 28">
            <a:extLst>
              <a:ext uri="{FF2B5EF4-FFF2-40B4-BE49-F238E27FC236}">
                <a16:creationId xmlns:a16="http://schemas.microsoft.com/office/drawing/2014/main" xmlns="" id="{0F3F93C8-9936-4EE7-9570-21F5865705F3}"/>
              </a:ext>
            </a:extLst>
          </p:cNvPr>
          <p:cNvSpPr/>
          <p:nvPr/>
        </p:nvSpPr>
        <p:spPr>
          <a:xfrm rot="2700000">
            <a:off x="470144" y="1204822"/>
            <a:ext cx="264525" cy="216344"/>
          </a:xfrm>
          <a:prstGeom prst="teardrop">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it-IT" b="1" dirty="0"/>
          </a:p>
        </p:txBody>
      </p:sp>
      <p:sp>
        <p:nvSpPr>
          <p:cNvPr id="32" name="Goccia 31">
            <a:extLst>
              <a:ext uri="{FF2B5EF4-FFF2-40B4-BE49-F238E27FC236}">
                <a16:creationId xmlns:a16="http://schemas.microsoft.com/office/drawing/2014/main" xmlns="" id="{0E9E4144-B5F6-4D90-8734-6BEE211D5F25}"/>
              </a:ext>
            </a:extLst>
          </p:cNvPr>
          <p:cNvSpPr/>
          <p:nvPr/>
        </p:nvSpPr>
        <p:spPr>
          <a:xfrm rot="2700000">
            <a:off x="470144" y="2072831"/>
            <a:ext cx="264525" cy="216344"/>
          </a:xfrm>
          <a:prstGeom prst="teardrop">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it-IT" b="1" dirty="0"/>
          </a:p>
        </p:txBody>
      </p:sp>
      <p:sp>
        <p:nvSpPr>
          <p:cNvPr id="5" name="Triangolo rettangolo 4">
            <a:extLst>
              <a:ext uri="{FF2B5EF4-FFF2-40B4-BE49-F238E27FC236}">
                <a16:creationId xmlns:a16="http://schemas.microsoft.com/office/drawing/2014/main" xmlns="" id="{B7E0C7A2-03BE-4214-980A-225F4366DA45}"/>
              </a:ext>
            </a:extLst>
          </p:cNvPr>
          <p:cNvSpPr/>
          <p:nvPr/>
        </p:nvSpPr>
        <p:spPr>
          <a:xfrm rot="18900000">
            <a:off x="8903189" y="5024995"/>
            <a:ext cx="595223" cy="60497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Ovale 35">
            <a:extLst>
              <a:ext uri="{FF2B5EF4-FFF2-40B4-BE49-F238E27FC236}">
                <a16:creationId xmlns:a16="http://schemas.microsoft.com/office/drawing/2014/main" xmlns="" id="{07096B07-124D-4D89-94EF-AD3F360DE98E}"/>
              </a:ext>
            </a:extLst>
          </p:cNvPr>
          <p:cNvSpPr/>
          <p:nvPr/>
        </p:nvSpPr>
        <p:spPr>
          <a:xfrm>
            <a:off x="23046" y="1164620"/>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lumMod val="75000"/>
                  </a:schemeClr>
                </a:solidFill>
              </a:rPr>
              <a:t>2</a:t>
            </a:r>
          </a:p>
        </p:txBody>
      </p:sp>
      <p:sp>
        <p:nvSpPr>
          <p:cNvPr id="37" name="Ovale 36">
            <a:extLst>
              <a:ext uri="{FF2B5EF4-FFF2-40B4-BE49-F238E27FC236}">
                <a16:creationId xmlns:a16="http://schemas.microsoft.com/office/drawing/2014/main" xmlns="" id="{C55868B8-6C7C-4CE0-A859-98F7F6881764}"/>
              </a:ext>
            </a:extLst>
          </p:cNvPr>
          <p:cNvSpPr/>
          <p:nvPr/>
        </p:nvSpPr>
        <p:spPr>
          <a:xfrm>
            <a:off x="20985" y="2422644"/>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lumMod val="75000"/>
                  </a:schemeClr>
                </a:solidFill>
              </a:rPr>
              <a:t>4</a:t>
            </a:r>
          </a:p>
        </p:txBody>
      </p:sp>
      <p:sp>
        <p:nvSpPr>
          <p:cNvPr id="38" name="Ovale 37">
            <a:extLst>
              <a:ext uri="{FF2B5EF4-FFF2-40B4-BE49-F238E27FC236}">
                <a16:creationId xmlns:a16="http://schemas.microsoft.com/office/drawing/2014/main" xmlns="" id="{06038B13-1481-46EF-80FF-FA7696876801}"/>
              </a:ext>
            </a:extLst>
          </p:cNvPr>
          <p:cNvSpPr/>
          <p:nvPr/>
        </p:nvSpPr>
        <p:spPr>
          <a:xfrm>
            <a:off x="46085" y="2839519"/>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lumMod val="75000"/>
                  </a:schemeClr>
                </a:solidFill>
              </a:rPr>
              <a:t>5</a:t>
            </a:r>
          </a:p>
        </p:txBody>
      </p:sp>
      <p:pic>
        <p:nvPicPr>
          <p:cNvPr id="39" name="Picture 6" descr="Risultati immagini per password icona">
            <a:extLst>
              <a:ext uri="{FF2B5EF4-FFF2-40B4-BE49-F238E27FC236}">
                <a16:creationId xmlns:a16="http://schemas.microsoft.com/office/drawing/2014/main" xmlns="" id="{03E5A221-FEE0-40C8-A9DA-B7E5031AE333}"/>
              </a:ext>
            </a:extLst>
          </p:cNvPr>
          <p:cNvPicPr>
            <a:picLocks noChangeAspect="1" noChangeArrowheads="1"/>
          </p:cNvPicPr>
          <p:nvPr/>
        </p:nvPicPr>
        <p:blipFill>
          <a:blip r:embed="rId8" cstate="print">
            <a:lum bright="70000" contrast="-70000"/>
            <a:extLst>
              <a:ext uri="{28A0092B-C50C-407E-A947-70E740481C1C}">
                <a14:useLocalDpi xmlns:a14="http://schemas.microsoft.com/office/drawing/2010/main" xmlns="" val="0"/>
              </a:ext>
            </a:extLst>
          </a:blip>
          <a:srcRect/>
          <a:stretch>
            <a:fillRect/>
          </a:stretch>
        </p:blipFill>
        <p:spPr bwMode="auto">
          <a:xfrm>
            <a:off x="8718340" y="5815754"/>
            <a:ext cx="1023553" cy="1023553"/>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Immagine 12">
            <a:extLst>
              <a:ext uri="{FF2B5EF4-FFF2-40B4-BE49-F238E27FC236}">
                <a16:creationId xmlns:a16="http://schemas.microsoft.com/office/drawing/2014/main" xmlns="" id="{6298DC0A-84ED-4838-A4D3-E8D660733C01}"/>
              </a:ext>
            </a:extLst>
          </p:cNvPr>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9867406" y="4159534"/>
            <a:ext cx="1147782" cy="948798"/>
          </a:xfrm>
          <a:prstGeom prst="rect">
            <a:avLst/>
          </a:prstGeom>
        </p:spPr>
      </p:pic>
      <p:pic>
        <p:nvPicPr>
          <p:cNvPr id="15" name="Immagine 14">
            <a:extLst>
              <a:ext uri="{FF2B5EF4-FFF2-40B4-BE49-F238E27FC236}">
                <a16:creationId xmlns:a16="http://schemas.microsoft.com/office/drawing/2014/main" xmlns="" id="{9CEAB6EC-A413-4DAA-85FE-AC1693F646BF}"/>
              </a:ext>
            </a:extLst>
          </p:cNvPr>
          <p:cNvPicPr>
            <a:picLocks noChangeAspect="1"/>
          </p:cNvPicPr>
          <p:nvPr/>
        </p:nvPicPr>
        <p:blipFill>
          <a:blip r:embed="rId10" cstate="print">
            <a:extLst>
              <a:ext uri="{28A0092B-C50C-407E-A947-70E740481C1C}">
                <a14:useLocalDpi xmlns:a14="http://schemas.microsoft.com/office/drawing/2010/main" xmlns="" val="0"/>
              </a:ext>
            </a:extLst>
          </a:blip>
          <a:stretch>
            <a:fillRect/>
          </a:stretch>
        </p:blipFill>
        <p:spPr>
          <a:xfrm>
            <a:off x="7503924" y="4042656"/>
            <a:ext cx="1272543" cy="1272543"/>
          </a:xfrm>
          <a:prstGeom prst="rect">
            <a:avLst/>
          </a:prstGeom>
        </p:spPr>
      </p:pic>
    </p:spTree>
    <p:extLst>
      <p:ext uri="{BB962C8B-B14F-4D97-AF65-F5344CB8AC3E}">
        <p14:creationId xmlns:p14="http://schemas.microsoft.com/office/powerpoint/2010/main" xmlns="" val="8735494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ttangolo 47">
            <a:extLst>
              <a:ext uri="{FF2B5EF4-FFF2-40B4-BE49-F238E27FC236}">
                <a16:creationId xmlns:a16="http://schemas.microsoft.com/office/drawing/2014/main" xmlns=""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Segnaposto testo 3">
            <a:extLst>
              <a:ext uri="{FF2B5EF4-FFF2-40B4-BE49-F238E27FC236}">
                <a16:creationId xmlns:a16="http://schemas.microsoft.com/office/drawing/2014/main" xmlns="" id="{F253B9FE-41A1-47DC-935A-B3FCFB116763}"/>
              </a:ext>
            </a:extLst>
          </p:cNvPr>
          <p:cNvSpPr>
            <a:spLocks noGrp="1"/>
          </p:cNvSpPr>
          <p:nvPr>
            <p:ph type="body" sz="quarter" idx="11"/>
          </p:nvPr>
        </p:nvSpPr>
        <p:spPr>
          <a:xfrm>
            <a:off x="61519" y="-152399"/>
            <a:ext cx="11496675" cy="341313"/>
          </a:xfrm>
        </p:spPr>
        <p:txBody>
          <a:bodyPr>
            <a:noAutofit/>
          </a:bodyPr>
          <a:lstStyle/>
          <a:p>
            <a:r>
              <a:rPr lang="it-IT" sz="3200" dirty="0">
                <a:solidFill>
                  <a:schemeClr val="tx1"/>
                </a:solidFill>
                <a:latin typeface="Microsoft Yi Baiti" panose="03000500000000000000" pitchFamily="66" charset="0"/>
                <a:ea typeface="Microsoft Yi Baiti" panose="03000500000000000000" pitchFamily="66" charset="0"/>
              </a:rPr>
              <a:t>Lo </a:t>
            </a:r>
            <a:r>
              <a:rPr lang="it-IT" sz="3200" dirty="0" err="1">
                <a:solidFill>
                  <a:schemeClr val="tx1"/>
                </a:solidFill>
                <a:latin typeface="Microsoft Yi Baiti" panose="03000500000000000000" pitchFamily="66" charset="0"/>
                <a:ea typeface="Microsoft Yi Baiti" panose="03000500000000000000" pitchFamily="66" charset="0"/>
              </a:rPr>
              <a:t>skimmer</a:t>
            </a:r>
            <a:r>
              <a:rPr lang="it-IT" sz="3200" dirty="0">
                <a:solidFill>
                  <a:schemeClr val="tx1"/>
                </a:solidFill>
                <a:latin typeface="Microsoft Yi Baiti" panose="03000500000000000000" pitchFamily="66" charset="0"/>
                <a:ea typeface="Microsoft Yi Baiti" panose="03000500000000000000" pitchFamily="66" charset="0"/>
              </a:rPr>
              <a:t> 1/1</a:t>
            </a:r>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627141" y="0"/>
            <a:ext cx="503340" cy="338554"/>
          </a:xfrm>
          <a:prstGeom prst="rect">
            <a:avLst/>
          </a:prstGeom>
          <a:noFill/>
        </p:spPr>
        <p:txBody>
          <a:bodyPr wrap="square" rtlCol="0">
            <a:spAutoFit/>
          </a:bodyPr>
          <a:lstStyle/>
          <a:p>
            <a:r>
              <a:rPr lang="it-IT" sz="1600" dirty="0" smtClean="0">
                <a:latin typeface="Microsoft Yi Baiti" panose="03000500000000000000" pitchFamily="66" charset="0"/>
                <a:ea typeface="Microsoft Yi Baiti" panose="03000500000000000000" pitchFamily="66" charset="0"/>
              </a:rPr>
              <a:t>9</a:t>
            </a:r>
            <a:endParaRPr lang="it-IT" sz="1600" dirty="0">
              <a:latin typeface="Microsoft Yi Baiti" panose="03000500000000000000" pitchFamily="66" charset="0"/>
              <a:ea typeface="Microsoft Yi Baiti" panose="03000500000000000000" pitchFamily="66" charset="0"/>
            </a:endParaRPr>
          </a:p>
        </p:txBody>
      </p:sp>
      <p:sp>
        <p:nvSpPr>
          <p:cNvPr id="70" name="Segnaposto testo 7">
            <a:extLst>
              <a:ext uri="{FF2B5EF4-FFF2-40B4-BE49-F238E27FC236}">
                <a16:creationId xmlns:a16="http://schemas.microsoft.com/office/drawing/2014/main" xmlns="" id="{2036D021-4959-410B-9EA9-F240321A8817}"/>
              </a:ext>
            </a:extLst>
          </p:cNvPr>
          <p:cNvSpPr txBox="1">
            <a:spLocks/>
          </p:cNvSpPr>
          <p:nvPr/>
        </p:nvSpPr>
        <p:spPr>
          <a:xfrm>
            <a:off x="6369170" y="3311011"/>
            <a:ext cx="2501660" cy="2020004"/>
          </a:xfrm>
          <a:prstGeom prst="rect">
            <a:avLst/>
          </a:prstGeom>
        </p:spPr>
        <p:txBody>
          <a:bodyPr vert="horz" lIns="91440" tIns="45720" rIns="91440" bIns="45720" rtlCol="0">
            <a:normAutofit/>
          </a:bodyPr>
          <a:lstStyle>
            <a:lvl1pPr marL="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1pPr>
            <a:lvl2pPr marL="4572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2pPr>
            <a:lvl3pPr marL="9144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3pPr>
            <a:lvl4pPr marL="13716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4pPr>
            <a:lvl5pPr marL="18288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it-IT" sz="1600"/>
              <a:t>Descrizione Scenario 01</a:t>
            </a:r>
          </a:p>
          <a:p>
            <a:r>
              <a:rPr lang="it-IT" sz="1600"/>
              <a:t>….</a:t>
            </a:r>
          </a:p>
          <a:p>
            <a:endParaRPr lang="it-IT" sz="1600" dirty="0"/>
          </a:p>
        </p:txBody>
      </p:sp>
      <p:sp>
        <p:nvSpPr>
          <p:cNvPr id="71" name="Segnaposto testo 7">
            <a:extLst>
              <a:ext uri="{FF2B5EF4-FFF2-40B4-BE49-F238E27FC236}">
                <a16:creationId xmlns:a16="http://schemas.microsoft.com/office/drawing/2014/main" xmlns="" id="{88167B35-4AA4-42ED-B6F5-DBC0F1E2893C}"/>
              </a:ext>
            </a:extLst>
          </p:cNvPr>
          <p:cNvSpPr txBox="1">
            <a:spLocks/>
          </p:cNvSpPr>
          <p:nvPr/>
        </p:nvSpPr>
        <p:spPr>
          <a:xfrm>
            <a:off x="9466053" y="3311011"/>
            <a:ext cx="2501660" cy="2020004"/>
          </a:xfrm>
          <a:prstGeom prst="rect">
            <a:avLst/>
          </a:prstGeom>
        </p:spPr>
        <p:txBody>
          <a:bodyPr vert="horz" lIns="91440" tIns="45720" rIns="91440" bIns="45720" rtlCol="0">
            <a:normAutofit/>
          </a:bodyPr>
          <a:lstStyle>
            <a:lvl1pPr marL="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1pPr>
            <a:lvl2pPr marL="4572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2pPr>
            <a:lvl3pPr marL="9144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3pPr>
            <a:lvl4pPr marL="13716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4pPr>
            <a:lvl5pPr marL="18288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it-IT" sz="1600" dirty="0"/>
              <a:t>Descrizione Scenario 02</a:t>
            </a:r>
          </a:p>
          <a:p>
            <a:r>
              <a:rPr lang="it-IT" sz="1600" dirty="0"/>
              <a:t>….</a:t>
            </a:r>
          </a:p>
          <a:p>
            <a:endParaRPr lang="it-IT" sz="1600" dirty="0"/>
          </a:p>
        </p:txBody>
      </p:sp>
      <p:sp>
        <p:nvSpPr>
          <p:cNvPr id="2" name="Documento 1">
            <a:extLst>
              <a:ext uri="{FF2B5EF4-FFF2-40B4-BE49-F238E27FC236}">
                <a16:creationId xmlns:a16="http://schemas.microsoft.com/office/drawing/2014/main" xmlns="" id="{B5D6EA2C-C98E-4C7C-9DC4-0DFE4FB8D0AA}"/>
              </a:ext>
            </a:extLst>
          </p:cNvPr>
          <p:cNvSpPr/>
          <p:nvPr/>
        </p:nvSpPr>
        <p:spPr>
          <a:xfrm>
            <a:off x="539223" y="926711"/>
            <a:ext cx="5573703" cy="1023742"/>
          </a:xfrm>
          <a:prstGeom prst="flowChartDocument">
            <a:avLst/>
          </a:prstGeom>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lvl="0">
              <a:lnSpc>
                <a:spcPct val="150000"/>
              </a:lnSpc>
            </a:pPr>
            <a:r>
              <a:rPr lang="it-IT" dirty="0">
                <a:solidFill>
                  <a:schemeClr val="tx2">
                    <a:lumMod val="75000"/>
                  </a:schemeClr>
                </a:solidFill>
              </a:rPr>
              <a:t>Munirsi di tessere dotate di </a:t>
            </a:r>
            <a:r>
              <a:rPr lang="it-IT" dirty="0" smtClean="0">
                <a:solidFill>
                  <a:schemeClr val="tx2">
                    <a:lumMod val="75000"/>
                  </a:schemeClr>
                </a:solidFill>
              </a:rPr>
              <a:t>microchip </a:t>
            </a:r>
            <a:endParaRPr lang="it-IT" dirty="0">
              <a:solidFill>
                <a:schemeClr val="tx2">
                  <a:lumMod val="75000"/>
                </a:schemeClr>
              </a:solidFill>
            </a:endParaRPr>
          </a:p>
        </p:txBody>
      </p:sp>
      <p:sp>
        <p:nvSpPr>
          <p:cNvPr id="18" name="Documento 17">
            <a:extLst>
              <a:ext uri="{FF2B5EF4-FFF2-40B4-BE49-F238E27FC236}">
                <a16:creationId xmlns:a16="http://schemas.microsoft.com/office/drawing/2014/main" xmlns="" id="{91533276-59B9-4178-88EF-417434897E71}"/>
              </a:ext>
            </a:extLst>
          </p:cNvPr>
          <p:cNvSpPr/>
          <p:nvPr/>
        </p:nvSpPr>
        <p:spPr>
          <a:xfrm rot="10800000">
            <a:off x="0" y="3159065"/>
            <a:ext cx="6369170" cy="3698935"/>
          </a:xfrm>
          <a:prstGeom prst="flowChartDocument">
            <a:avLst/>
          </a:prstGeom>
          <a:blipFill dpi="0" rotWithShape="0">
            <a:blip r:embed="rId3" cstate="print">
              <a:alphaModFix amt="9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Documento 22">
            <a:extLst>
              <a:ext uri="{FF2B5EF4-FFF2-40B4-BE49-F238E27FC236}">
                <a16:creationId xmlns:a16="http://schemas.microsoft.com/office/drawing/2014/main" xmlns="" id="{C5C371FA-CC62-46FE-B661-19ACE04BA40D}"/>
              </a:ext>
            </a:extLst>
          </p:cNvPr>
          <p:cNvSpPr/>
          <p:nvPr/>
        </p:nvSpPr>
        <p:spPr>
          <a:xfrm>
            <a:off x="6369170" y="470180"/>
            <a:ext cx="5822830" cy="3775816"/>
          </a:xfrm>
          <a:prstGeom prst="flowChartDocument">
            <a:avLst/>
          </a:prstGeom>
          <a:blipFill>
            <a:blip r:embed="rId4" cstate="print">
              <a:alphaModFix amt="99000"/>
            </a:blip>
            <a:stretch>
              <a:fillRect t="-19716" b="1971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pPr>
            <a:endParaRPr lang="it-IT" dirty="0">
              <a:solidFill>
                <a:schemeClr val="tx2">
                  <a:lumMod val="75000"/>
                </a:schemeClr>
              </a:solidFill>
            </a:endParaRPr>
          </a:p>
        </p:txBody>
      </p:sp>
      <p:sp>
        <p:nvSpPr>
          <p:cNvPr id="24" name="Documento 23">
            <a:extLst>
              <a:ext uri="{FF2B5EF4-FFF2-40B4-BE49-F238E27FC236}">
                <a16:creationId xmlns:a16="http://schemas.microsoft.com/office/drawing/2014/main" xmlns="" id="{ABB207A1-8AF5-47AB-B50D-C3D7D6AA8047}"/>
              </a:ext>
            </a:extLst>
          </p:cNvPr>
          <p:cNvSpPr>
            <a:spLocks/>
          </p:cNvSpPr>
          <p:nvPr/>
        </p:nvSpPr>
        <p:spPr>
          <a:xfrm rot="10800000">
            <a:off x="6369170" y="2554095"/>
            <a:ext cx="5822830" cy="4307583"/>
          </a:xfrm>
          <a:prstGeom prst="flowChartDocumen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rtlCol="0" anchor="ctr"/>
          <a:lstStyle/>
          <a:p>
            <a:pPr lvl="0">
              <a:lnSpc>
                <a:spcPct val="150000"/>
              </a:lnSpc>
            </a:pPr>
            <a:endParaRPr lang="it-IT" dirty="0">
              <a:solidFill>
                <a:schemeClr val="tx2">
                  <a:lumMod val="75000"/>
                </a:schemeClr>
              </a:solidFill>
            </a:endParaRPr>
          </a:p>
        </p:txBody>
      </p:sp>
      <p:sp>
        <p:nvSpPr>
          <p:cNvPr id="26" name="CasellaDiTesto 25">
            <a:extLst>
              <a:ext uri="{FF2B5EF4-FFF2-40B4-BE49-F238E27FC236}">
                <a16:creationId xmlns:a16="http://schemas.microsoft.com/office/drawing/2014/main" xmlns="" id="{016D865F-FECA-4051-B977-ACF9B174742F}"/>
              </a:ext>
            </a:extLst>
          </p:cNvPr>
          <p:cNvSpPr txBox="1"/>
          <p:nvPr/>
        </p:nvSpPr>
        <p:spPr>
          <a:xfrm>
            <a:off x="6652726" y="3695268"/>
            <a:ext cx="3718441" cy="400110"/>
          </a:xfrm>
          <a:prstGeom prst="rect">
            <a:avLst/>
          </a:prstGeom>
          <a:noFill/>
        </p:spPr>
        <p:txBody>
          <a:bodyPr wrap="square" rtlCol="0">
            <a:spAutoFit/>
          </a:bodyPr>
          <a:lstStyle/>
          <a:p>
            <a:pPr lvl="0">
              <a:spcBef>
                <a:spcPts val="1000"/>
              </a:spcBef>
              <a:defRPr/>
            </a:pPr>
            <a:r>
              <a:rPr lang="it-IT" sz="2000" b="1" dirty="0">
                <a:latin typeface="Tempus Sans ITC" panose="04020404030D07020202" pitchFamily="82" charset="0"/>
                <a:cs typeface="Gisha" panose="020B0502040204020203" pitchFamily="34" charset="-79"/>
              </a:rPr>
              <a:t>L’obiettivo non è solo il denaro:</a:t>
            </a:r>
          </a:p>
        </p:txBody>
      </p:sp>
      <p:sp>
        <p:nvSpPr>
          <p:cNvPr id="28" name="CasellaDiTesto 27">
            <a:extLst>
              <a:ext uri="{FF2B5EF4-FFF2-40B4-BE49-F238E27FC236}">
                <a16:creationId xmlns:a16="http://schemas.microsoft.com/office/drawing/2014/main" xmlns="" id="{FA93332E-8997-4350-84B6-79751EB92377}"/>
              </a:ext>
            </a:extLst>
          </p:cNvPr>
          <p:cNvSpPr txBox="1"/>
          <p:nvPr/>
        </p:nvSpPr>
        <p:spPr>
          <a:xfrm>
            <a:off x="177950" y="718995"/>
            <a:ext cx="5229302" cy="400110"/>
          </a:xfrm>
          <a:prstGeom prst="rect">
            <a:avLst/>
          </a:prstGeom>
          <a:noFill/>
        </p:spPr>
        <p:txBody>
          <a:bodyPr wrap="square" rtlCol="0">
            <a:spAutoFit/>
          </a:bodyPr>
          <a:lstStyle/>
          <a:p>
            <a:pPr lvl="0">
              <a:lnSpc>
                <a:spcPts val="2400"/>
              </a:lnSpc>
              <a:spcBef>
                <a:spcPts val="1000"/>
              </a:spcBef>
              <a:defRPr/>
            </a:pPr>
            <a:r>
              <a:rPr lang="it-IT" sz="2000" b="1" dirty="0">
                <a:latin typeface="Tempus Sans ITC" panose="04020404030D07020202" pitchFamily="82" charset="0"/>
                <a:cs typeface="Gisha" panose="020B0502040204020203" pitchFamily="34" charset="-79"/>
              </a:rPr>
              <a:t>Soluzione:</a:t>
            </a:r>
          </a:p>
        </p:txBody>
      </p:sp>
      <p:sp>
        <p:nvSpPr>
          <p:cNvPr id="17" name="Ovale 16">
            <a:extLst>
              <a:ext uri="{FF2B5EF4-FFF2-40B4-BE49-F238E27FC236}">
                <a16:creationId xmlns:a16="http://schemas.microsoft.com/office/drawing/2014/main" xmlns="" id="{B88FAF71-45DE-4124-9DC2-E61923B3BA74}"/>
              </a:ext>
            </a:extLst>
          </p:cNvPr>
          <p:cNvSpPr/>
          <p:nvPr/>
        </p:nvSpPr>
        <p:spPr>
          <a:xfrm>
            <a:off x="3881118" y="631857"/>
            <a:ext cx="1300481" cy="4419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lumMod val="75000"/>
                  </a:schemeClr>
                </a:solidFill>
              </a:rPr>
              <a:t>10-13</a:t>
            </a:r>
          </a:p>
        </p:txBody>
      </p:sp>
      <p:sp>
        <p:nvSpPr>
          <p:cNvPr id="31" name="Rettangolo 30">
            <a:extLst>
              <a:ext uri="{FF2B5EF4-FFF2-40B4-BE49-F238E27FC236}">
                <a16:creationId xmlns:a16="http://schemas.microsoft.com/office/drawing/2014/main" xmlns="" id="{33B199EA-633B-400D-9ECA-5D932403266F}"/>
              </a:ext>
            </a:extLst>
          </p:cNvPr>
          <p:cNvSpPr/>
          <p:nvPr/>
        </p:nvSpPr>
        <p:spPr>
          <a:xfrm>
            <a:off x="-2302464" y="-6700"/>
            <a:ext cx="2302464" cy="6618874"/>
          </a:xfrm>
          <a:prstGeom prst="rect">
            <a:avLst/>
          </a:prstGeom>
          <a:solidFill>
            <a:schemeClr val="tx1">
              <a:alpha val="5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sz="1600" b="1" dirty="0">
                <a:solidFill>
                  <a:schemeClr val="bg2">
                    <a:lumMod val="75000"/>
                  </a:schemeClr>
                </a:solidFill>
              </a:rPr>
              <a:t>Note sviluppo:</a:t>
            </a:r>
          </a:p>
          <a:p>
            <a:r>
              <a:rPr lang="it-IT" sz="1600" dirty="0">
                <a:solidFill>
                  <a:schemeClr val="bg2">
                    <a:lumMod val="75000"/>
                  </a:schemeClr>
                </a:solidFill>
              </a:rPr>
              <a:t>img1</a:t>
            </a:r>
          </a:p>
          <a:p>
            <a:r>
              <a:rPr lang="it-IT" sz="1600" dirty="0">
                <a:solidFill>
                  <a:schemeClr val="bg2">
                    <a:lumMod val="75000"/>
                  </a:schemeClr>
                </a:solidFill>
                <a:hlinkClick r:id="rId5"/>
              </a:rPr>
              <a:t>https://pixabay.com/it/bordo-elettronica-calcolatore-453758/</a:t>
            </a:r>
            <a:endParaRPr lang="it-IT" sz="1600" dirty="0">
              <a:solidFill>
                <a:schemeClr val="bg2">
                  <a:lumMod val="75000"/>
                </a:schemeClr>
              </a:solidFill>
            </a:endParaRPr>
          </a:p>
          <a:p>
            <a:endParaRPr lang="it-IT" sz="1600" dirty="0">
              <a:solidFill>
                <a:schemeClr val="bg2">
                  <a:lumMod val="75000"/>
                </a:schemeClr>
              </a:solidFill>
            </a:endParaRPr>
          </a:p>
          <a:p>
            <a:r>
              <a:rPr lang="it-IT" sz="1600" dirty="0">
                <a:solidFill>
                  <a:schemeClr val="bg2">
                    <a:lumMod val="75000"/>
                  </a:schemeClr>
                </a:solidFill>
              </a:rPr>
              <a:t>img2</a:t>
            </a:r>
          </a:p>
          <a:p>
            <a:r>
              <a:rPr lang="it-IT" sz="1600" dirty="0">
                <a:solidFill>
                  <a:schemeClr val="bg2">
                    <a:lumMod val="75000"/>
                  </a:schemeClr>
                </a:solidFill>
                <a:hlinkClick r:id="rId6"/>
              </a:rPr>
              <a:t>https://pixabay.com/it/carta-di-credito-debito-furto-1591492/</a:t>
            </a:r>
            <a:endParaRPr lang="it-IT" sz="1600" dirty="0">
              <a:solidFill>
                <a:schemeClr val="bg2">
                  <a:lumMod val="75000"/>
                </a:schemeClr>
              </a:solidFill>
            </a:endParaRPr>
          </a:p>
          <a:p>
            <a:endParaRPr lang="it-IT" sz="1600" dirty="0">
              <a:solidFill>
                <a:schemeClr val="bg2">
                  <a:lumMod val="75000"/>
                </a:schemeClr>
              </a:solidFill>
            </a:endParaRPr>
          </a:p>
          <a:p>
            <a:r>
              <a:rPr lang="it-IT" sz="1600" dirty="0">
                <a:solidFill>
                  <a:schemeClr val="bg2">
                    <a:lumMod val="75000"/>
                  </a:schemeClr>
                </a:solidFill>
              </a:rPr>
              <a:t>Icona</a:t>
            </a:r>
          </a:p>
          <a:p>
            <a:r>
              <a:rPr lang="it-IT" sz="1600" dirty="0">
                <a:solidFill>
                  <a:schemeClr val="bg2">
                    <a:lumMod val="75000"/>
                  </a:schemeClr>
                </a:solidFill>
                <a:hlinkClick r:id="rId7"/>
              </a:rPr>
              <a:t>https://pixabay.com/it/carta-identificazione-158195/</a:t>
            </a:r>
            <a:endParaRPr lang="it-IT" sz="1600" dirty="0">
              <a:solidFill>
                <a:schemeClr val="bg2">
                  <a:lumMod val="75000"/>
                </a:schemeClr>
              </a:solidFill>
            </a:endParaRPr>
          </a:p>
          <a:p>
            <a:endParaRPr lang="it-IT" sz="1600" dirty="0">
              <a:solidFill>
                <a:schemeClr val="bg2">
                  <a:lumMod val="75000"/>
                </a:schemeClr>
              </a:solidFill>
            </a:endParaRPr>
          </a:p>
          <a:p>
            <a:r>
              <a:rPr lang="it-IT" sz="1600" dirty="0">
                <a:solidFill>
                  <a:schemeClr val="bg2">
                    <a:lumMod val="75000"/>
                  </a:schemeClr>
                </a:solidFill>
              </a:rPr>
              <a:t>Icona</a:t>
            </a:r>
          </a:p>
          <a:p>
            <a:r>
              <a:rPr lang="it-IT" sz="1600" dirty="0">
                <a:solidFill>
                  <a:schemeClr val="bg2">
                    <a:lumMod val="75000"/>
                  </a:schemeClr>
                </a:solidFill>
              </a:rPr>
              <a:t>https://pixabay.com/it/bit-della-chiave-chiave-blocco-149031/</a:t>
            </a:r>
          </a:p>
        </p:txBody>
      </p:sp>
      <p:sp>
        <p:nvSpPr>
          <p:cNvPr id="29" name="Goccia 28">
            <a:extLst>
              <a:ext uri="{FF2B5EF4-FFF2-40B4-BE49-F238E27FC236}">
                <a16:creationId xmlns:a16="http://schemas.microsoft.com/office/drawing/2014/main" xmlns="" id="{0F3F93C8-9936-4EE7-9570-21F5865705F3}"/>
              </a:ext>
            </a:extLst>
          </p:cNvPr>
          <p:cNvSpPr/>
          <p:nvPr/>
        </p:nvSpPr>
        <p:spPr>
          <a:xfrm rot="2700000">
            <a:off x="226304" y="1225142"/>
            <a:ext cx="264525" cy="216344"/>
          </a:xfrm>
          <a:prstGeom prst="teardrop">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it-IT" b="1" dirty="0"/>
          </a:p>
        </p:txBody>
      </p:sp>
      <p:sp>
        <p:nvSpPr>
          <p:cNvPr id="32" name="Goccia 31">
            <a:extLst>
              <a:ext uri="{FF2B5EF4-FFF2-40B4-BE49-F238E27FC236}">
                <a16:creationId xmlns:a16="http://schemas.microsoft.com/office/drawing/2014/main" xmlns="" id="{0E9E4144-B5F6-4D90-8734-6BEE211D5F25}"/>
              </a:ext>
            </a:extLst>
          </p:cNvPr>
          <p:cNvSpPr/>
          <p:nvPr/>
        </p:nvSpPr>
        <p:spPr>
          <a:xfrm rot="2700000">
            <a:off x="236947" y="2501127"/>
            <a:ext cx="264525" cy="216344"/>
          </a:xfrm>
          <a:prstGeom prst="teardrop">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it-IT" b="1" dirty="0"/>
          </a:p>
        </p:txBody>
      </p:sp>
      <p:sp>
        <p:nvSpPr>
          <p:cNvPr id="39" name="CasellaDiTesto 38">
            <a:extLst>
              <a:ext uri="{FF2B5EF4-FFF2-40B4-BE49-F238E27FC236}">
                <a16:creationId xmlns:a16="http://schemas.microsoft.com/office/drawing/2014/main" xmlns="" id="{A54829C7-946D-4503-AD50-CD2890F0AE0D}"/>
              </a:ext>
            </a:extLst>
          </p:cNvPr>
          <p:cNvSpPr txBox="1"/>
          <p:nvPr/>
        </p:nvSpPr>
        <p:spPr>
          <a:xfrm>
            <a:off x="188553" y="2007619"/>
            <a:ext cx="5229302" cy="400110"/>
          </a:xfrm>
          <a:prstGeom prst="rect">
            <a:avLst/>
          </a:prstGeom>
          <a:noFill/>
        </p:spPr>
        <p:txBody>
          <a:bodyPr wrap="square" rtlCol="0">
            <a:spAutoFit/>
          </a:bodyPr>
          <a:lstStyle/>
          <a:p>
            <a:pPr lvl="0">
              <a:lnSpc>
                <a:spcPts val="2400"/>
              </a:lnSpc>
              <a:spcBef>
                <a:spcPts val="1000"/>
              </a:spcBef>
              <a:defRPr/>
            </a:pPr>
            <a:r>
              <a:rPr lang="it-IT" sz="2000" b="1" dirty="0">
                <a:latin typeface="Tempus Sans ITC" panose="04020404030D07020202" pitchFamily="82" charset="0"/>
                <a:cs typeface="Gisha" panose="020B0502040204020203" pitchFamily="34" charset="-79"/>
              </a:rPr>
              <a:t>Nuovi pericoli</a:t>
            </a:r>
            <a:r>
              <a:rPr lang="it-IT" sz="2000" b="1" dirty="0" smtClean="0">
                <a:latin typeface="Tempus Sans ITC" panose="04020404030D07020202" pitchFamily="82" charset="0"/>
                <a:cs typeface="Gisha" panose="020B0502040204020203" pitchFamily="34" charset="-79"/>
              </a:rPr>
              <a:t>: carte </a:t>
            </a:r>
            <a:r>
              <a:rPr lang="it-IT" sz="2000" b="1" dirty="0" err="1" smtClean="0">
                <a:latin typeface="Tempus Sans ITC" panose="04020404030D07020202" pitchFamily="82" charset="0"/>
                <a:cs typeface="Gisha" panose="020B0502040204020203" pitchFamily="34" charset="-79"/>
              </a:rPr>
              <a:t>contactless</a:t>
            </a:r>
            <a:endParaRPr lang="it-IT" sz="2000" b="1" dirty="0">
              <a:latin typeface="Tempus Sans ITC" panose="04020404030D07020202" pitchFamily="82" charset="0"/>
              <a:cs typeface="Gisha" panose="020B0502040204020203" pitchFamily="34" charset="-79"/>
            </a:endParaRPr>
          </a:p>
        </p:txBody>
      </p:sp>
      <p:sp>
        <p:nvSpPr>
          <p:cNvPr id="40" name="Documento 39">
            <a:extLst>
              <a:ext uri="{FF2B5EF4-FFF2-40B4-BE49-F238E27FC236}">
                <a16:creationId xmlns:a16="http://schemas.microsoft.com/office/drawing/2014/main" xmlns="" id="{CFD96EAD-8C7B-4109-A4F9-CEF90CE40832}"/>
              </a:ext>
            </a:extLst>
          </p:cNvPr>
          <p:cNvSpPr/>
          <p:nvPr/>
        </p:nvSpPr>
        <p:spPr>
          <a:xfrm>
            <a:off x="520000" y="2388216"/>
            <a:ext cx="5582283" cy="1023742"/>
          </a:xfrm>
          <a:prstGeom prst="flowChartDocumen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lvl="0">
              <a:lnSpc>
                <a:spcPct val="150000"/>
              </a:lnSpc>
            </a:pPr>
            <a:r>
              <a:rPr lang="it-IT" dirty="0">
                <a:solidFill>
                  <a:schemeClr val="tx2">
                    <a:lumMod val="75000"/>
                  </a:schemeClr>
                </a:solidFill>
              </a:rPr>
              <a:t>Utilizzo di lettori portatili per catturare a distanza i dati delle </a:t>
            </a:r>
            <a:r>
              <a:rPr lang="it-IT" dirty="0" smtClean="0">
                <a:solidFill>
                  <a:schemeClr val="tx2">
                    <a:lumMod val="75000"/>
                  </a:schemeClr>
                </a:solidFill>
              </a:rPr>
              <a:t>carte</a:t>
            </a:r>
            <a:endParaRPr lang="it-IT" dirty="0">
              <a:solidFill>
                <a:schemeClr val="tx2">
                  <a:lumMod val="75000"/>
                </a:schemeClr>
              </a:solidFill>
            </a:endParaRPr>
          </a:p>
        </p:txBody>
      </p:sp>
      <p:sp>
        <p:nvSpPr>
          <p:cNvPr id="41" name="Ovale 40">
            <a:extLst>
              <a:ext uri="{FF2B5EF4-FFF2-40B4-BE49-F238E27FC236}">
                <a16:creationId xmlns:a16="http://schemas.microsoft.com/office/drawing/2014/main" xmlns="" id="{1E7577CD-638C-485B-9157-32B0BB5322B8}"/>
              </a:ext>
            </a:extLst>
          </p:cNvPr>
          <p:cNvSpPr/>
          <p:nvPr/>
        </p:nvSpPr>
        <p:spPr>
          <a:xfrm>
            <a:off x="10345235" y="3592628"/>
            <a:ext cx="648341" cy="5486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lumMod val="75000"/>
                  </a:schemeClr>
                </a:solidFill>
              </a:rPr>
              <a:t>14</a:t>
            </a:r>
          </a:p>
        </p:txBody>
      </p:sp>
      <p:pic>
        <p:nvPicPr>
          <p:cNvPr id="8" name="Immagine 7">
            <a:extLst>
              <a:ext uri="{FF2B5EF4-FFF2-40B4-BE49-F238E27FC236}">
                <a16:creationId xmlns:a16="http://schemas.microsoft.com/office/drawing/2014/main" xmlns="" id="{4B4CEECB-0052-4430-882F-2C49A24EFFB4}"/>
              </a:ext>
            </a:extLst>
          </p:cNvPr>
          <p:cNvPicPr>
            <a:picLocks noChangeAspect="1"/>
          </p:cNvPicPr>
          <p:nvPr/>
        </p:nvPicPr>
        <p:blipFill>
          <a:blip r:embed="rId8" cstate="print">
            <a:biLevel thresh="75000"/>
            <a:extLst>
              <a:ext uri="{BEBA8EAE-BF5A-486C-A8C5-ECC9F3942E4B}">
                <a14:imgProps xmlns:a14="http://schemas.microsoft.com/office/drawing/2010/main" xmlns="">
                  <a14:imgLayer r:embed="rId9">
                    <a14:imgEffect>
                      <a14:saturation sat="0"/>
                    </a14:imgEffect>
                  </a14:imgLayer>
                </a14:imgProps>
              </a:ext>
              <a:ext uri="{28A0092B-C50C-407E-A947-70E740481C1C}">
                <a14:useLocalDpi xmlns:a14="http://schemas.microsoft.com/office/drawing/2010/main" xmlns="" val="0"/>
              </a:ext>
            </a:extLst>
          </a:blip>
          <a:stretch>
            <a:fillRect/>
          </a:stretch>
        </p:blipFill>
        <p:spPr>
          <a:xfrm>
            <a:off x="7193447" y="4788937"/>
            <a:ext cx="1618568" cy="1092576"/>
          </a:xfrm>
          <a:prstGeom prst="rect">
            <a:avLst/>
          </a:prstGeom>
        </p:spPr>
      </p:pic>
      <p:sp>
        <p:nvSpPr>
          <p:cNvPr id="42" name="Ovale 41">
            <a:extLst>
              <a:ext uri="{FF2B5EF4-FFF2-40B4-BE49-F238E27FC236}">
                <a16:creationId xmlns:a16="http://schemas.microsoft.com/office/drawing/2014/main" xmlns="" id="{3AD72DAD-8AD4-44A2-8954-CFE7CD649724}"/>
              </a:ext>
            </a:extLst>
          </p:cNvPr>
          <p:cNvSpPr/>
          <p:nvPr/>
        </p:nvSpPr>
        <p:spPr>
          <a:xfrm>
            <a:off x="7640648" y="6087387"/>
            <a:ext cx="648341" cy="5486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lumMod val="75000"/>
                  </a:schemeClr>
                </a:solidFill>
              </a:rPr>
              <a:t>15</a:t>
            </a:r>
          </a:p>
        </p:txBody>
      </p:sp>
      <p:sp>
        <p:nvSpPr>
          <p:cNvPr id="43" name="Ovale 42">
            <a:extLst>
              <a:ext uri="{FF2B5EF4-FFF2-40B4-BE49-F238E27FC236}">
                <a16:creationId xmlns:a16="http://schemas.microsoft.com/office/drawing/2014/main" xmlns="" id="{DF6C9205-867E-47DF-80C0-DCB25B63EEDA}"/>
              </a:ext>
            </a:extLst>
          </p:cNvPr>
          <p:cNvSpPr/>
          <p:nvPr/>
        </p:nvSpPr>
        <p:spPr>
          <a:xfrm>
            <a:off x="10074182" y="6063517"/>
            <a:ext cx="648341" cy="5486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lumMod val="75000"/>
                  </a:schemeClr>
                </a:solidFill>
              </a:rPr>
              <a:t>16</a:t>
            </a:r>
          </a:p>
        </p:txBody>
      </p:sp>
      <p:pic>
        <p:nvPicPr>
          <p:cNvPr id="7" name="Immagine 6">
            <a:extLst>
              <a:ext uri="{FF2B5EF4-FFF2-40B4-BE49-F238E27FC236}">
                <a16:creationId xmlns:a16="http://schemas.microsoft.com/office/drawing/2014/main" xmlns="" id="{70234E53-0889-4D6B-B017-57D68F4E5504}"/>
              </a:ext>
            </a:extLst>
          </p:cNvPr>
          <p:cNvPicPr>
            <a:picLocks noChangeAspect="1"/>
          </p:cNvPicPr>
          <p:nvPr/>
        </p:nvPicPr>
        <p:blipFill>
          <a:blip r:embed="rId10" cstate="print">
            <a:lum bright="70000" contrast="-70000"/>
            <a:extLst>
              <a:ext uri="{28A0092B-C50C-407E-A947-70E740481C1C}">
                <a14:useLocalDpi xmlns:a14="http://schemas.microsoft.com/office/drawing/2010/main" xmlns="" val="0"/>
              </a:ext>
            </a:extLst>
          </a:blip>
          <a:stretch>
            <a:fillRect/>
          </a:stretch>
        </p:blipFill>
        <p:spPr>
          <a:xfrm>
            <a:off x="9636292" y="4496546"/>
            <a:ext cx="1453288" cy="1480010"/>
          </a:xfrm>
          <a:prstGeom prst="rect">
            <a:avLst/>
          </a:prstGeom>
        </p:spPr>
      </p:pic>
      <p:pic>
        <p:nvPicPr>
          <p:cNvPr id="5" name="Immagine 4">
            <a:extLst>
              <a:ext uri="{FF2B5EF4-FFF2-40B4-BE49-F238E27FC236}">
                <a16:creationId xmlns:a16="http://schemas.microsoft.com/office/drawing/2014/main" xmlns="" id="{CDF2608D-83F6-45A9-9123-127715627328}"/>
              </a:ext>
            </a:extLst>
          </p:cNvPr>
          <p:cNvPicPr>
            <a:picLocks noChangeAspect="1"/>
          </p:cNvPicPr>
          <p:nvPr/>
        </p:nvPicPr>
        <p:blipFill>
          <a:blip r:embed="rId11" cstate="print">
            <a:extLst>
              <a:ext uri="{28A0092B-C50C-407E-A947-70E740481C1C}">
                <a14:useLocalDpi xmlns:a14="http://schemas.microsoft.com/office/drawing/2010/main" xmlns="" val="0"/>
              </a:ext>
            </a:extLst>
          </a:blip>
          <a:stretch>
            <a:fillRect/>
          </a:stretch>
        </p:blipFill>
        <p:spPr>
          <a:xfrm rot="7200000">
            <a:off x="9960329" y="4279889"/>
            <a:ext cx="1026284" cy="2052568"/>
          </a:xfrm>
          <a:prstGeom prst="rect">
            <a:avLst/>
          </a:prstGeom>
        </p:spPr>
      </p:pic>
    </p:spTree>
    <p:extLst>
      <p:ext uri="{BB962C8B-B14F-4D97-AF65-F5344CB8AC3E}">
        <p14:creationId xmlns:p14="http://schemas.microsoft.com/office/powerpoint/2010/main" xmlns="" val="1495612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xmlns="" id="{3755494B-D7A7-4494-8C3F-EEF1639370BF}"/>
              </a:ext>
            </a:extLst>
          </p:cNvPr>
          <p:cNvPicPr>
            <a:picLocks noChangeAspect="1"/>
          </p:cNvPicPr>
          <p:nvPr/>
        </p:nvPicPr>
        <p:blipFill rotWithShape="1">
          <a:blip r:embed="rId3" cstate="print">
            <a:extLst>
              <a:ext uri="{28A0092B-C50C-407E-A947-70E740481C1C}">
                <a14:useLocalDpi xmlns:a14="http://schemas.microsoft.com/office/drawing/2010/main" xmlns="" val="0"/>
              </a:ext>
            </a:extLst>
          </a:blip>
          <a:srcRect l="-6608" t="144" r="30535" b="13079"/>
          <a:stretch/>
        </p:blipFill>
        <p:spPr>
          <a:xfrm>
            <a:off x="1009883" y="476248"/>
            <a:ext cx="11189082" cy="6381752"/>
          </a:xfrm>
          <a:prstGeom prst="rect">
            <a:avLst/>
          </a:prstGeom>
        </p:spPr>
      </p:pic>
      <p:sp>
        <p:nvSpPr>
          <p:cNvPr id="48" name="Rettangolo 47">
            <a:extLst>
              <a:ext uri="{FF2B5EF4-FFF2-40B4-BE49-F238E27FC236}">
                <a16:creationId xmlns:a16="http://schemas.microsoft.com/office/drawing/2014/main" xmlns=""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4" name="Segnaposto testo 3">
            <a:extLst>
              <a:ext uri="{FF2B5EF4-FFF2-40B4-BE49-F238E27FC236}">
                <a16:creationId xmlns:a16="http://schemas.microsoft.com/office/drawing/2014/main" xmlns="" id="{F253B9FE-41A1-47DC-935A-B3FCFB116763}"/>
              </a:ext>
            </a:extLst>
          </p:cNvPr>
          <p:cNvSpPr>
            <a:spLocks noGrp="1"/>
          </p:cNvSpPr>
          <p:nvPr>
            <p:ph type="body" sz="quarter" idx="11"/>
          </p:nvPr>
        </p:nvSpPr>
        <p:spPr>
          <a:xfrm>
            <a:off x="61519" y="-11719"/>
            <a:ext cx="11496675" cy="341313"/>
          </a:xfrm>
        </p:spPr>
        <p:txBody>
          <a:bodyPr anchor="ctr" anchorCtr="0">
            <a:noAutofit/>
          </a:bodyPr>
          <a:lstStyle/>
          <a:p>
            <a:r>
              <a:rPr lang="it-IT" sz="3200" dirty="0">
                <a:solidFill>
                  <a:schemeClr val="tx1"/>
                </a:solidFill>
                <a:latin typeface="Microsoft Yi Baiti" panose="03000500000000000000" pitchFamily="66" charset="0"/>
                <a:ea typeface="Microsoft Yi Baiti" panose="03000500000000000000" pitchFamily="66" charset="0"/>
              </a:rPr>
              <a:t>Dialer e </a:t>
            </a:r>
            <a:r>
              <a:rPr lang="it-IT" sz="3200" dirty="0" err="1">
                <a:solidFill>
                  <a:schemeClr val="tx1"/>
                </a:solidFill>
                <a:latin typeface="Microsoft Yi Baiti" panose="03000500000000000000" pitchFamily="66" charset="0"/>
                <a:ea typeface="Microsoft Yi Baiti" panose="03000500000000000000" pitchFamily="66" charset="0"/>
              </a:rPr>
              <a:t>pharming</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627141" y="0"/>
            <a:ext cx="50334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dirty="0" smtClean="0">
                <a:ln>
                  <a:noFill/>
                </a:ln>
                <a:solidFill>
                  <a:prstClr val="white"/>
                </a:solidFill>
                <a:effectLst/>
                <a:uLnTx/>
                <a:uFillTx/>
                <a:latin typeface="Microsoft Yi Baiti" panose="03000500000000000000" pitchFamily="66" charset="0"/>
                <a:ea typeface="Microsoft Yi Baiti" panose="03000500000000000000" pitchFamily="66" charset="0"/>
                <a:cs typeface="+mn-cs"/>
              </a:rPr>
              <a:t>10</a:t>
            </a:r>
            <a:endParaRPr kumimoji="0" lang="it-IT" sz="1600" b="0" i="0" u="none" strike="noStrike" kern="1200" cap="none" spc="0" normalizeH="0" baseline="0" noProof="0" dirty="0">
              <a:ln>
                <a:noFill/>
              </a:ln>
              <a:solidFill>
                <a:prstClr val="white"/>
              </a:solidFill>
              <a:effectLst/>
              <a:uLnTx/>
              <a:uFillTx/>
              <a:latin typeface="Microsoft Yi Baiti" panose="03000500000000000000" pitchFamily="66" charset="0"/>
              <a:ea typeface="Microsoft Yi Baiti" panose="03000500000000000000" pitchFamily="66" charset="0"/>
              <a:cs typeface="+mn-cs"/>
            </a:endParaRPr>
          </a:p>
        </p:txBody>
      </p:sp>
      <p:sp>
        <p:nvSpPr>
          <p:cNvPr id="68" name="Segnaposto testo 7">
            <a:extLst>
              <a:ext uri="{FF2B5EF4-FFF2-40B4-BE49-F238E27FC236}">
                <a16:creationId xmlns:a16="http://schemas.microsoft.com/office/drawing/2014/main" xmlns="" id="{33C37E95-5F17-4534-AC47-05ECE8B02EF6}"/>
              </a:ext>
            </a:extLst>
          </p:cNvPr>
          <p:cNvSpPr>
            <a:spLocks noGrp="1"/>
          </p:cNvSpPr>
          <p:nvPr>
            <p:ph type="body" sz="quarter" idx="17"/>
          </p:nvPr>
        </p:nvSpPr>
        <p:spPr>
          <a:xfrm>
            <a:off x="224287" y="3298071"/>
            <a:ext cx="2501660" cy="2020004"/>
          </a:xfrm>
        </p:spPr>
        <p:txBody>
          <a:bodyPr>
            <a:normAutofit/>
          </a:bodyPr>
          <a:lstStyle/>
          <a:p>
            <a:r>
              <a:rPr lang="it-IT" sz="1600" dirty="0"/>
              <a:t>Descrizione Scenario 01</a:t>
            </a:r>
          </a:p>
          <a:p>
            <a:r>
              <a:rPr lang="it-IT" sz="1600" dirty="0"/>
              <a:t>….</a:t>
            </a:r>
          </a:p>
          <a:p>
            <a:endParaRPr lang="it-IT" sz="1600" dirty="0"/>
          </a:p>
        </p:txBody>
      </p:sp>
      <p:sp>
        <p:nvSpPr>
          <p:cNvPr id="2" name="Documento 1">
            <a:extLst>
              <a:ext uri="{FF2B5EF4-FFF2-40B4-BE49-F238E27FC236}">
                <a16:creationId xmlns:a16="http://schemas.microsoft.com/office/drawing/2014/main" xmlns="" id="{B5D6EA2C-C98E-4C7C-9DC4-0DFE4FB8D0AA}"/>
              </a:ext>
            </a:extLst>
          </p:cNvPr>
          <p:cNvSpPr/>
          <p:nvPr/>
        </p:nvSpPr>
        <p:spPr>
          <a:xfrm>
            <a:off x="0" y="476249"/>
            <a:ext cx="6369170" cy="3698935"/>
          </a:xfrm>
          <a:prstGeom prst="flowChartDocumen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288000" rIns="360000" rtlCol="0" anchor="ctr"/>
          <a:lstStyle/>
          <a:p>
            <a:pPr lvl="0">
              <a:lnSpc>
                <a:spcPct val="150000"/>
              </a:lnSpc>
              <a:defRPr/>
            </a:pPr>
            <a:endParaRPr kumimoji="0" lang="it-IT" sz="1800" b="0" i="0" u="none" strike="noStrike" kern="1200" cap="none" spc="0" normalizeH="0" baseline="0" noProof="0" dirty="0">
              <a:ln>
                <a:noFill/>
              </a:ln>
              <a:solidFill>
                <a:srgbClr val="EBEBEB">
                  <a:lumMod val="75000"/>
                </a:srgbClr>
              </a:solidFill>
              <a:effectLst/>
              <a:uLnTx/>
              <a:uFillTx/>
              <a:latin typeface="Century Gothic" panose="020B0502020202020204"/>
              <a:ea typeface="+mn-ea"/>
              <a:cs typeface="+mn-cs"/>
            </a:endParaRPr>
          </a:p>
        </p:txBody>
      </p:sp>
      <p:sp>
        <p:nvSpPr>
          <p:cNvPr id="24" name="Documento 23">
            <a:extLst>
              <a:ext uri="{FF2B5EF4-FFF2-40B4-BE49-F238E27FC236}">
                <a16:creationId xmlns:a16="http://schemas.microsoft.com/office/drawing/2014/main" xmlns="" id="{ABB207A1-8AF5-47AB-B50D-C3D7D6AA8047}"/>
              </a:ext>
            </a:extLst>
          </p:cNvPr>
          <p:cNvSpPr>
            <a:spLocks/>
          </p:cNvSpPr>
          <p:nvPr/>
        </p:nvSpPr>
        <p:spPr>
          <a:xfrm rot="10800000">
            <a:off x="-1" y="3176963"/>
            <a:ext cx="6369169" cy="3698936"/>
          </a:xfrm>
          <a:prstGeom prst="flowChartDocumen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rtlCol="0" anchor="ctr"/>
          <a:lstStyle/>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it-IT" sz="1800" b="0" i="0" u="none" strike="noStrike" kern="1200" cap="none" spc="0" normalizeH="0" baseline="0" noProof="0" dirty="0">
              <a:ln>
                <a:noFill/>
              </a:ln>
              <a:solidFill>
                <a:srgbClr val="EBEBEB">
                  <a:lumMod val="75000"/>
                </a:srgbClr>
              </a:solidFill>
              <a:effectLst/>
              <a:uLnTx/>
              <a:uFillTx/>
              <a:latin typeface="Century Gothic" panose="020B0502020202020204"/>
              <a:ea typeface="+mn-ea"/>
              <a:cs typeface="+mn-cs"/>
            </a:endParaRPr>
          </a:p>
        </p:txBody>
      </p:sp>
      <p:sp>
        <p:nvSpPr>
          <p:cNvPr id="3" name="CasellaDiTesto 2">
            <a:extLst>
              <a:ext uri="{FF2B5EF4-FFF2-40B4-BE49-F238E27FC236}">
                <a16:creationId xmlns:a16="http://schemas.microsoft.com/office/drawing/2014/main" xmlns="" id="{E318A116-4E6D-4BBC-8641-7204884D04D7}"/>
              </a:ext>
            </a:extLst>
          </p:cNvPr>
          <p:cNvSpPr txBox="1"/>
          <p:nvPr/>
        </p:nvSpPr>
        <p:spPr>
          <a:xfrm>
            <a:off x="473265" y="711343"/>
            <a:ext cx="5939216" cy="2169825"/>
          </a:xfrm>
          <a:prstGeom prst="rect">
            <a:avLst/>
          </a:prstGeom>
          <a:noFill/>
        </p:spPr>
        <p:txBody>
          <a:bodyPr wrap="square" rtlCol="0">
            <a:spAutoFit/>
          </a:bodyPr>
          <a:lstStyle/>
          <a:p>
            <a:pPr lvl="0">
              <a:lnSpc>
                <a:spcPct val="150000"/>
              </a:lnSpc>
              <a:defRPr/>
            </a:pPr>
            <a:r>
              <a:rPr lang="it-IT" dirty="0">
                <a:solidFill>
                  <a:srgbClr val="EBEBEB">
                    <a:lumMod val="75000"/>
                  </a:srgbClr>
                </a:solidFill>
              </a:rPr>
              <a:t>Programma che altera i parametri della connessione a </a:t>
            </a:r>
            <a:r>
              <a:rPr lang="it-IT" dirty="0" smtClean="0">
                <a:solidFill>
                  <a:srgbClr val="EBEBEB">
                    <a:lumMod val="75000"/>
                  </a:srgbClr>
                </a:solidFill>
              </a:rPr>
              <a:t>internet</a:t>
            </a:r>
            <a:endParaRPr lang="it-IT" dirty="0">
              <a:solidFill>
                <a:srgbClr val="EBEBEB">
                  <a:lumMod val="75000"/>
                </a:srgbClr>
              </a:solidFill>
            </a:endParaRPr>
          </a:p>
          <a:p>
            <a:pPr>
              <a:lnSpc>
                <a:spcPct val="150000"/>
              </a:lnSpc>
              <a:defRPr/>
            </a:pPr>
            <a:r>
              <a:rPr lang="it-IT" dirty="0">
                <a:solidFill>
                  <a:srgbClr val="EBEBEB">
                    <a:lumMod val="75000"/>
                  </a:srgbClr>
                </a:solidFill>
              </a:rPr>
              <a:t>Sostituzione del numero telefonico con uno a </a:t>
            </a:r>
            <a:r>
              <a:rPr lang="it-IT" dirty="0" smtClean="0">
                <a:solidFill>
                  <a:srgbClr val="EBEBEB">
                    <a:lumMod val="75000"/>
                  </a:srgbClr>
                </a:solidFill>
              </a:rPr>
              <a:t>pagamento</a:t>
            </a:r>
            <a:endParaRPr lang="it-IT" dirty="0">
              <a:solidFill>
                <a:srgbClr val="EBEBEB">
                  <a:lumMod val="75000"/>
                </a:srgbClr>
              </a:solidFill>
            </a:endParaRPr>
          </a:p>
          <a:p>
            <a:pPr>
              <a:lnSpc>
                <a:spcPct val="150000"/>
              </a:lnSpc>
              <a:defRPr/>
            </a:pPr>
            <a:r>
              <a:rPr lang="it-IT" dirty="0">
                <a:solidFill>
                  <a:srgbClr val="EBEBEB">
                    <a:lumMod val="75000"/>
                  </a:srgbClr>
                </a:solidFill>
              </a:rPr>
              <a:t>È una tecnica in </a:t>
            </a:r>
            <a:r>
              <a:rPr lang="it-IT" dirty="0" smtClean="0">
                <a:solidFill>
                  <a:srgbClr val="EBEBEB">
                    <a:lumMod val="75000"/>
                  </a:srgbClr>
                </a:solidFill>
              </a:rPr>
              <a:t>disuso</a:t>
            </a:r>
            <a:endParaRPr lang="it-IT" dirty="0">
              <a:solidFill>
                <a:srgbClr val="EBEBEB">
                  <a:lumMod val="75000"/>
                </a:srgbClr>
              </a:solidFill>
            </a:endParaRPr>
          </a:p>
        </p:txBody>
      </p:sp>
      <p:sp>
        <p:nvSpPr>
          <p:cNvPr id="7" name="Unità di visualizzazione grafica 6">
            <a:extLst>
              <a:ext uri="{FF2B5EF4-FFF2-40B4-BE49-F238E27FC236}">
                <a16:creationId xmlns:a16="http://schemas.microsoft.com/office/drawing/2014/main" xmlns="" id="{6DDBE34B-0610-439C-8B21-724808CA2911}"/>
              </a:ext>
            </a:extLst>
          </p:cNvPr>
          <p:cNvSpPr/>
          <p:nvPr/>
        </p:nvSpPr>
        <p:spPr>
          <a:xfrm>
            <a:off x="6369168" y="1011077"/>
            <a:ext cx="5208076" cy="1466850"/>
          </a:xfrm>
          <a:prstGeom prst="flowChartDisplay">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2800" b="1" i="0" u="none" strike="noStrike" kern="1200" cap="none" spc="0" normalizeH="0" baseline="0" noProof="0" dirty="0">
                <a:ln>
                  <a:noFill/>
                </a:ln>
                <a:solidFill>
                  <a:prstClr val="white"/>
                </a:solidFill>
                <a:effectLst/>
                <a:uLnTx/>
                <a:uFillTx/>
                <a:latin typeface="Tempus Sans ITC" panose="04020404030D07020202" pitchFamily="82" charset="0"/>
                <a:ea typeface="+mn-ea"/>
                <a:cs typeface="Gisha" panose="020B0502040204020203" pitchFamily="34" charset="-79"/>
              </a:rPr>
              <a:t>Dialer</a:t>
            </a:r>
          </a:p>
        </p:txBody>
      </p:sp>
      <p:sp>
        <p:nvSpPr>
          <p:cNvPr id="25" name="Unità di visualizzazione grafica 24">
            <a:extLst>
              <a:ext uri="{FF2B5EF4-FFF2-40B4-BE49-F238E27FC236}">
                <a16:creationId xmlns:a16="http://schemas.microsoft.com/office/drawing/2014/main" xmlns="" id="{6CB09D50-E397-4749-8861-6D5A067CE262}"/>
              </a:ext>
            </a:extLst>
          </p:cNvPr>
          <p:cNvSpPr/>
          <p:nvPr/>
        </p:nvSpPr>
        <p:spPr>
          <a:xfrm>
            <a:off x="6369168" y="3951905"/>
            <a:ext cx="5208076" cy="1466850"/>
          </a:xfrm>
          <a:prstGeom prst="flowChartDisplay">
            <a:avLst/>
          </a:prstGeom>
          <a:solidFill>
            <a:srgbClr val="B01513"/>
          </a:solid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lvl="0" algn="ctr">
              <a:defRPr/>
            </a:pPr>
            <a:r>
              <a:rPr lang="it-IT" sz="2800" b="1" dirty="0" err="1">
                <a:solidFill>
                  <a:prstClr val="white"/>
                </a:solidFill>
                <a:latin typeface="Tempus Sans ITC" panose="04020404030D07020202" pitchFamily="82" charset="0"/>
                <a:cs typeface="Gisha" panose="020B0502040204020203" pitchFamily="34" charset="-79"/>
              </a:rPr>
              <a:t>Pharming</a:t>
            </a:r>
            <a:endParaRPr kumimoji="0" lang="it-IT" sz="2800" b="1" i="0" u="none" strike="noStrike" kern="1200" cap="none" spc="0" normalizeH="0" baseline="0" noProof="0" dirty="0">
              <a:ln>
                <a:noFill/>
              </a:ln>
              <a:solidFill>
                <a:prstClr val="white"/>
              </a:solidFill>
              <a:effectLst/>
              <a:uLnTx/>
              <a:uFillTx/>
              <a:latin typeface="Tempus Sans ITC" panose="04020404030D07020202" pitchFamily="82" charset="0"/>
              <a:ea typeface="+mn-ea"/>
              <a:cs typeface="Gisha" panose="020B0502040204020203" pitchFamily="34" charset="-79"/>
            </a:endParaRPr>
          </a:p>
        </p:txBody>
      </p:sp>
      <p:sp>
        <p:nvSpPr>
          <p:cNvPr id="18" name="Rettangolo 17">
            <a:extLst>
              <a:ext uri="{FF2B5EF4-FFF2-40B4-BE49-F238E27FC236}">
                <a16:creationId xmlns:a16="http://schemas.microsoft.com/office/drawing/2014/main" xmlns="" id="{BBAC464B-CCFB-4B31-90C9-C1A314F44AA6}"/>
              </a:ext>
            </a:extLst>
          </p:cNvPr>
          <p:cNvSpPr/>
          <p:nvPr/>
        </p:nvSpPr>
        <p:spPr>
          <a:xfrm>
            <a:off x="-2141924" y="-6700"/>
            <a:ext cx="2141924" cy="6381751"/>
          </a:xfrm>
          <a:prstGeom prst="rect">
            <a:avLst/>
          </a:prstGeom>
          <a:solidFill>
            <a:schemeClr val="tx1">
              <a:alpha val="5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1"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rPr>
              <a:t>Note sviluppo:</a:t>
            </a:r>
          </a:p>
          <a:p>
            <a:pPr lvl="0">
              <a:defRPr/>
            </a:pPr>
            <a:r>
              <a:rPr lang="it-IT" sz="1600" dirty="0">
                <a:solidFill>
                  <a:srgbClr val="1E5155">
                    <a:lumMod val="75000"/>
                  </a:srgbClr>
                </a:solidFill>
                <a:hlinkClick r:id="rId4"/>
              </a:rPr>
              <a:t>https://pixabay.com/it/internet-computer-comunicazione-3369768/</a:t>
            </a:r>
            <a:endParaRPr lang="it-IT" sz="1600" dirty="0">
              <a:solidFill>
                <a:srgbClr val="1E5155">
                  <a:lumMod val="75000"/>
                </a:srgbClr>
              </a:solidFill>
            </a:endParaRPr>
          </a:p>
          <a:p>
            <a:pPr lvl="0">
              <a:defRPr/>
            </a:pPr>
            <a:endParaRPr lang="it-IT" sz="1600" dirty="0">
              <a:solidFill>
                <a:srgbClr val="1E5155">
                  <a:lumMod val="75000"/>
                </a:srgbClr>
              </a:solidFill>
            </a:endParaRPr>
          </a:p>
          <a:p>
            <a:pPr lvl="0">
              <a:defRPr/>
            </a:pPr>
            <a:r>
              <a:rPr lang="it-IT" sz="1600" dirty="0">
                <a:solidFill>
                  <a:srgbClr val="1E5155">
                    <a:lumMod val="75000"/>
                  </a:srgbClr>
                </a:solidFill>
              </a:rPr>
              <a:t>Icona</a:t>
            </a:r>
          </a:p>
          <a:p>
            <a:pPr lvl="0">
              <a:defRPr/>
            </a:pPr>
            <a:r>
              <a:rPr lang="it-IT" sz="1600" dirty="0">
                <a:solidFill>
                  <a:srgbClr val="1E5155">
                    <a:lumMod val="75000"/>
                  </a:srgbClr>
                </a:solidFill>
                <a:hlinkClick r:id="rId5"/>
              </a:rPr>
              <a:t>https://pixabay.com/it/icona-ricevitore-del-telefono-157358/</a:t>
            </a:r>
            <a:endParaRPr lang="it-IT" sz="1600" dirty="0">
              <a:solidFill>
                <a:srgbClr val="1E5155">
                  <a:lumMod val="75000"/>
                </a:srgbClr>
              </a:solidFill>
            </a:endParaRPr>
          </a:p>
          <a:p>
            <a:pPr lvl="0">
              <a:defRPr/>
            </a:pPr>
            <a:endParaRPr lang="it-IT" sz="1600" dirty="0">
              <a:solidFill>
                <a:srgbClr val="1E5155">
                  <a:lumMod val="75000"/>
                </a:srgbClr>
              </a:solidFill>
            </a:endParaRPr>
          </a:p>
          <a:p>
            <a:pPr lvl="0">
              <a:defRPr/>
            </a:pPr>
            <a:endParaRPr lang="it-IT" sz="1600" dirty="0">
              <a:solidFill>
                <a:srgbClr val="1E5155">
                  <a:lumMod val="75000"/>
                </a:srgbClr>
              </a:solidFill>
            </a:endParaRPr>
          </a:p>
          <a:p>
            <a:pPr lvl="0">
              <a:defRPr/>
            </a:pPr>
            <a:r>
              <a:rPr lang="it-IT" sz="1600" dirty="0">
                <a:solidFill>
                  <a:srgbClr val="1E5155">
                    <a:lumMod val="75000"/>
                  </a:srgbClr>
                </a:solidFill>
              </a:rPr>
              <a:t>Icona</a:t>
            </a:r>
          </a:p>
          <a:p>
            <a:pPr lvl="0">
              <a:defRPr/>
            </a:pPr>
            <a:r>
              <a:rPr lang="it-IT" sz="1600" dirty="0">
                <a:solidFill>
                  <a:srgbClr val="1E5155">
                    <a:lumMod val="75000"/>
                  </a:srgbClr>
                </a:solidFill>
                <a:hlinkClick r:id="rId6"/>
              </a:rPr>
              <a:t>https://pixabay.com/it/computer-server-pulsanti-pc-305534/</a:t>
            </a:r>
            <a:endParaRPr lang="it-IT" sz="1600" dirty="0">
              <a:solidFill>
                <a:srgbClr val="1E5155">
                  <a:lumMod val="75000"/>
                </a:srgbClr>
              </a:solidFill>
            </a:endParaRPr>
          </a:p>
          <a:p>
            <a:pPr lvl="0">
              <a:defRPr/>
            </a:pPr>
            <a:endParaRPr lang="it-IT" sz="1600" dirty="0">
              <a:solidFill>
                <a:srgbClr val="1E5155">
                  <a:lumMod val="75000"/>
                </a:srgbClr>
              </a:solidFill>
            </a:endParaRPr>
          </a:p>
          <a:p>
            <a:pPr lvl="0">
              <a:defRPr/>
            </a:pPr>
            <a:endParaRPr lang="it-IT" sz="1600" b="1" dirty="0">
              <a:solidFill>
                <a:srgbClr val="1E5155">
                  <a:lumMod val="75000"/>
                </a:srgbClr>
              </a:solidFill>
              <a:latin typeface="Century Gothic" panose="020B0502020202020204"/>
            </a:endParaRPr>
          </a:p>
        </p:txBody>
      </p:sp>
      <p:sp>
        <p:nvSpPr>
          <p:cNvPr id="21" name="Ovale 20">
            <a:extLst>
              <a:ext uri="{FF2B5EF4-FFF2-40B4-BE49-F238E27FC236}">
                <a16:creationId xmlns:a16="http://schemas.microsoft.com/office/drawing/2014/main" xmlns="" id="{1632B5BB-80DD-41B8-96D3-7E14F7C857C4}"/>
              </a:ext>
            </a:extLst>
          </p:cNvPr>
          <p:cNvSpPr/>
          <p:nvPr/>
        </p:nvSpPr>
        <p:spPr>
          <a:xfrm>
            <a:off x="7249755" y="1317290"/>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rPr>
              <a:t>1</a:t>
            </a:r>
          </a:p>
        </p:txBody>
      </p:sp>
      <p:sp>
        <p:nvSpPr>
          <p:cNvPr id="22" name="Ovale 21">
            <a:extLst>
              <a:ext uri="{FF2B5EF4-FFF2-40B4-BE49-F238E27FC236}">
                <a16:creationId xmlns:a16="http://schemas.microsoft.com/office/drawing/2014/main" xmlns="" id="{9AE9E254-E4D0-4C62-A0D7-46211AB44F78}"/>
              </a:ext>
            </a:extLst>
          </p:cNvPr>
          <p:cNvSpPr/>
          <p:nvPr/>
        </p:nvSpPr>
        <p:spPr>
          <a:xfrm>
            <a:off x="4109277" y="3544443"/>
            <a:ext cx="981717"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rPr>
              <a:t>6-8</a:t>
            </a:r>
          </a:p>
        </p:txBody>
      </p:sp>
      <p:sp>
        <p:nvSpPr>
          <p:cNvPr id="27" name="Ovale 26">
            <a:extLst>
              <a:ext uri="{FF2B5EF4-FFF2-40B4-BE49-F238E27FC236}">
                <a16:creationId xmlns:a16="http://schemas.microsoft.com/office/drawing/2014/main" xmlns="" id="{0F73464F-DF1B-4086-B64D-4BAE3D7B79B6}"/>
              </a:ext>
            </a:extLst>
          </p:cNvPr>
          <p:cNvSpPr/>
          <p:nvPr/>
        </p:nvSpPr>
        <p:spPr>
          <a:xfrm>
            <a:off x="7249755" y="4654823"/>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rPr>
              <a:t>5</a:t>
            </a:r>
          </a:p>
        </p:txBody>
      </p:sp>
      <p:sp>
        <p:nvSpPr>
          <p:cNvPr id="28" name="Goccia 27">
            <a:extLst>
              <a:ext uri="{FF2B5EF4-FFF2-40B4-BE49-F238E27FC236}">
                <a16:creationId xmlns:a16="http://schemas.microsoft.com/office/drawing/2014/main" xmlns="" id="{241DEA72-D02D-4A97-8CF4-3EA4DD5F2ED9}"/>
              </a:ext>
            </a:extLst>
          </p:cNvPr>
          <p:cNvSpPr/>
          <p:nvPr/>
        </p:nvSpPr>
        <p:spPr>
          <a:xfrm rot="2700000">
            <a:off x="107079" y="852913"/>
            <a:ext cx="264525" cy="216344"/>
          </a:xfrm>
          <a:prstGeom prst="teardrop">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it-IT" b="1" dirty="0"/>
          </a:p>
        </p:txBody>
      </p:sp>
      <p:sp>
        <p:nvSpPr>
          <p:cNvPr id="30" name="Goccia 29">
            <a:extLst>
              <a:ext uri="{FF2B5EF4-FFF2-40B4-BE49-F238E27FC236}">
                <a16:creationId xmlns:a16="http://schemas.microsoft.com/office/drawing/2014/main" xmlns="" id="{2C61CF61-A6DB-43A8-B464-D529B52F1DFB}"/>
              </a:ext>
            </a:extLst>
          </p:cNvPr>
          <p:cNvSpPr/>
          <p:nvPr/>
        </p:nvSpPr>
        <p:spPr>
          <a:xfrm rot="2700000">
            <a:off x="104370" y="1667180"/>
            <a:ext cx="264525" cy="216344"/>
          </a:xfrm>
          <a:prstGeom prst="teardrop">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it-IT" b="1" dirty="0"/>
          </a:p>
        </p:txBody>
      </p:sp>
      <p:sp>
        <p:nvSpPr>
          <p:cNvPr id="31" name="Goccia 30">
            <a:extLst>
              <a:ext uri="{FF2B5EF4-FFF2-40B4-BE49-F238E27FC236}">
                <a16:creationId xmlns:a16="http://schemas.microsoft.com/office/drawing/2014/main" xmlns="" id="{2278D54E-13DB-46CA-BA46-47DF5E59D968}"/>
              </a:ext>
            </a:extLst>
          </p:cNvPr>
          <p:cNvSpPr/>
          <p:nvPr/>
        </p:nvSpPr>
        <p:spPr>
          <a:xfrm rot="2700000">
            <a:off x="94698" y="2489412"/>
            <a:ext cx="264525" cy="216344"/>
          </a:xfrm>
          <a:prstGeom prst="teardrop">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it-IT" b="1" dirty="0"/>
          </a:p>
        </p:txBody>
      </p:sp>
      <p:sp>
        <p:nvSpPr>
          <p:cNvPr id="32" name="CasellaDiTesto 31">
            <a:extLst>
              <a:ext uri="{FF2B5EF4-FFF2-40B4-BE49-F238E27FC236}">
                <a16:creationId xmlns:a16="http://schemas.microsoft.com/office/drawing/2014/main" xmlns="" id="{1A42A504-300A-4F93-B0B7-86E4DEC396F1}"/>
              </a:ext>
            </a:extLst>
          </p:cNvPr>
          <p:cNvSpPr txBox="1"/>
          <p:nvPr/>
        </p:nvSpPr>
        <p:spPr>
          <a:xfrm>
            <a:off x="416390" y="4024477"/>
            <a:ext cx="5939216" cy="2169825"/>
          </a:xfrm>
          <a:prstGeom prst="rect">
            <a:avLst/>
          </a:prstGeom>
          <a:noFill/>
        </p:spPr>
        <p:txBody>
          <a:bodyPr wrap="square" rtlCol="0">
            <a:spAutoFit/>
          </a:bodyPr>
          <a:lstStyle/>
          <a:p>
            <a:pPr lvl="0">
              <a:lnSpc>
                <a:spcPct val="150000"/>
              </a:lnSpc>
              <a:defRPr/>
            </a:pPr>
            <a:r>
              <a:rPr lang="it-IT" dirty="0">
                <a:solidFill>
                  <a:srgbClr val="EBEBEB">
                    <a:lumMod val="75000"/>
                  </a:srgbClr>
                </a:solidFill>
              </a:rPr>
              <a:t>Tecnica di </a:t>
            </a:r>
            <a:r>
              <a:rPr lang="it-IT" dirty="0" smtClean="0">
                <a:solidFill>
                  <a:srgbClr val="EBEBEB">
                    <a:lumMod val="75000"/>
                  </a:srgbClr>
                </a:solidFill>
              </a:rPr>
              <a:t>cracking</a:t>
            </a:r>
            <a:endParaRPr lang="it-IT" dirty="0">
              <a:solidFill>
                <a:srgbClr val="EBEBEB">
                  <a:lumMod val="75000"/>
                </a:srgbClr>
              </a:solidFill>
            </a:endParaRPr>
          </a:p>
          <a:p>
            <a:pPr lvl="0">
              <a:lnSpc>
                <a:spcPct val="150000"/>
              </a:lnSpc>
              <a:defRPr/>
            </a:pPr>
            <a:r>
              <a:rPr lang="it-IT" dirty="0">
                <a:solidFill>
                  <a:srgbClr val="EBEBEB">
                    <a:lumMod val="75000"/>
                  </a:srgbClr>
                </a:solidFill>
              </a:rPr>
              <a:t>L’obiettivo è </a:t>
            </a:r>
            <a:r>
              <a:rPr lang="it-IT" dirty="0" smtClean="0">
                <a:solidFill>
                  <a:srgbClr val="EBEBEB">
                    <a:lumMod val="75000"/>
                  </a:srgbClr>
                </a:solidFill>
              </a:rPr>
              <a:t>indirizzare </a:t>
            </a:r>
            <a:r>
              <a:rPr lang="it-IT" dirty="0">
                <a:solidFill>
                  <a:srgbClr val="EBEBEB">
                    <a:lumMod val="75000"/>
                  </a:srgbClr>
                </a:solidFill>
              </a:rPr>
              <a:t>le vittime verso un server web </a:t>
            </a:r>
            <a:r>
              <a:rPr lang="it-IT" dirty="0" smtClean="0">
                <a:solidFill>
                  <a:srgbClr val="EBEBEB">
                    <a:lumMod val="75000"/>
                  </a:srgbClr>
                </a:solidFill>
              </a:rPr>
              <a:t>clone per catturare i loro dati</a:t>
            </a:r>
            <a:endParaRPr lang="it-IT" dirty="0">
              <a:solidFill>
                <a:srgbClr val="EBEBEB">
                  <a:lumMod val="75000"/>
                </a:srgbClr>
              </a:solidFill>
            </a:endParaRPr>
          </a:p>
          <a:p>
            <a:pPr lvl="0">
              <a:lnSpc>
                <a:spcPct val="150000"/>
              </a:lnSpc>
              <a:defRPr/>
            </a:pPr>
            <a:r>
              <a:rPr lang="it-IT" dirty="0" smtClean="0">
                <a:solidFill>
                  <a:srgbClr val="EBEBEB">
                    <a:lumMod val="75000"/>
                  </a:srgbClr>
                </a:solidFill>
              </a:rPr>
              <a:t>Grazie a modifiche </a:t>
            </a:r>
            <a:r>
              <a:rPr lang="it-IT" dirty="0">
                <a:solidFill>
                  <a:srgbClr val="EBEBEB">
                    <a:lumMod val="75000"/>
                  </a:srgbClr>
                </a:solidFill>
              </a:rPr>
              <a:t>tecniche-informatiche, </a:t>
            </a:r>
            <a:r>
              <a:rPr lang="it-IT" dirty="0" smtClean="0">
                <a:solidFill>
                  <a:srgbClr val="EBEBEB">
                    <a:lumMod val="75000"/>
                  </a:srgbClr>
                </a:solidFill>
              </a:rPr>
              <a:t>l'utente è convinto di </a:t>
            </a:r>
            <a:r>
              <a:rPr lang="it-IT" dirty="0">
                <a:solidFill>
                  <a:srgbClr val="EBEBEB">
                    <a:lumMod val="75000"/>
                  </a:srgbClr>
                </a:solidFill>
              </a:rPr>
              <a:t>accedere al dominio </a:t>
            </a:r>
            <a:r>
              <a:rPr lang="it-IT" dirty="0" smtClean="0">
                <a:solidFill>
                  <a:srgbClr val="EBEBEB">
                    <a:lumMod val="75000"/>
                  </a:srgbClr>
                </a:solidFill>
              </a:rPr>
              <a:t>originale</a:t>
            </a:r>
            <a:endParaRPr lang="it-IT" dirty="0">
              <a:solidFill>
                <a:srgbClr val="EBEBEB">
                  <a:lumMod val="75000"/>
                </a:srgbClr>
              </a:solidFill>
            </a:endParaRPr>
          </a:p>
        </p:txBody>
      </p:sp>
      <p:sp>
        <p:nvSpPr>
          <p:cNvPr id="33" name="Goccia 32">
            <a:extLst>
              <a:ext uri="{FF2B5EF4-FFF2-40B4-BE49-F238E27FC236}">
                <a16:creationId xmlns:a16="http://schemas.microsoft.com/office/drawing/2014/main" xmlns="" id="{5F2CBD6E-B60F-4E51-BFF0-27162DE20807}"/>
              </a:ext>
            </a:extLst>
          </p:cNvPr>
          <p:cNvSpPr/>
          <p:nvPr/>
        </p:nvSpPr>
        <p:spPr>
          <a:xfrm rot="2700000">
            <a:off x="157879" y="4180581"/>
            <a:ext cx="264525" cy="216344"/>
          </a:xfrm>
          <a:prstGeom prst="teardrop">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it-IT" b="1" dirty="0"/>
          </a:p>
        </p:txBody>
      </p:sp>
      <p:sp>
        <p:nvSpPr>
          <p:cNvPr id="34" name="Goccia 33">
            <a:extLst>
              <a:ext uri="{FF2B5EF4-FFF2-40B4-BE49-F238E27FC236}">
                <a16:creationId xmlns:a16="http://schemas.microsoft.com/office/drawing/2014/main" xmlns="" id="{CB7C3D16-D648-4AC8-B6E0-19731F207CF4}"/>
              </a:ext>
            </a:extLst>
          </p:cNvPr>
          <p:cNvSpPr/>
          <p:nvPr/>
        </p:nvSpPr>
        <p:spPr>
          <a:xfrm rot="2700000">
            <a:off x="155170" y="4547808"/>
            <a:ext cx="264525" cy="216344"/>
          </a:xfrm>
          <a:prstGeom prst="teardrop">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it-IT" b="1" dirty="0"/>
          </a:p>
        </p:txBody>
      </p:sp>
      <p:sp>
        <p:nvSpPr>
          <p:cNvPr id="35" name="Goccia 34">
            <a:extLst>
              <a:ext uri="{FF2B5EF4-FFF2-40B4-BE49-F238E27FC236}">
                <a16:creationId xmlns:a16="http://schemas.microsoft.com/office/drawing/2014/main" xmlns="" id="{A42A7151-ED05-4193-9E9F-9C98D90D9883}"/>
              </a:ext>
            </a:extLst>
          </p:cNvPr>
          <p:cNvSpPr/>
          <p:nvPr/>
        </p:nvSpPr>
        <p:spPr>
          <a:xfrm rot="2700000">
            <a:off x="145498" y="5390360"/>
            <a:ext cx="264525" cy="216344"/>
          </a:xfrm>
          <a:prstGeom prst="teardrop">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it-IT" b="1" dirty="0"/>
          </a:p>
        </p:txBody>
      </p:sp>
      <p:sp>
        <p:nvSpPr>
          <p:cNvPr id="36" name="Ovale 35">
            <a:extLst>
              <a:ext uri="{FF2B5EF4-FFF2-40B4-BE49-F238E27FC236}">
                <a16:creationId xmlns:a16="http://schemas.microsoft.com/office/drawing/2014/main" xmlns="" id="{D7095C64-83F2-476A-B22D-B74E6153316B}"/>
              </a:ext>
            </a:extLst>
          </p:cNvPr>
          <p:cNvSpPr/>
          <p:nvPr/>
        </p:nvSpPr>
        <p:spPr>
          <a:xfrm>
            <a:off x="5135671" y="649101"/>
            <a:ext cx="981717"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rPr>
              <a:t>2-4</a:t>
            </a:r>
          </a:p>
        </p:txBody>
      </p:sp>
      <p:pic>
        <p:nvPicPr>
          <p:cNvPr id="8" name="Immagine 7">
            <a:extLst>
              <a:ext uri="{FF2B5EF4-FFF2-40B4-BE49-F238E27FC236}">
                <a16:creationId xmlns:a16="http://schemas.microsoft.com/office/drawing/2014/main" xmlns="" id="{938C6912-C06D-4671-97A2-5582A171B5C9}"/>
              </a:ext>
            </a:extLst>
          </p:cNvPr>
          <p:cNvPicPr>
            <a:picLocks noChangeAspect="1"/>
          </p:cNvPicPr>
          <p:nvPr/>
        </p:nvPicPr>
        <p:blipFill>
          <a:blip r:embed="rId7" cstate="print">
            <a:lum bright="70000" contrast="-70000"/>
            <a:extLst>
              <a:ext uri="{28A0092B-C50C-407E-A947-70E740481C1C}">
                <a14:useLocalDpi xmlns:a14="http://schemas.microsoft.com/office/drawing/2010/main" xmlns="" val="0"/>
              </a:ext>
            </a:extLst>
          </a:blip>
          <a:stretch>
            <a:fillRect/>
          </a:stretch>
        </p:blipFill>
        <p:spPr>
          <a:xfrm>
            <a:off x="10355574" y="1317290"/>
            <a:ext cx="618788" cy="835886"/>
          </a:xfrm>
          <a:prstGeom prst="rect">
            <a:avLst/>
          </a:prstGeom>
        </p:spPr>
      </p:pic>
      <p:pic>
        <p:nvPicPr>
          <p:cNvPr id="11" name="Immagine 10">
            <a:extLst>
              <a:ext uri="{FF2B5EF4-FFF2-40B4-BE49-F238E27FC236}">
                <a16:creationId xmlns:a16="http://schemas.microsoft.com/office/drawing/2014/main" xmlns="" id="{266906DF-9DD2-4E67-ADF1-04CA87D59026}"/>
              </a:ext>
            </a:extLst>
          </p:cNvPr>
          <p:cNvPicPr>
            <a:picLocks noChangeAspect="1"/>
          </p:cNvPicPr>
          <p:nvPr/>
        </p:nvPicPr>
        <p:blipFill>
          <a:blip r:embed="rId8" cstate="print">
            <a:lum bright="70000" contrast="-70000"/>
            <a:extLst>
              <a:ext uri="{28A0092B-C50C-407E-A947-70E740481C1C}">
                <a14:useLocalDpi xmlns:a14="http://schemas.microsoft.com/office/drawing/2010/main" xmlns="" val="0"/>
              </a:ext>
            </a:extLst>
          </a:blip>
          <a:stretch>
            <a:fillRect/>
          </a:stretch>
        </p:blipFill>
        <p:spPr>
          <a:xfrm>
            <a:off x="10355574" y="4175184"/>
            <a:ext cx="717423" cy="1106091"/>
          </a:xfrm>
          <a:prstGeom prst="rect">
            <a:avLst/>
          </a:prstGeom>
        </p:spPr>
      </p:pic>
    </p:spTree>
    <p:extLst>
      <p:ext uri="{BB962C8B-B14F-4D97-AF65-F5344CB8AC3E}">
        <p14:creationId xmlns:p14="http://schemas.microsoft.com/office/powerpoint/2010/main" xmlns="" val="901943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Elaborazione 29">
            <a:extLst>
              <a:ext uri="{FF2B5EF4-FFF2-40B4-BE49-F238E27FC236}">
                <a16:creationId xmlns:a16="http://schemas.microsoft.com/office/drawing/2014/main" xmlns="" id="{8AA135C1-60F5-41E3-BC26-F98C1F4A1A9A}"/>
              </a:ext>
            </a:extLst>
          </p:cNvPr>
          <p:cNvSpPr/>
          <p:nvPr/>
        </p:nvSpPr>
        <p:spPr>
          <a:xfrm>
            <a:off x="-5070" y="3379500"/>
            <a:ext cx="8816196" cy="3485202"/>
          </a:xfrm>
          <a:prstGeom prst="flowChartProcess">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4" name="Elaborazione 13">
            <a:extLst>
              <a:ext uri="{FF2B5EF4-FFF2-40B4-BE49-F238E27FC236}">
                <a16:creationId xmlns:a16="http://schemas.microsoft.com/office/drawing/2014/main" xmlns="" id="{D196522F-FD5B-4D98-8E11-918D3F154707}"/>
              </a:ext>
            </a:extLst>
          </p:cNvPr>
          <p:cNvSpPr/>
          <p:nvPr/>
        </p:nvSpPr>
        <p:spPr>
          <a:xfrm>
            <a:off x="0" y="536106"/>
            <a:ext cx="8212347" cy="3485202"/>
          </a:xfrm>
          <a:prstGeom prst="flowChart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48" name="Rettangolo 47">
            <a:extLst>
              <a:ext uri="{FF2B5EF4-FFF2-40B4-BE49-F238E27FC236}">
                <a16:creationId xmlns:a16="http://schemas.microsoft.com/office/drawing/2014/main" xmlns=""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627141" y="0"/>
            <a:ext cx="50334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dirty="0" smtClean="0">
                <a:ln>
                  <a:noFill/>
                </a:ln>
                <a:solidFill>
                  <a:prstClr val="white"/>
                </a:solidFill>
                <a:effectLst/>
                <a:uLnTx/>
                <a:uFillTx/>
                <a:latin typeface="Microsoft Yi Baiti" panose="03000500000000000000" pitchFamily="66" charset="0"/>
                <a:ea typeface="Microsoft Yi Baiti" panose="03000500000000000000" pitchFamily="66" charset="0"/>
                <a:cs typeface="+mn-cs"/>
              </a:rPr>
              <a:t>11</a:t>
            </a:r>
            <a:endParaRPr kumimoji="0" lang="it-IT" sz="1600" b="0" i="0" u="none" strike="noStrike" kern="1200" cap="none" spc="0" normalizeH="0" baseline="0" noProof="0" dirty="0">
              <a:ln>
                <a:noFill/>
              </a:ln>
              <a:solidFill>
                <a:prstClr val="white"/>
              </a:solidFill>
              <a:effectLst/>
              <a:uLnTx/>
              <a:uFillTx/>
              <a:latin typeface="Microsoft Yi Baiti" panose="03000500000000000000" pitchFamily="66" charset="0"/>
              <a:ea typeface="Microsoft Yi Baiti" panose="03000500000000000000" pitchFamily="66" charset="0"/>
              <a:cs typeface="+mn-cs"/>
            </a:endParaRPr>
          </a:p>
        </p:txBody>
      </p:sp>
      <p:sp>
        <p:nvSpPr>
          <p:cNvPr id="20" name="Segnaposto testo 3">
            <a:extLst>
              <a:ext uri="{FF2B5EF4-FFF2-40B4-BE49-F238E27FC236}">
                <a16:creationId xmlns:a16="http://schemas.microsoft.com/office/drawing/2014/main" xmlns="" id="{961F039E-065F-4BF9-B992-93C7C45A9373}"/>
              </a:ext>
            </a:extLst>
          </p:cNvPr>
          <p:cNvSpPr>
            <a:spLocks noGrp="1"/>
          </p:cNvSpPr>
          <p:nvPr>
            <p:ph type="body" sz="quarter" idx="11"/>
          </p:nvPr>
        </p:nvSpPr>
        <p:spPr>
          <a:xfrm>
            <a:off x="55123" y="6051"/>
            <a:ext cx="11496675" cy="341313"/>
          </a:xfrm>
        </p:spPr>
        <p:txBody>
          <a:bodyPr anchor="ctr" anchorCtr="0">
            <a:noAutofit/>
          </a:bodyPr>
          <a:lstStyle/>
          <a:p>
            <a:r>
              <a:rPr lang="it-IT" sz="3200" dirty="0">
                <a:solidFill>
                  <a:schemeClr val="tx1"/>
                </a:solidFill>
                <a:latin typeface="Microsoft Yi Baiti" panose="03000500000000000000" pitchFamily="66" charset="0"/>
                <a:ea typeface="Microsoft Yi Baiti" panose="03000500000000000000" pitchFamily="66" charset="0"/>
              </a:rPr>
              <a:t>Le frodi sui pagamenti </a:t>
            </a:r>
            <a:r>
              <a:rPr lang="it-IT" sz="3200" dirty="0" smtClean="0">
                <a:solidFill>
                  <a:schemeClr val="tx1"/>
                </a:solidFill>
                <a:latin typeface="Microsoft Yi Baiti" panose="03000500000000000000" pitchFamily="66" charset="0"/>
                <a:ea typeface="Microsoft Yi Baiti" panose="03000500000000000000" pitchFamily="66" charset="0"/>
              </a:rPr>
              <a:t>online</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13" name="Documento 12">
            <a:extLst>
              <a:ext uri="{FF2B5EF4-FFF2-40B4-BE49-F238E27FC236}">
                <a16:creationId xmlns:a16="http://schemas.microsoft.com/office/drawing/2014/main" xmlns="" id="{E9347E24-CD42-4187-AF4B-B26BC004BD7E}"/>
              </a:ext>
            </a:extLst>
          </p:cNvPr>
          <p:cNvSpPr>
            <a:spLocks/>
          </p:cNvSpPr>
          <p:nvPr/>
        </p:nvSpPr>
        <p:spPr>
          <a:xfrm rot="5400000">
            <a:off x="6779536" y="1439488"/>
            <a:ext cx="6375700" cy="4449228"/>
          </a:xfrm>
          <a:prstGeom prst="flowChartDocument">
            <a:avLst/>
          </a:prstGeom>
          <a:blipFill dpi="0" rotWithShape="0">
            <a:blip r:embed="rId3" cstate="print">
              <a:alphaModFix amt="99000"/>
            </a:blip>
            <a:srcRect/>
            <a:stretch>
              <a:fillRect l="-18716" r="-19792" b="-4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7" name="Rettangolo 16">
            <a:extLst>
              <a:ext uri="{FF2B5EF4-FFF2-40B4-BE49-F238E27FC236}">
                <a16:creationId xmlns:a16="http://schemas.microsoft.com/office/drawing/2014/main" xmlns="" id="{ACAA8D01-21AE-4135-8469-791D7CBC3AD4}"/>
              </a:ext>
            </a:extLst>
          </p:cNvPr>
          <p:cNvSpPr/>
          <p:nvPr/>
        </p:nvSpPr>
        <p:spPr>
          <a:xfrm>
            <a:off x="550530" y="1468852"/>
            <a:ext cx="4646912" cy="1754326"/>
          </a:xfrm>
          <a:prstGeom prst="rect">
            <a:avLst/>
          </a:prstGeom>
        </p:spPr>
        <p:txBody>
          <a:bodyPr wrap="square">
            <a:spAutoFit/>
          </a:bodyPr>
          <a:lstStyle/>
          <a:p>
            <a:pPr lvl="0">
              <a:lnSpc>
                <a:spcPct val="150000"/>
              </a:lnSpc>
            </a:pPr>
            <a:r>
              <a:rPr lang="it-IT" dirty="0">
                <a:solidFill>
                  <a:srgbClr val="EBEBEB">
                    <a:lumMod val="75000"/>
                  </a:srgbClr>
                </a:solidFill>
              </a:rPr>
              <a:t>acquisto diretto di beni;</a:t>
            </a:r>
          </a:p>
          <a:p>
            <a:pPr lvl="0">
              <a:lnSpc>
                <a:spcPct val="150000"/>
              </a:lnSpc>
            </a:pPr>
            <a:r>
              <a:rPr lang="it-IT" dirty="0">
                <a:solidFill>
                  <a:srgbClr val="EBEBEB">
                    <a:lumMod val="75000"/>
                  </a:srgbClr>
                </a:solidFill>
              </a:rPr>
              <a:t>acquisto indiretto di beni tramite servizi intermediari;</a:t>
            </a:r>
          </a:p>
          <a:p>
            <a:pPr lvl="0">
              <a:lnSpc>
                <a:spcPct val="150000"/>
              </a:lnSpc>
            </a:pPr>
            <a:r>
              <a:rPr lang="it-IT" dirty="0">
                <a:solidFill>
                  <a:srgbClr val="EBEBEB">
                    <a:lumMod val="75000"/>
                  </a:srgbClr>
                </a:solidFill>
              </a:rPr>
              <a:t>trasferimento di denaro fra più </a:t>
            </a:r>
            <a:r>
              <a:rPr lang="it-IT" dirty="0" smtClean="0">
                <a:solidFill>
                  <a:srgbClr val="EBEBEB">
                    <a:lumMod val="75000"/>
                  </a:srgbClr>
                </a:solidFill>
              </a:rPr>
              <a:t>soggetti.</a:t>
            </a:r>
            <a:endParaRPr lang="it-IT" dirty="0">
              <a:solidFill>
                <a:srgbClr val="EBEBEB">
                  <a:lumMod val="75000"/>
                </a:srgbClr>
              </a:solidFill>
            </a:endParaRPr>
          </a:p>
        </p:txBody>
      </p:sp>
      <p:sp>
        <p:nvSpPr>
          <p:cNvPr id="4" name="Rettangolo 3">
            <a:extLst>
              <a:ext uri="{FF2B5EF4-FFF2-40B4-BE49-F238E27FC236}">
                <a16:creationId xmlns:a16="http://schemas.microsoft.com/office/drawing/2014/main" xmlns="" id="{912A912C-6FAB-47E7-A458-0709DAECC9E8}"/>
              </a:ext>
            </a:extLst>
          </p:cNvPr>
          <p:cNvSpPr/>
          <p:nvPr/>
        </p:nvSpPr>
        <p:spPr>
          <a:xfrm>
            <a:off x="-2141924" y="-6699"/>
            <a:ext cx="2141924" cy="4084024"/>
          </a:xfrm>
          <a:prstGeom prst="rect">
            <a:avLst/>
          </a:prstGeom>
          <a:solidFill>
            <a:schemeClr val="tx1">
              <a:alpha val="5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1"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rPr>
              <a:t>Note sviluppo:</a:t>
            </a:r>
          </a:p>
          <a:p>
            <a:pPr lvl="0"/>
            <a:r>
              <a:rPr lang="it-IT" sz="1600" dirty="0">
                <a:solidFill>
                  <a:srgbClr val="1E5155">
                    <a:lumMod val="75000"/>
                  </a:srgbClr>
                </a:solidFill>
                <a:hlinkClick r:id="rId4"/>
              </a:rPr>
              <a:t>https://pixabay.com/it/e-commerce-pagamento-pagare-soldi-3415340/</a:t>
            </a:r>
            <a:endParaRPr lang="it-IT" sz="1600" dirty="0">
              <a:solidFill>
                <a:srgbClr val="1E5155">
                  <a:lumMod val="75000"/>
                </a:srgbClr>
              </a:solidFill>
            </a:endParaRPr>
          </a:p>
          <a:p>
            <a:pPr lvl="0"/>
            <a:endParaRPr lang="it-IT" sz="1600" dirty="0">
              <a:solidFill>
                <a:srgbClr val="1E5155">
                  <a:lumMod val="75000"/>
                </a:srgbClr>
              </a:solidFill>
            </a:endParaRPr>
          </a:p>
          <a:p>
            <a:pPr lvl="0"/>
            <a:r>
              <a:rPr lang="it-IT" sz="1600" dirty="0">
                <a:solidFill>
                  <a:srgbClr val="1E5155">
                    <a:lumMod val="75000"/>
                  </a:srgbClr>
                </a:solidFill>
              </a:rPr>
              <a:t>https://pixabay.com/it/design-icona-moderno-internet-2381160/</a:t>
            </a:r>
          </a:p>
          <a:p>
            <a:pPr lvl="0"/>
            <a:endParaRPr lang="it-IT" sz="1600" dirty="0">
              <a:solidFill>
                <a:srgbClr val="1E5155">
                  <a:lumMod val="75000"/>
                </a:srgbClr>
              </a:solidFill>
            </a:endParaRPr>
          </a:p>
          <a:p>
            <a:r>
              <a:rPr lang="it-IT" sz="1600" dirty="0">
                <a:solidFill>
                  <a:schemeClr val="bg2">
                    <a:lumMod val="75000"/>
                  </a:schemeClr>
                </a:solidFill>
              </a:rPr>
              <a:t>Sostituire testo alla fine dell’audio con quello presente nella successiva slide</a:t>
            </a:r>
          </a:p>
          <a:p>
            <a:pPr lvl="0"/>
            <a:endParaRPr lang="it-IT" sz="1600" dirty="0">
              <a:solidFill>
                <a:srgbClr val="1E5155">
                  <a:lumMod val="75000"/>
                </a:srgbClr>
              </a:solidFill>
            </a:endParaRPr>
          </a:p>
          <a:p>
            <a:pPr lvl="0"/>
            <a:endParaRPr kumimoji="0" lang="it-IT" sz="1600"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endParaRPr>
          </a:p>
        </p:txBody>
      </p:sp>
      <p:sp>
        <p:nvSpPr>
          <p:cNvPr id="35" name="CasellaDiTesto 34">
            <a:extLst>
              <a:ext uri="{FF2B5EF4-FFF2-40B4-BE49-F238E27FC236}">
                <a16:creationId xmlns:a16="http://schemas.microsoft.com/office/drawing/2014/main" xmlns="" id="{AE01C165-6C65-4A3E-8F43-8D5C49BB5DA5}"/>
              </a:ext>
            </a:extLst>
          </p:cNvPr>
          <p:cNvSpPr txBox="1"/>
          <p:nvPr/>
        </p:nvSpPr>
        <p:spPr>
          <a:xfrm>
            <a:off x="177949" y="4110636"/>
            <a:ext cx="4881171"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1000"/>
              </a:spcBef>
              <a:spcAft>
                <a:spcPts val="0"/>
              </a:spcAft>
              <a:buClrTx/>
              <a:buSzTx/>
              <a:buFontTx/>
              <a:buNone/>
              <a:tabLst/>
              <a:defRPr/>
            </a:pPr>
            <a:r>
              <a:rPr lang="it-IT" sz="2000" b="1" dirty="0">
                <a:latin typeface="Tempus Sans ITC" panose="04020404030D07020202" pitchFamily="82" charset="0"/>
                <a:cs typeface="Gisha" panose="020B0502040204020203" pitchFamily="34" charset="-79"/>
              </a:rPr>
              <a:t>Servizi oggetto di frode</a:t>
            </a:r>
            <a:r>
              <a:rPr kumimoji="0" lang="it-IT" sz="2000" b="1" i="0" u="none" strike="noStrike" kern="1200" cap="none" spc="0" normalizeH="0" baseline="0" noProof="0" dirty="0">
                <a:ln>
                  <a:noFill/>
                </a:ln>
                <a:effectLst/>
                <a:uLnTx/>
                <a:uFillTx/>
                <a:latin typeface="Tempus Sans ITC" panose="04020404030D07020202" pitchFamily="82" charset="0"/>
                <a:ea typeface="+mn-ea"/>
                <a:cs typeface="Gisha" panose="020B0502040204020203" pitchFamily="34" charset="-79"/>
              </a:rPr>
              <a:t>:</a:t>
            </a:r>
          </a:p>
        </p:txBody>
      </p:sp>
      <p:sp>
        <p:nvSpPr>
          <p:cNvPr id="32" name="Ovale 31">
            <a:extLst>
              <a:ext uri="{FF2B5EF4-FFF2-40B4-BE49-F238E27FC236}">
                <a16:creationId xmlns:a16="http://schemas.microsoft.com/office/drawing/2014/main" xmlns="" id="{3C66B562-94D0-4AAF-AFF6-6635E811C8EE}"/>
              </a:ext>
            </a:extLst>
          </p:cNvPr>
          <p:cNvSpPr/>
          <p:nvPr/>
        </p:nvSpPr>
        <p:spPr>
          <a:xfrm>
            <a:off x="5306256" y="4235203"/>
            <a:ext cx="925131" cy="3144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rPr>
              <a:t>5-10</a:t>
            </a:r>
          </a:p>
        </p:txBody>
      </p:sp>
      <p:sp>
        <p:nvSpPr>
          <p:cNvPr id="23" name="CasellaDiTesto 22">
            <a:extLst>
              <a:ext uri="{FF2B5EF4-FFF2-40B4-BE49-F238E27FC236}">
                <a16:creationId xmlns:a16="http://schemas.microsoft.com/office/drawing/2014/main" xmlns="" id="{C4515064-B6B7-4425-8F55-E6F5ED63E729}"/>
              </a:ext>
            </a:extLst>
          </p:cNvPr>
          <p:cNvSpPr txBox="1"/>
          <p:nvPr/>
        </p:nvSpPr>
        <p:spPr>
          <a:xfrm>
            <a:off x="229168" y="1055308"/>
            <a:ext cx="7564823" cy="400110"/>
          </a:xfrm>
          <a:prstGeom prst="rect">
            <a:avLst/>
          </a:prstGeom>
          <a:noFill/>
        </p:spPr>
        <p:txBody>
          <a:bodyPr wrap="square" rtlCol="0">
            <a:spAutoFit/>
          </a:bodyPr>
          <a:lstStyle/>
          <a:p>
            <a:pPr lvl="0">
              <a:lnSpc>
                <a:spcPts val="2400"/>
              </a:lnSpc>
              <a:spcBef>
                <a:spcPts val="1000"/>
              </a:spcBef>
              <a:defRPr/>
            </a:pPr>
            <a:r>
              <a:rPr lang="it-IT" sz="2000" b="1" dirty="0">
                <a:latin typeface="Tempus Sans ITC" panose="04020404030D07020202" pitchFamily="82" charset="0"/>
                <a:cs typeface="Gisha" panose="020B0502040204020203" pitchFamily="34" charset="-79"/>
              </a:rPr>
              <a:t>Attività che favoriscono la sottrazione di denaro e identità:</a:t>
            </a:r>
          </a:p>
        </p:txBody>
      </p:sp>
      <p:sp>
        <p:nvSpPr>
          <p:cNvPr id="26" name="Goccia 25">
            <a:extLst>
              <a:ext uri="{FF2B5EF4-FFF2-40B4-BE49-F238E27FC236}">
                <a16:creationId xmlns:a16="http://schemas.microsoft.com/office/drawing/2014/main" xmlns="" id="{82061351-4BB1-496A-B0BF-66BC105830BE}"/>
              </a:ext>
            </a:extLst>
          </p:cNvPr>
          <p:cNvSpPr/>
          <p:nvPr/>
        </p:nvSpPr>
        <p:spPr>
          <a:xfrm rot="2700000">
            <a:off x="266919" y="1634225"/>
            <a:ext cx="264525" cy="216344"/>
          </a:xfrm>
          <a:prstGeom prst="teardrop">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it-IT" b="1" dirty="0"/>
          </a:p>
        </p:txBody>
      </p:sp>
      <p:sp>
        <p:nvSpPr>
          <p:cNvPr id="29" name="Goccia 28">
            <a:extLst>
              <a:ext uri="{FF2B5EF4-FFF2-40B4-BE49-F238E27FC236}">
                <a16:creationId xmlns:a16="http://schemas.microsoft.com/office/drawing/2014/main" xmlns="" id="{EF52D00A-B051-4C57-AF30-833CB1736C64}"/>
              </a:ext>
            </a:extLst>
          </p:cNvPr>
          <p:cNvSpPr/>
          <p:nvPr/>
        </p:nvSpPr>
        <p:spPr>
          <a:xfrm rot="2700000">
            <a:off x="306062" y="2071830"/>
            <a:ext cx="264525" cy="216344"/>
          </a:xfrm>
          <a:prstGeom prst="teardrop">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it-IT" b="1" dirty="0"/>
          </a:p>
        </p:txBody>
      </p:sp>
      <p:sp>
        <p:nvSpPr>
          <p:cNvPr id="31" name="Goccia 30">
            <a:extLst>
              <a:ext uri="{FF2B5EF4-FFF2-40B4-BE49-F238E27FC236}">
                <a16:creationId xmlns:a16="http://schemas.microsoft.com/office/drawing/2014/main" xmlns="" id="{9B539220-6AF9-4FBE-AD79-A8128BF2DB93}"/>
              </a:ext>
            </a:extLst>
          </p:cNvPr>
          <p:cNvSpPr/>
          <p:nvPr/>
        </p:nvSpPr>
        <p:spPr>
          <a:xfrm rot="2700000">
            <a:off x="306060" y="2862584"/>
            <a:ext cx="264525" cy="216344"/>
          </a:xfrm>
          <a:prstGeom prst="teardrop">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it-IT" b="1" dirty="0"/>
          </a:p>
        </p:txBody>
      </p:sp>
      <p:sp>
        <p:nvSpPr>
          <p:cNvPr id="33" name="Rettangolo 32">
            <a:extLst>
              <a:ext uri="{FF2B5EF4-FFF2-40B4-BE49-F238E27FC236}">
                <a16:creationId xmlns:a16="http://schemas.microsoft.com/office/drawing/2014/main" xmlns="" id="{C89FAC4B-C340-4C27-A8EE-D6DEB9610067}"/>
              </a:ext>
            </a:extLst>
          </p:cNvPr>
          <p:cNvSpPr/>
          <p:nvPr/>
        </p:nvSpPr>
        <p:spPr>
          <a:xfrm>
            <a:off x="628277" y="4439552"/>
            <a:ext cx="6664164" cy="2117183"/>
          </a:xfrm>
          <a:prstGeom prst="rect">
            <a:avLst/>
          </a:prstGeom>
        </p:spPr>
        <p:txBody>
          <a:bodyPr wrap="square">
            <a:spAutoFit/>
          </a:bodyPr>
          <a:lstStyle/>
          <a:p>
            <a:pPr lvl="0">
              <a:lnSpc>
                <a:spcPct val="150000"/>
              </a:lnSpc>
            </a:pPr>
            <a:r>
              <a:rPr lang="it-IT" dirty="0">
                <a:solidFill>
                  <a:srgbClr val="EBEBEB">
                    <a:lumMod val="75000"/>
                  </a:srgbClr>
                </a:solidFill>
              </a:rPr>
              <a:t>riduzione dei debiti;</a:t>
            </a:r>
          </a:p>
          <a:p>
            <a:pPr lvl="0">
              <a:lnSpc>
                <a:spcPct val="150000"/>
              </a:lnSpc>
            </a:pPr>
            <a:r>
              <a:rPr lang="it-IT" dirty="0">
                <a:solidFill>
                  <a:srgbClr val="EBEBEB">
                    <a:lumMod val="75000"/>
                  </a:srgbClr>
                </a:solidFill>
              </a:rPr>
              <a:t>offerte di lavoro da casa; </a:t>
            </a:r>
          </a:p>
          <a:p>
            <a:pPr lvl="0">
              <a:lnSpc>
                <a:spcPct val="150000"/>
              </a:lnSpc>
            </a:pPr>
            <a:r>
              <a:rPr lang="it-IT" dirty="0">
                <a:solidFill>
                  <a:srgbClr val="EBEBEB">
                    <a:lumMod val="75000"/>
                  </a:srgbClr>
                </a:solidFill>
              </a:rPr>
              <a:t>intermediazioni immobiliari;</a:t>
            </a:r>
          </a:p>
          <a:p>
            <a:pPr lvl="0">
              <a:lnSpc>
                <a:spcPct val="150000"/>
              </a:lnSpc>
            </a:pPr>
            <a:r>
              <a:rPr lang="it-IT" dirty="0">
                <a:solidFill>
                  <a:srgbClr val="EBEBEB">
                    <a:lumMod val="75000"/>
                  </a:srgbClr>
                </a:solidFill>
              </a:rPr>
              <a:t>incasso di premi già vinti o di eredità da ricevere;</a:t>
            </a:r>
          </a:p>
          <a:p>
            <a:pPr lvl="0">
              <a:lnSpc>
                <a:spcPct val="150000"/>
              </a:lnSpc>
            </a:pPr>
            <a:r>
              <a:rPr lang="it-IT" dirty="0">
                <a:solidFill>
                  <a:srgbClr val="EBEBEB">
                    <a:lumMod val="75000"/>
                  </a:srgbClr>
                </a:solidFill>
              </a:rPr>
              <a:t>prestiti a condizioni fuori mercato. </a:t>
            </a:r>
          </a:p>
        </p:txBody>
      </p:sp>
      <p:sp>
        <p:nvSpPr>
          <p:cNvPr id="34" name="Goccia 33">
            <a:extLst>
              <a:ext uri="{FF2B5EF4-FFF2-40B4-BE49-F238E27FC236}">
                <a16:creationId xmlns:a16="http://schemas.microsoft.com/office/drawing/2014/main" xmlns="" id="{6A769ECB-7471-4320-AB34-B3AFED26C74C}"/>
              </a:ext>
            </a:extLst>
          </p:cNvPr>
          <p:cNvSpPr/>
          <p:nvPr/>
        </p:nvSpPr>
        <p:spPr>
          <a:xfrm rot="2700000">
            <a:off x="306059" y="4611538"/>
            <a:ext cx="264525" cy="216344"/>
          </a:xfrm>
          <a:prstGeom prst="teardrop">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it-IT" b="1" dirty="0"/>
          </a:p>
        </p:txBody>
      </p:sp>
      <p:sp>
        <p:nvSpPr>
          <p:cNvPr id="36" name="Goccia 35">
            <a:extLst>
              <a:ext uri="{FF2B5EF4-FFF2-40B4-BE49-F238E27FC236}">
                <a16:creationId xmlns:a16="http://schemas.microsoft.com/office/drawing/2014/main" xmlns="" id="{ABA5CF13-49AF-4B78-A652-3C24CA93EB96}"/>
              </a:ext>
            </a:extLst>
          </p:cNvPr>
          <p:cNvSpPr/>
          <p:nvPr/>
        </p:nvSpPr>
        <p:spPr>
          <a:xfrm rot="2700000">
            <a:off x="304792" y="5067430"/>
            <a:ext cx="264525" cy="216344"/>
          </a:xfrm>
          <a:prstGeom prst="teardrop">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it-IT" b="1" dirty="0"/>
          </a:p>
        </p:txBody>
      </p:sp>
      <p:sp>
        <p:nvSpPr>
          <p:cNvPr id="38" name="Goccia 37">
            <a:extLst>
              <a:ext uri="{FF2B5EF4-FFF2-40B4-BE49-F238E27FC236}">
                <a16:creationId xmlns:a16="http://schemas.microsoft.com/office/drawing/2014/main" xmlns="" id="{D40BCE0B-F765-45D9-88C5-6BA6F589D1EC}"/>
              </a:ext>
            </a:extLst>
          </p:cNvPr>
          <p:cNvSpPr/>
          <p:nvPr/>
        </p:nvSpPr>
        <p:spPr>
          <a:xfrm rot="2700000">
            <a:off x="304791" y="5432058"/>
            <a:ext cx="264525" cy="216344"/>
          </a:xfrm>
          <a:prstGeom prst="teardrop">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it-IT" b="1" dirty="0"/>
          </a:p>
        </p:txBody>
      </p:sp>
      <p:sp>
        <p:nvSpPr>
          <p:cNvPr id="39" name="Goccia 38">
            <a:extLst>
              <a:ext uri="{FF2B5EF4-FFF2-40B4-BE49-F238E27FC236}">
                <a16:creationId xmlns:a16="http://schemas.microsoft.com/office/drawing/2014/main" xmlns="" id="{955004CC-39BA-4B89-8DEC-128D42701B00}"/>
              </a:ext>
            </a:extLst>
          </p:cNvPr>
          <p:cNvSpPr/>
          <p:nvPr/>
        </p:nvSpPr>
        <p:spPr>
          <a:xfrm rot="2700000">
            <a:off x="326238" y="5860820"/>
            <a:ext cx="264525" cy="216344"/>
          </a:xfrm>
          <a:prstGeom prst="teardrop">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it-IT" b="1" dirty="0"/>
          </a:p>
        </p:txBody>
      </p:sp>
      <p:sp>
        <p:nvSpPr>
          <p:cNvPr id="40" name="Goccia 39">
            <a:extLst>
              <a:ext uri="{FF2B5EF4-FFF2-40B4-BE49-F238E27FC236}">
                <a16:creationId xmlns:a16="http://schemas.microsoft.com/office/drawing/2014/main" xmlns="" id="{F73E6F76-D0A1-44BA-8523-22D78518D4FF}"/>
              </a:ext>
            </a:extLst>
          </p:cNvPr>
          <p:cNvSpPr/>
          <p:nvPr/>
        </p:nvSpPr>
        <p:spPr>
          <a:xfrm rot="2700000">
            <a:off x="326120" y="6288769"/>
            <a:ext cx="264525" cy="216344"/>
          </a:xfrm>
          <a:prstGeom prst="teardrop">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it-IT" b="1" dirty="0"/>
          </a:p>
        </p:txBody>
      </p:sp>
      <p:sp>
        <p:nvSpPr>
          <p:cNvPr id="43" name="Ovale 42">
            <a:extLst>
              <a:ext uri="{FF2B5EF4-FFF2-40B4-BE49-F238E27FC236}">
                <a16:creationId xmlns:a16="http://schemas.microsoft.com/office/drawing/2014/main" xmlns="" id="{3BA4FDF7-C859-48B4-88A7-DF31D0D72226}"/>
              </a:ext>
            </a:extLst>
          </p:cNvPr>
          <p:cNvSpPr/>
          <p:nvPr/>
        </p:nvSpPr>
        <p:spPr>
          <a:xfrm>
            <a:off x="6681427" y="765608"/>
            <a:ext cx="925131" cy="3144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rPr>
              <a:t>1-4</a:t>
            </a:r>
          </a:p>
        </p:txBody>
      </p:sp>
      <p:pic>
        <p:nvPicPr>
          <p:cNvPr id="3" name="Immagine 2">
            <a:extLst>
              <a:ext uri="{FF2B5EF4-FFF2-40B4-BE49-F238E27FC236}">
                <a16:creationId xmlns:a16="http://schemas.microsoft.com/office/drawing/2014/main" xmlns="" id="{74E6C775-7C85-4823-A7A0-D48459352CFD}"/>
              </a:ext>
            </a:extLst>
          </p:cNvPr>
          <p:cNvPicPr>
            <a:picLocks noChangeAspect="1"/>
          </p:cNvPicPr>
          <p:nvPr/>
        </p:nvPicPr>
        <p:blipFill>
          <a:blip r:embed="rId5" cstate="print">
            <a:lum bright="70000" contrast="-70000"/>
            <a:extLst>
              <a:ext uri="{28A0092B-C50C-407E-A947-70E740481C1C}">
                <a14:useLocalDpi xmlns:a14="http://schemas.microsoft.com/office/drawing/2010/main" xmlns="" val="0"/>
              </a:ext>
            </a:extLst>
          </a:blip>
          <a:stretch>
            <a:fillRect/>
          </a:stretch>
        </p:blipFill>
        <p:spPr>
          <a:xfrm>
            <a:off x="5803460" y="1525415"/>
            <a:ext cx="1694898" cy="1694898"/>
          </a:xfrm>
          <a:prstGeom prst="rect">
            <a:avLst/>
          </a:prstGeom>
        </p:spPr>
      </p:pic>
    </p:spTree>
    <p:extLst>
      <p:ext uri="{BB962C8B-B14F-4D97-AF65-F5344CB8AC3E}">
        <p14:creationId xmlns:p14="http://schemas.microsoft.com/office/powerpoint/2010/main" xmlns="" val="2142225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Elaborazione 29">
            <a:extLst>
              <a:ext uri="{FF2B5EF4-FFF2-40B4-BE49-F238E27FC236}">
                <a16:creationId xmlns:a16="http://schemas.microsoft.com/office/drawing/2014/main" xmlns="" id="{8AA135C1-60F5-41E3-BC26-F98C1F4A1A9A}"/>
              </a:ext>
            </a:extLst>
          </p:cNvPr>
          <p:cNvSpPr/>
          <p:nvPr/>
        </p:nvSpPr>
        <p:spPr>
          <a:xfrm>
            <a:off x="-5070" y="3379500"/>
            <a:ext cx="8816196" cy="3485202"/>
          </a:xfrm>
          <a:prstGeom prst="flowChartProcess">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4" name="Elaborazione 13">
            <a:extLst>
              <a:ext uri="{FF2B5EF4-FFF2-40B4-BE49-F238E27FC236}">
                <a16:creationId xmlns:a16="http://schemas.microsoft.com/office/drawing/2014/main" xmlns="" id="{D196522F-FD5B-4D98-8E11-918D3F154707}"/>
              </a:ext>
            </a:extLst>
          </p:cNvPr>
          <p:cNvSpPr/>
          <p:nvPr/>
        </p:nvSpPr>
        <p:spPr>
          <a:xfrm>
            <a:off x="0" y="536106"/>
            <a:ext cx="8212347" cy="3485202"/>
          </a:xfrm>
          <a:prstGeom prst="flowChart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48" name="Rettangolo 47">
            <a:extLst>
              <a:ext uri="{FF2B5EF4-FFF2-40B4-BE49-F238E27FC236}">
                <a16:creationId xmlns:a16="http://schemas.microsoft.com/office/drawing/2014/main" xmlns=""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627141" y="0"/>
            <a:ext cx="50334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dirty="0" smtClean="0">
                <a:ln>
                  <a:noFill/>
                </a:ln>
                <a:solidFill>
                  <a:prstClr val="white"/>
                </a:solidFill>
                <a:effectLst/>
                <a:uLnTx/>
                <a:uFillTx/>
                <a:latin typeface="Microsoft Yi Baiti" panose="03000500000000000000" pitchFamily="66" charset="0"/>
                <a:ea typeface="Microsoft Yi Baiti" panose="03000500000000000000" pitchFamily="66" charset="0"/>
                <a:cs typeface="+mn-cs"/>
              </a:rPr>
              <a:t>11</a:t>
            </a:r>
            <a:endParaRPr kumimoji="0" lang="it-IT" sz="1600" b="0" i="0" u="none" strike="noStrike" kern="1200" cap="none" spc="0" normalizeH="0" baseline="0" noProof="0" dirty="0">
              <a:ln>
                <a:noFill/>
              </a:ln>
              <a:solidFill>
                <a:prstClr val="white"/>
              </a:solidFill>
              <a:effectLst/>
              <a:uLnTx/>
              <a:uFillTx/>
              <a:latin typeface="Microsoft Yi Baiti" panose="03000500000000000000" pitchFamily="66" charset="0"/>
              <a:ea typeface="Microsoft Yi Baiti" panose="03000500000000000000" pitchFamily="66" charset="0"/>
              <a:cs typeface="+mn-cs"/>
            </a:endParaRPr>
          </a:p>
        </p:txBody>
      </p:sp>
      <p:sp>
        <p:nvSpPr>
          <p:cNvPr id="20" name="Segnaposto testo 3">
            <a:extLst>
              <a:ext uri="{FF2B5EF4-FFF2-40B4-BE49-F238E27FC236}">
                <a16:creationId xmlns:a16="http://schemas.microsoft.com/office/drawing/2014/main" xmlns="" id="{961F039E-065F-4BF9-B992-93C7C45A9373}"/>
              </a:ext>
            </a:extLst>
          </p:cNvPr>
          <p:cNvSpPr>
            <a:spLocks noGrp="1"/>
          </p:cNvSpPr>
          <p:nvPr>
            <p:ph type="body" sz="quarter" idx="11"/>
          </p:nvPr>
        </p:nvSpPr>
        <p:spPr>
          <a:xfrm>
            <a:off x="55123" y="6051"/>
            <a:ext cx="11496675" cy="341313"/>
          </a:xfrm>
        </p:spPr>
        <p:txBody>
          <a:bodyPr anchor="ctr" anchorCtr="0">
            <a:noAutofit/>
          </a:bodyPr>
          <a:lstStyle/>
          <a:p>
            <a:r>
              <a:rPr lang="it-IT" sz="3200" dirty="0">
                <a:solidFill>
                  <a:schemeClr val="tx1"/>
                </a:solidFill>
                <a:latin typeface="Microsoft Yi Baiti" panose="03000500000000000000" pitchFamily="66" charset="0"/>
                <a:ea typeface="Microsoft Yi Baiti" panose="03000500000000000000" pitchFamily="66" charset="0"/>
              </a:rPr>
              <a:t>Le frodi sui pagamenti </a:t>
            </a:r>
            <a:r>
              <a:rPr lang="it-IT" sz="3200" dirty="0" smtClean="0">
                <a:solidFill>
                  <a:schemeClr val="tx1"/>
                </a:solidFill>
                <a:latin typeface="Microsoft Yi Baiti" panose="03000500000000000000" pitchFamily="66" charset="0"/>
                <a:ea typeface="Microsoft Yi Baiti" panose="03000500000000000000" pitchFamily="66" charset="0"/>
              </a:rPr>
              <a:t>online</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13" name="Documento 12">
            <a:extLst>
              <a:ext uri="{FF2B5EF4-FFF2-40B4-BE49-F238E27FC236}">
                <a16:creationId xmlns:a16="http://schemas.microsoft.com/office/drawing/2014/main" xmlns="" id="{E9347E24-CD42-4187-AF4B-B26BC004BD7E}"/>
              </a:ext>
            </a:extLst>
          </p:cNvPr>
          <p:cNvSpPr>
            <a:spLocks/>
          </p:cNvSpPr>
          <p:nvPr/>
        </p:nvSpPr>
        <p:spPr>
          <a:xfrm rot="5400000">
            <a:off x="6779536" y="1439488"/>
            <a:ext cx="6375700" cy="4449228"/>
          </a:xfrm>
          <a:prstGeom prst="flowChartDocument">
            <a:avLst/>
          </a:prstGeom>
          <a:blipFill dpi="0" rotWithShape="0">
            <a:blip r:embed="rId3" cstate="print">
              <a:alphaModFix amt="99000"/>
            </a:blip>
            <a:srcRect/>
            <a:stretch>
              <a:fillRect l="-18716" r="-19792" b="-4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7" name="Rettangolo 16">
            <a:extLst>
              <a:ext uri="{FF2B5EF4-FFF2-40B4-BE49-F238E27FC236}">
                <a16:creationId xmlns:a16="http://schemas.microsoft.com/office/drawing/2014/main" xmlns="" id="{ACAA8D01-21AE-4135-8469-791D7CBC3AD4}"/>
              </a:ext>
            </a:extLst>
          </p:cNvPr>
          <p:cNvSpPr/>
          <p:nvPr/>
        </p:nvSpPr>
        <p:spPr>
          <a:xfrm>
            <a:off x="117199" y="1164625"/>
            <a:ext cx="6563846" cy="870688"/>
          </a:xfrm>
          <a:prstGeom prst="rect">
            <a:avLst/>
          </a:prstGeom>
        </p:spPr>
        <p:txBody>
          <a:bodyPr wrap="square">
            <a:spAutoFit/>
          </a:bodyPr>
          <a:lstStyle/>
          <a:p>
            <a:pPr lvl="0">
              <a:lnSpc>
                <a:spcPct val="150000"/>
              </a:lnSpc>
            </a:pPr>
            <a:r>
              <a:rPr lang="it-IT" dirty="0">
                <a:solidFill>
                  <a:srgbClr val="EBEBEB">
                    <a:lumMod val="75000"/>
                  </a:srgbClr>
                </a:solidFill>
              </a:rPr>
              <a:t>Sfruttano la psicologia delle persone più bisognose che vedono la possibilità di fare un buon affare. </a:t>
            </a:r>
          </a:p>
        </p:txBody>
      </p:sp>
      <p:sp>
        <p:nvSpPr>
          <p:cNvPr id="4" name="Rettangolo 3">
            <a:extLst>
              <a:ext uri="{FF2B5EF4-FFF2-40B4-BE49-F238E27FC236}">
                <a16:creationId xmlns:a16="http://schemas.microsoft.com/office/drawing/2014/main" xmlns="" id="{912A912C-6FAB-47E7-A458-0709DAECC9E8}"/>
              </a:ext>
            </a:extLst>
          </p:cNvPr>
          <p:cNvSpPr/>
          <p:nvPr/>
        </p:nvSpPr>
        <p:spPr>
          <a:xfrm>
            <a:off x="-2141924" y="-6699"/>
            <a:ext cx="2141924" cy="4084024"/>
          </a:xfrm>
          <a:prstGeom prst="rect">
            <a:avLst/>
          </a:prstGeom>
          <a:solidFill>
            <a:schemeClr val="tx1">
              <a:alpha val="5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1"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rPr>
              <a:t>Note sviluppo:</a:t>
            </a:r>
          </a:p>
          <a:p>
            <a:pPr lvl="0"/>
            <a:r>
              <a:rPr lang="it-IT" sz="1600" dirty="0">
                <a:solidFill>
                  <a:srgbClr val="1E5155">
                    <a:lumMod val="75000"/>
                  </a:srgbClr>
                </a:solidFill>
                <a:hlinkClick r:id="rId4"/>
              </a:rPr>
              <a:t>https://pixabay.com/it/e-commerce-pagamento-pagare-soldi-3415340/</a:t>
            </a:r>
            <a:endParaRPr lang="it-IT" sz="1600" dirty="0">
              <a:solidFill>
                <a:srgbClr val="1E5155">
                  <a:lumMod val="75000"/>
                </a:srgbClr>
              </a:solidFill>
            </a:endParaRPr>
          </a:p>
          <a:p>
            <a:pPr lvl="0"/>
            <a:endParaRPr kumimoji="0" lang="it-IT" sz="1600"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endParaRPr>
          </a:p>
          <a:p>
            <a:pPr lvl="0"/>
            <a:endParaRPr lang="it-IT" sz="1600" dirty="0">
              <a:solidFill>
                <a:srgbClr val="1E5155">
                  <a:lumMod val="75000"/>
                </a:srgbClr>
              </a:solidFill>
              <a:latin typeface="Century Gothic" panose="020B0502020202020204"/>
            </a:endParaRPr>
          </a:p>
          <a:p>
            <a:pPr lvl="0"/>
            <a:r>
              <a:rPr lang="it-IT" sz="1600" dirty="0">
                <a:solidFill>
                  <a:srgbClr val="1E5155">
                    <a:lumMod val="75000"/>
                  </a:srgbClr>
                </a:solidFill>
              </a:rPr>
              <a:t>https://pixabay.com/it/scudo-protezione-difesa-virus-1970470/</a:t>
            </a:r>
            <a:endParaRPr kumimoji="0" lang="it-IT" sz="1600"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endParaRPr>
          </a:p>
        </p:txBody>
      </p:sp>
      <p:sp>
        <p:nvSpPr>
          <p:cNvPr id="35" name="CasellaDiTesto 34">
            <a:extLst>
              <a:ext uri="{FF2B5EF4-FFF2-40B4-BE49-F238E27FC236}">
                <a16:creationId xmlns:a16="http://schemas.microsoft.com/office/drawing/2014/main" xmlns="" id="{AE01C165-6C65-4A3E-8F43-8D5C49BB5DA5}"/>
              </a:ext>
            </a:extLst>
          </p:cNvPr>
          <p:cNvSpPr txBox="1"/>
          <p:nvPr/>
        </p:nvSpPr>
        <p:spPr>
          <a:xfrm>
            <a:off x="210008" y="4380516"/>
            <a:ext cx="4881171" cy="400110"/>
          </a:xfrm>
          <a:prstGeom prst="rect">
            <a:avLst/>
          </a:prstGeom>
          <a:noFill/>
        </p:spPr>
        <p:txBody>
          <a:bodyPr wrap="square" rtlCol="0">
            <a:spAutoFit/>
          </a:bodyPr>
          <a:lstStyle/>
          <a:p>
            <a:pPr marL="0" marR="0" lvl="0" indent="0" defTabSz="914400" rtl="0" eaLnBrk="1" fontAlgn="auto" latinLnBrk="0" hangingPunct="1">
              <a:lnSpc>
                <a:spcPct val="100000"/>
              </a:lnSpc>
              <a:spcBef>
                <a:spcPts val="1000"/>
              </a:spcBef>
              <a:spcAft>
                <a:spcPts val="0"/>
              </a:spcAft>
              <a:buClrTx/>
              <a:buSzTx/>
              <a:buFontTx/>
              <a:buNone/>
              <a:tabLst/>
              <a:defRPr/>
            </a:pPr>
            <a:r>
              <a:rPr lang="it-IT" sz="2000" b="1" dirty="0">
                <a:latin typeface="Tempus Sans ITC" panose="04020404030D07020202" pitchFamily="82" charset="0"/>
                <a:cs typeface="Gisha" panose="020B0502040204020203" pitchFamily="34" charset="-79"/>
              </a:rPr>
              <a:t>Tutela dei propri dispositivi</a:t>
            </a:r>
            <a:endParaRPr kumimoji="0" lang="it-IT" sz="2000" b="1" i="0" u="none" strike="noStrike" kern="1200" cap="none" spc="0" normalizeH="0" baseline="0" noProof="0" dirty="0">
              <a:ln>
                <a:noFill/>
              </a:ln>
              <a:effectLst/>
              <a:uLnTx/>
              <a:uFillTx/>
              <a:latin typeface="Tempus Sans ITC" panose="04020404030D07020202" pitchFamily="82" charset="0"/>
              <a:ea typeface="+mn-ea"/>
              <a:cs typeface="Gisha" panose="020B0502040204020203" pitchFamily="34" charset="-79"/>
            </a:endParaRPr>
          </a:p>
        </p:txBody>
      </p:sp>
      <p:sp>
        <p:nvSpPr>
          <p:cNvPr id="32" name="Ovale 31">
            <a:extLst>
              <a:ext uri="{FF2B5EF4-FFF2-40B4-BE49-F238E27FC236}">
                <a16:creationId xmlns:a16="http://schemas.microsoft.com/office/drawing/2014/main" xmlns="" id="{3C66B562-94D0-4AAF-AFF6-6635E811C8EE}"/>
              </a:ext>
            </a:extLst>
          </p:cNvPr>
          <p:cNvSpPr/>
          <p:nvPr/>
        </p:nvSpPr>
        <p:spPr>
          <a:xfrm>
            <a:off x="5306256" y="4235203"/>
            <a:ext cx="1374789" cy="32717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rPr>
              <a:t>15-16</a:t>
            </a:r>
          </a:p>
        </p:txBody>
      </p:sp>
      <p:sp>
        <p:nvSpPr>
          <p:cNvPr id="23" name="CasellaDiTesto 22">
            <a:extLst>
              <a:ext uri="{FF2B5EF4-FFF2-40B4-BE49-F238E27FC236}">
                <a16:creationId xmlns:a16="http://schemas.microsoft.com/office/drawing/2014/main" xmlns="" id="{C4515064-B6B7-4425-8F55-E6F5ED63E729}"/>
              </a:ext>
            </a:extLst>
          </p:cNvPr>
          <p:cNvSpPr txBox="1"/>
          <p:nvPr/>
        </p:nvSpPr>
        <p:spPr>
          <a:xfrm>
            <a:off x="117199" y="776070"/>
            <a:ext cx="7564821" cy="400110"/>
          </a:xfrm>
          <a:prstGeom prst="rect">
            <a:avLst/>
          </a:prstGeom>
          <a:noFill/>
        </p:spPr>
        <p:txBody>
          <a:bodyPr wrap="square" rtlCol="0">
            <a:spAutoFit/>
          </a:bodyPr>
          <a:lstStyle/>
          <a:p>
            <a:pPr lvl="0">
              <a:lnSpc>
                <a:spcPts val="2400"/>
              </a:lnSpc>
              <a:spcBef>
                <a:spcPts val="1000"/>
              </a:spcBef>
              <a:defRPr/>
            </a:pPr>
            <a:r>
              <a:rPr lang="it-IT" sz="2000" b="1" dirty="0">
                <a:latin typeface="Tempus Sans ITC" panose="04020404030D07020202" pitchFamily="82" charset="0"/>
                <a:cs typeface="Gisha" panose="020B0502040204020203" pitchFamily="34" charset="-79"/>
              </a:rPr>
              <a:t>Perché queste truffe continuano ad avere successo?</a:t>
            </a:r>
          </a:p>
        </p:txBody>
      </p:sp>
      <p:sp>
        <p:nvSpPr>
          <p:cNvPr id="33" name="Rettangolo 32">
            <a:extLst>
              <a:ext uri="{FF2B5EF4-FFF2-40B4-BE49-F238E27FC236}">
                <a16:creationId xmlns:a16="http://schemas.microsoft.com/office/drawing/2014/main" xmlns="" id="{C89FAC4B-C340-4C27-A8EE-D6DEB9610067}"/>
              </a:ext>
            </a:extLst>
          </p:cNvPr>
          <p:cNvSpPr/>
          <p:nvPr/>
        </p:nvSpPr>
        <p:spPr>
          <a:xfrm>
            <a:off x="210008" y="4762668"/>
            <a:ext cx="6664164" cy="870688"/>
          </a:xfrm>
          <a:prstGeom prst="rect">
            <a:avLst/>
          </a:prstGeom>
        </p:spPr>
        <p:txBody>
          <a:bodyPr wrap="square">
            <a:spAutoFit/>
          </a:bodyPr>
          <a:lstStyle/>
          <a:p>
            <a:pPr lvl="0">
              <a:lnSpc>
                <a:spcPct val="150000"/>
              </a:lnSpc>
            </a:pPr>
            <a:r>
              <a:rPr lang="it-IT" dirty="0">
                <a:solidFill>
                  <a:srgbClr val="EBEBEB">
                    <a:lumMod val="75000"/>
                  </a:srgbClr>
                </a:solidFill>
              </a:rPr>
              <a:t>Oltre alle soluzione tecniche, adottare buone norme di comportamento per ridurre le probabilità di truffa.</a:t>
            </a:r>
          </a:p>
        </p:txBody>
      </p:sp>
      <p:sp>
        <p:nvSpPr>
          <p:cNvPr id="43" name="Ovale 42">
            <a:extLst>
              <a:ext uri="{FF2B5EF4-FFF2-40B4-BE49-F238E27FC236}">
                <a16:creationId xmlns:a16="http://schemas.microsoft.com/office/drawing/2014/main" xmlns="" id="{3BA4FDF7-C859-48B4-88A7-DF31D0D72226}"/>
              </a:ext>
            </a:extLst>
          </p:cNvPr>
          <p:cNvSpPr/>
          <p:nvPr/>
        </p:nvSpPr>
        <p:spPr>
          <a:xfrm>
            <a:off x="6129910" y="682820"/>
            <a:ext cx="1166240" cy="40011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rPr>
              <a:t>11-14</a:t>
            </a:r>
          </a:p>
        </p:txBody>
      </p:sp>
      <p:sp>
        <p:nvSpPr>
          <p:cNvPr id="24" name="CasellaDiTesto 23">
            <a:extLst>
              <a:ext uri="{FF2B5EF4-FFF2-40B4-BE49-F238E27FC236}">
                <a16:creationId xmlns:a16="http://schemas.microsoft.com/office/drawing/2014/main" xmlns="" id="{2FF920BA-48C3-442A-AB28-22562BE9063E}"/>
              </a:ext>
            </a:extLst>
          </p:cNvPr>
          <p:cNvSpPr txBox="1"/>
          <p:nvPr/>
        </p:nvSpPr>
        <p:spPr>
          <a:xfrm>
            <a:off x="117198" y="2197767"/>
            <a:ext cx="7564821" cy="400110"/>
          </a:xfrm>
          <a:prstGeom prst="rect">
            <a:avLst/>
          </a:prstGeom>
          <a:noFill/>
        </p:spPr>
        <p:txBody>
          <a:bodyPr wrap="square" rtlCol="0">
            <a:spAutoFit/>
          </a:bodyPr>
          <a:lstStyle/>
          <a:p>
            <a:pPr lvl="0">
              <a:lnSpc>
                <a:spcPts val="2400"/>
              </a:lnSpc>
              <a:spcBef>
                <a:spcPts val="1000"/>
              </a:spcBef>
              <a:defRPr/>
            </a:pPr>
            <a:r>
              <a:rPr lang="it-IT" sz="2000" b="1" dirty="0">
                <a:latin typeface="Tempus Sans ITC" panose="04020404030D07020202" pitchFamily="82" charset="0"/>
                <a:cs typeface="Gisha" panose="020B0502040204020203" pitchFamily="34" charset="-79"/>
              </a:rPr>
              <a:t>Soluzioni?</a:t>
            </a:r>
          </a:p>
        </p:txBody>
      </p:sp>
      <p:sp>
        <p:nvSpPr>
          <p:cNvPr id="25" name="Rettangolo 24">
            <a:extLst>
              <a:ext uri="{FF2B5EF4-FFF2-40B4-BE49-F238E27FC236}">
                <a16:creationId xmlns:a16="http://schemas.microsoft.com/office/drawing/2014/main" xmlns="" id="{A55D1B78-3296-496C-83B3-9D6A1DE583F5}"/>
              </a:ext>
            </a:extLst>
          </p:cNvPr>
          <p:cNvSpPr/>
          <p:nvPr/>
        </p:nvSpPr>
        <p:spPr>
          <a:xfrm>
            <a:off x="161083" y="2556975"/>
            <a:ext cx="6563846" cy="870688"/>
          </a:xfrm>
          <a:prstGeom prst="rect">
            <a:avLst/>
          </a:prstGeom>
        </p:spPr>
        <p:txBody>
          <a:bodyPr wrap="square">
            <a:spAutoFit/>
          </a:bodyPr>
          <a:lstStyle/>
          <a:p>
            <a:pPr lvl="0">
              <a:lnSpc>
                <a:spcPct val="150000"/>
              </a:lnSpc>
            </a:pPr>
            <a:r>
              <a:rPr lang="it-IT" dirty="0">
                <a:solidFill>
                  <a:srgbClr val="EBEBEB">
                    <a:lumMod val="75000"/>
                  </a:srgbClr>
                </a:solidFill>
              </a:rPr>
              <a:t>Intermediari e i gestori hanno implementato soluzioni in grado di assicurare standard di protezione più elevata.</a:t>
            </a:r>
          </a:p>
        </p:txBody>
      </p:sp>
      <p:pic>
        <p:nvPicPr>
          <p:cNvPr id="3" name="Immagine 2">
            <a:extLst>
              <a:ext uri="{FF2B5EF4-FFF2-40B4-BE49-F238E27FC236}">
                <a16:creationId xmlns:a16="http://schemas.microsoft.com/office/drawing/2014/main" xmlns="" id="{BF424761-C8E3-4FB5-A362-6622505B5C06}"/>
              </a:ext>
            </a:extLst>
          </p:cNvPr>
          <p:cNvPicPr>
            <a:picLocks noChangeAspect="1"/>
          </p:cNvPicPr>
          <p:nvPr/>
        </p:nvPicPr>
        <p:blipFill>
          <a:blip r:embed="rId5" cstate="print">
            <a:lum bright="70000" contrast="-70000"/>
            <a:extLst>
              <a:ext uri="{28A0092B-C50C-407E-A947-70E740481C1C}">
                <a14:useLocalDpi xmlns:a14="http://schemas.microsoft.com/office/drawing/2010/main" xmlns="" val="0"/>
              </a:ext>
            </a:extLst>
          </a:blip>
          <a:stretch>
            <a:fillRect/>
          </a:stretch>
        </p:blipFill>
        <p:spPr>
          <a:xfrm>
            <a:off x="6855980" y="4853249"/>
            <a:ext cx="1261558" cy="1295751"/>
          </a:xfrm>
          <a:prstGeom prst="rect">
            <a:avLst/>
          </a:prstGeom>
        </p:spPr>
      </p:pic>
    </p:spTree>
    <p:extLst>
      <p:ext uri="{BB962C8B-B14F-4D97-AF65-F5344CB8AC3E}">
        <p14:creationId xmlns:p14="http://schemas.microsoft.com/office/powerpoint/2010/main" xmlns="" val="32151612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Elaborazione 5">
            <a:extLst>
              <a:ext uri="{FF2B5EF4-FFF2-40B4-BE49-F238E27FC236}">
                <a16:creationId xmlns:a16="http://schemas.microsoft.com/office/drawing/2014/main" xmlns="" id="{E78E6287-0A67-4B5F-9332-1229BD3F3AC6}"/>
              </a:ext>
            </a:extLst>
          </p:cNvPr>
          <p:cNvSpPr/>
          <p:nvPr/>
        </p:nvSpPr>
        <p:spPr>
          <a:xfrm>
            <a:off x="517399" y="364142"/>
            <a:ext cx="11674601" cy="3486150"/>
          </a:xfrm>
          <a:prstGeom prst="flowChart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8" name="Rettangolo 47">
            <a:extLst>
              <a:ext uri="{FF2B5EF4-FFF2-40B4-BE49-F238E27FC236}">
                <a16:creationId xmlns:a16="http://schemas.microsoft.com/office/drawing/2014/main" xmlns=""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627141" y="0"/>
            <a:ext cx="503340" cy="338554"/>
          </a:xfrm>
          <a:prstGeom prst="rect">
            <a:avLst/>
          </a:prstGeom>
          <a:noFill/>
        </p:spPr>
        <p:txBody>
          <a:bodyPr wrap="square" rtlCol="0">
            <a:spAutoFit/>
          </a:bodyPr>
          <a:lstStyle/>
          <a:p>
            <a:r>
              <a:rPr lang="it-IT" sz="1600" dirty="0" smtClean="0">
                <a:latin typeface="Microsoft Yi Baiti" panose="03000500000000000000" pitchFamily="66" charset="0"/>
                <a:ea typeface="Microsoft Yi Baiti" panose="03000500000000000000" pitchFamily="66" charset="0"/>
              </a:rPr>
              <a:t>12</a:t>
            </a:r>
            <a:endParaRPr lang="it-IT" sz="1600" dirty="0">
              <a:latin typeface="Microsoft Yi Baiti" panose="03000500000000000000" pitchFamily="66" charset="0"/>
              <a:ea typeface="Microsoft Yi Baiti" panose="03000500000000000000" pitchFamily="66" charset="0"/>
            </a:endParaRPr>
          </a:p>
        </p:txBody>
      </p:sp>
      <p:sp>
        <p:nvSpPr>
          <p:cNvPr id="71" name="Segnaposto testo 7">
            <a:extLst>
              <a:ext uri="{FF2B5EF4-FFF2-40B4-BE49-F238E27FC236}">
                <a16:creationId xmlns:a16="http://schemas.microsoft.com/office/drawing/2014/main" xmlns="" id="{88167B35-4AA4-42ED-B6F5-DBC0F1E2893C}"/>
              </a:ext>
            </a:extLst>
          </p:cNvPr>
          <p:cNvSpPr txBox="1">
            <a:spLocks/>
          </p:cNvSpPr>
          <p:nvPr/>
        </p:nvSpPr>
        <p:spPr>
          <a:xfrm>
            <a:off x="9466053" y="3311011"/>
            <a:ext cx="2501660" cy="2020004"/>
          </a:xfrm>
          <a:prstGeom prst="rect">
            <a:avLst/>
          </a:prstGeom>
        </p:spPr>
        <p:txBody>
          <a:bodyPr vert="horz" lIns="91440" tIns="45720" rIns="91440" bIns="45720" rtlCol="0">
            <a:normAutofit/>
          </a:bodyPr>
          <a:lstStyle>
            <a:lvl1pPr marL="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1pPr>
            <a:lvl2pPr marL="4572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2pPr>
            <a:lvl3pPr marL="9144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3pPr>
            <a:lvl4pPr marL="13716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4pPr>
            <a:lvl5pPr marL="18288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it-IT" sz="1600" dirty="0"/>
              <a:t>Descrizione Scenario 02</a:t>
            </a:r>
          </a:p>
          <a:p>
            <a:r>
              <a:rPr lang="it-IT" sz="1600" dirty="0"/>
              <a:t>….</a:t>
            </a:r>
          </a:p>
          <a:p>
            <a:endParaRPr lang="it-IT" sz="1600" dirty="0"/>
          </a:p>
        </p:txBody>
      </p:sp>
      <p:sp>
        <p:nvSpPr>
          <p:cNvPr id="18" name="Documento 17">
            <a:extLst>
              <a:ext uri="{FF2B5EF4-FFF2-40B4-BE49-F238E27FC236}">
                <a16:creationId xmlns:a16="http://schemas.microsoft.com/office/drawing/2014/main" xmlns="" id="{91533276-59B9-4178-88EF-417434897E71}"/>
              </a:ext>
            </a:extLst>
          </p:cNvPr>
          <p:cNvSpPr/>
          <p:nvPr/>
        </p:nvSpPr>
        <p:spPr>
          <a:xfrm rot="10800000">
            <a:off x="0" y="3159065"/>
            <a:ext cx="6369170" cy="3698935"/>
          </a:xfrm>
          <a:prstGeom prst="flowChartDocument">
            <a:avLst/>
          </a:prstGeom>
          <a:blipFill dpi="0" rotWithShape="0">
            <a:blip r:embed="rId3" cstate="print">
              <a:alphaModFix amt="9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Documento 23">
            <a:extLst>
              <a:ext uri="{FF2B5EF4-FFF2-40B4-BE49-F238E27FC236}">
                <a16:creationId xmlns:a16="http://schemas.microsoft.com/office/drawing/2014/main" xmlns="" id="{ABB207A1-8AF5-47AB-B50D-C3D7D6AA8047}"/>
              </a:ext>
            </a:extLst>
          </p:cNvPr>
          <p:cNvSpPr>
            <a:spLocks/>
          </p:cNvSpPr>
          <p:nvPr/>
        </p:nvSpPr>
        <p:spPr>
          <a:xfrm rot="10800000">
            <a:off x="6356672" y="2550416"/>
            <a:ext cx="5835327" cy="4307583"/>
          </a:xfrm>
          <a:prstGeom prst="flowChartDocumen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rtlCol="0" anchor="ctr"/>
          <a:lstStyle/>
          <a:p>
            <a:pPr lvl="0">
              <a:lnSpc>
                <a:spcPct val="150000"/>
              </a:lnSpc>
            </a:pPr>
            <a:endParaRPr lang="it-IT" dirty="0">
              <a:solidFill>
                <a:schemeClr val="tx2">
                  <a:lumMod val="75000"/>
                </a:schemeClr>
              </a:solidFill>
            </a:endParaRPr>
          </a:p>
        </p:txBody>
      </p:sp>
      <p:sp>
        <p:nvSpPr>
          <p:cNvPr id="3" name="CasellaDiTesto 2">
            <a:extLst>
              <a:ext uri="{FF2B5EF4-FFF2-40B4-BE49-F238E27FC236}">
                <a16:creationId xmlns:a16="http://schemas.microsoft.com/office/drawing/2014/main" xmlns="" id="{E318A116-4E6D-4BBC-8641-7204884D04D7}"/>
              </a:ext>
            </a:extLst>
          </p:cNvPr>
          <p:cNvSpPr txBox="1"/>
          <p:nvPr/>
        </p:nvSpPr>
        <p:spPr>
          <a:xfrm>
            <a:off x="7223408" y="3831815"/>
            <a:ext cx="4958246" cy="2446824"/>
          </a:xfrm>
          <a:prstGeom prst="rect">
            <a:avLst/>
          </a:prstGeom>
          <a:noFill/>
        </p:spPr>
        <p:txBody>
          <a:bodyPr wrap="square" rtlCol="0">
            <a:spAutoFit/>
          </a:bodyPr>
          <a:lstStyle/>
          <a:p>
            <a:pPr lvl="0">
              <a:lnSpc>
                <a:spcPct val="150000"/>
              </a:lnSpc>
            </a:pPr>
            <a:r>
              <a:rPr lang="it-IT" dirty="0">
                <a:solidFill>
                  <a:schemeClr val="tx2">
                    <a:lumMod val="75000"/>
                  </a:schemeClr>
                </a:solidFill>
              </a:rPr>
              <a:t>Conseguenze negative nel </a:t>
            </a:r>
            <a:r>
              <a:rPr lang="it-IT" dirty="0" smtClean="0">
                <a:solidFill>
                  <a:schemeClr val="tx2">
                    <a:lumMod val="75000"/>
                  </a:schemeClr>
                </a:solidFill>
              </a:rPr>
              <a:t>tempo</a:t>
            </a:r>
            <a:endParaRPr lang="it-IT" dirty="0">
              <a:solidFill>
                <a:schemeClr val="tx2">
                  <a:lumMod val="75000"/>
                </a:schemeClr>
              </a:solidFill>
            </a:endParaRPr>
          </a:p>
          <a:p>
            <a:pPr>
              <a:lnSpc>
                <a:spcPct val="150000"/>
              </a:lnSpc>
            </a:pPr>
            <a:r>
              <a:rPr lang="it-IT" dirty="0">
                <a:solidFill>
                  <a:schemeClr val="tx2">
                    <a:lumMod val="75000"/>
                  </a:schemeClr>
                </a:solidFill>
              </a:rPr>
              <a:t>Utilizzo dell’identità rubata per traffici </a:t>
            </a:r>
            <a:r>
              <a:rPr lang="it-IT" dirty="0" smtClean="0">
                <a:solidFill>
                  <a:schemeClr val="tx2">
                    <a:lumMod val="75000"/>
                  </a:schemeClr>
                </a:solidFill>
              </a:rPr>
              <a:t>illeciti</a:t>
            </a:r>
          </a:p>
          <a:p>
            <a:pPr>
              <a:lnSpc>
                <a:spcPct val="150000"/>
              </a:lnSpc>
            </a:pPr>
            <a:r>
              <a:rPr lang="it-IT" dirty="0" smtClean="0">
                <a:solidFill>
                  <a:schemeClr val="tx2">
                    <a:lumMod val="75000"/>
                  </a:schemeClr>
                </a:solidFill>
              </a:rPr>
              <a:t>Difficoltà </a:t>
            </a:r>
            <a:r>
              <a:rPr lang="it-IT" dirty="0">
                <a:solidFill>
                  <a:schemeClr val="tx2">
                    <a:lumMod val="75000"/>
                  </a:schemeClr>
                </a:solidFill>
              </a:rPr>
              <a:t>per l’interessato di dimostrare la propria </a:t>
            </a:r>
            <a:r>
              <a:rPr lang="it-IT" dirty="0" smtClean="0">
                <a:solidFill>
                  <a:schemeClr val="tx2">
                    <a:lumMod val="75000"/>
                  </a:schemeClr>
                </a:solidFill>
              </a:rPr>
              <a:t>estraneità</a:t>
            </a:r>
            <a:endParaRPr lang="it-IT" dirty="0">
              <a:solidFill>
                <a:schemeClr val="tx2">
                  <a:lumMod val="75000"/>
                </a:schemeClr>
              </a:solidFill>
            </a:endParaRPr>
          </a:p>
          <a:p>
            <a:pPr>
              <a:lnSpc>
                <a:spcPct val="150000"/>
              </a:lnSpc>
            </a:pPr>
            <a:r>
              <a:rPr lang="it-IT" dirty="0" smtClean="0">
                <a:solidFill>
                  <a:schemeClr val="tx2">
                    <a:lumMod val="75000"/>
                  </a:schemeClr>
                </a:solidFill>
              </a:rPr>
              <a:t>Rischio </a:t>
            </a:r>
            <a:r>
              <a:rPr lang="it-IT" dirty="0">
                <a:solidFill>
                  <a:schemeClr val="tx2">
                    <a:lumMod val="75000"/>
                  </a:schemeClr>
                </a:solidFill>
              </a:rPr>
              <a:t>di sottrazione dati dei propri </a:t>
            </a:r>
            <a:r>
              <a:rPr lang="it-IT" dirty="0" smtClean="0">
                <a:solidFill>
                  <a:schemeClr val="tx2">
                    <a:lumMod val="75000"/>
                  </a:schemeClr>
                </a:solidFill>
              </a:rPr>
              <a:t>clienti</a:t>
            </a:r>
            <a:endParaRPr lang="it-IT" dirty="0">
              <a:solidFill>
                <a:schemeClr val="tx2">
                  <a:lumMod val="75000"/>
                </a:schemeClr>
              </a:solidFill>
            </a:endParaRPr>
          </a:p>
          <a:p>
            <a:endParaRPr lang="it-IT" dirty="0"/>
          </a:p>
        </p:txBody>
      </p:sp>
      <p:sp>
        <p:nvSpPr>
          <p:cNvPr id="26" name="CasellaDiTesto 25">
            <a:extLst>
              <a:ext uri="{FF2B5EF4-FFF2-40B4-BE49-F238E27FC236}">
                <a16:creationId xmlns:a16="http://schemas.microsoft.com/office/drawing/2014/main" xmlns="" id="{016D865F-FECA-4051-B977-ACF9B174742F}"/>
              </a:ext>
            </a:extLst>
          </p:cNvPr>
          <p:cNvSpPr txBox="1"/>
          <p:nvPr/>
        </p:nvSpPr>
        <p:spPr>
          <a:xfrm>
            <a:off x="6845132" y="3507471"/>
            <a:ext cx="5285349" cy="400110"/>
          </a:xfrm>
          <a:prstGeom prst="rect">
            <a:avLst/>
          </a:prstGeom>
          <a:noFill/>
        </p:spPr>
        <p:txBody>
          <a:bodyPr wrap="square" rtlCol="0">
            <a:spAutoFit/>
          </a:bodyPr>
          <a:lstStyle/>
          <a:p>
            <a:pPr lvl="0">
              <a:spcBef>
                <a:spcPts val="1000"/>
              </a:spcBef>
              <a:defRPr/>
            </a:pPr>
            <a:r>
              <a:rPr lang="it-IT" sz="2000" b="1" dirty="0">
                <a:latin typeface="Tempus Sans ITC" panose="04020404030D07020202" pitchFamily="82" charset="0"/>
                <a:cs typeface="Gisha" panose="020B0502040204020203" pitchFamily="34" charset="-79"/>
              </a:rPr>
              <a:t>Il furto d'identità, uno schema </a:t>
            </a:r>
            <a:r>
              <a:rPr lang="it-IT" sz="2000" b="1" dirty="0" smtClean="0">
                <a:latin typeface="Tempus Sans ITC" panose="04020404030D07020202" pitchFamily="82" charset="0"/>
                <a:cs typeface="Gisha" panose="020B0502040204020203" pitchFamily="34" charset="-79"/>
              </a:rPr>
              <a:t>complesso</a:t>
            </a:r>
            <a:endParaRPr lang="it-IT" sz="2000" b="1" dirty="0">
              <a:latin typeface="Tempus Sans ITC" panose="04020404030D07020202" pitchFamily="82" charset="0"/>
              <a:cs typeface="Gisha" panose="020B0502040204020203" pitchFamily="34" charset="-79"/>
            </a:endParaRPr>
          </a:p>
        </p:txBody>
      </p:sp>
      <p:sp>
        <p:nvSpPr>
          <p:cNvPr id="5" name="Rettangolo 4">
            <a:extLst>
              <a:ext uri="{FF2B5EF4-FFF2-40B4-BE49-F238E27FC236}">
                <a16:creationId xmlns:a16="http://schemas.microsoft.com/office/drawing/2014/main" xmlns="" id="{031E6535-B3AD-43CC-8B38-0A36BCA3823C}"/>
              </a:ext>
            </a:extLst>
          </p:cNvPr>
          <p:cNvSpPr/>
          <p:nvPr/>
        </p:nvSpPr>
        <p:spPr>
          <a:xfrm>
            <a:off x="150707" y="1195021"/>
            <a:ext cx="10075382" cy="1414426"/>
          </a:xfrm>
          <a:prstGeom prst="rect">
            <a:avLst/>
          </a:prstGeom>
        </p:spPr>
        <p:txBody>
          <a:bodyPr wrap="square">
            <a:spAutoFit/>
          </a:bodyPr>
          <a:lstStyle/>
          <a:p>
            <a:pPr lvl="0" defTabSz="914400">
              <a:lnSpc>
                <a:spcPct val="150000"/>
              </a:lnSpc>
              <a:spcBef>
                <a:spcPts val="1000"/>
              </a:spcBef>
              <a:defRPr/>
            </a:pPr>
            <a:r>
              <a:rPr lang="it-IT" dirty="0">
                <a:solidFill>
                  <a:schemeClr val="tx2">
                    <a:lumMod val="75000"/>
                  </a:schemeClr>
                </a:solidFill>
              </a:rPr>
              <a:t>Sottrazione di dati sensibili di carattere strettamente personale.</a:t>
            </a:r>
          </a:p>
          <a:p>
            <a:pPr lvl="0" defTabSz="914400">
              <a:lnSpc>
                <a:spcPct val="150000"/>
              </a:lnSpc>
              <a:spcBef>
                <a:spcPts val="1000"/>
              </a:spcBef>
              <a:defRPr/>
            </a:pPr>
            <a:r>
              <a:rPr lang="it-IT" dirty="0">
                <a:solidFill>
                  <a:schemeClr val="tx2">
                    <a:lumMod val="75000"/>
                  </a:schemeClr>
                </a:solidFill>
              </a:rPr>
              <a:t>Utilizzo di tecniche informatiche per entrare nei computer dei singoli o nei sistemi di società e sottrarre dati. </a:t>
            </a:r>
          </a:p>
        </p:txBody>
      </p:sp>
      <p:sp>
        <p:nvSpPr>
          <p:cNvPr id="19" name="CasellaDiTesto 18">
            <a:extLst>
              <a:ext uri="{FF2B5EF4-FFF2-40B4-BE49-F238E27FC236}">
                <a16:creationId xmlns:a16="http://schemas.microsoft.com/office/drawing/2014/main" xmlns="" id="{27186AD6-060E-4A5F-9A0A-AF35D77334FB}"/>
              </a:ext>
            </a:extLst>
          </p:cNvPr>
          <p:cNvSpPr txBox="1"/>
          <p:nvPr/>
        </p:nvSpPr>
        <p:spPr>
          <a:xfrm>
            <a:off x="150707" y="703329"/>
            <a:ext cx="6172233" cy="400110"/>
          </a:xfrm>
          <a:prstGeom prst="rect">
            <a:avLst/>
          </a:prstGeom>
          <a:noFill/>
        </p:spPr>
        <p:txBody>
          <a:bodyPr wrap="square" rtlCol="0">
            <a:spAutoFit/>
          </a:bodyPr>
          <a:lstStyle/>
          <a:p>
            <a:pPr lvl="0" defTabSz="914400">
              <a:spcBef>
                <a:spcPts val="1000"/>
              </a:spcBef>
              <a:defRPr/>
            </a:pPr>
            <a:r>
              <a:rPr lang="it-IT" sz="2000" b="1" dirty="0">
                <a:latin typeface="Tempus Sans ITC" panose="04020404030D07020202" pitchFamily="82" charset="0"/>
                <a:cs typeface="Gisha" panose="020B0502040204020203" pitchFamily="34" charset="-79"/>
              </a:rPr>
              <a:t>In cosa consiste il furto d'identità? </a:t>
            </a:r>
          </a:p>
        </p:txBody>
      </p:sp>
      <p:sp>
        <p:nvSpPr>
          <p:cNvPr id="20" name="Segnaposto testo 3">
            <a:extLst>
              <a:ext uri="{FF2B5EF4-FFF2-40B4-BE49-F238E27FC236}">
                <a16:creationId xmlns:a16="http://schemas.microsoft.com/office/drawing/2014/main" xmlns="" id="{961F039E-065F-4BF9-B992-93C7C45A9373}"/>
              </a:ext>
            </a:extLst>
          </p:cNvPr>
          <p:cNvSpPr>
            <a:spLocks noGrp="1"/>
          </p:cNvSpPr>
          <p:nvPr>
            <p:ph type="body" sz="quarter" idx="11"/>
          </p:nvPr>
        </p:nvSpPr>
        <p:spPr>
          <a:xfrm>
            <a:off x="61519" y="-123092"/>
            <a:ext cx="11496675" cy="599342"/>
          </a:xfrm>
        </p:spPr>
        <p:txBody>
          <a:bodyPr>
            <a:noAutofit/>
          </a:bodyPr>
          <a:lstStyle/>
          <a:p>
            <a:r>
              <a:rPr lang="it-IT" sz="3200" dirty="0">
                <a:solidFill>
                  <a:schemeClr val="tx1"/>
                </a:solidFill>
                <a:latin typeface="Microsoft Yi Baiti" panose="03000500000000000000" pitchFamily="66" charset="0"/>
                <a:ea typeface="Microsoft Yi Baiti" panose="03000500000000000000" pitchFamily="66" charset="0"/>
              </a:rPr>
              <a:t>Il furto d'identità</a:t>
            </a:r>
          </a:p>
        </p:txBody>
      </p:sp>
      <p:sp>
        <p:nvSpPr>
          <p:cNvPr id="16" name="Ovale 15">
            <a:extLst>
              <a:ext uri="{FF2B5EF4-FFF2-40B4-BE49-F238E27FC236}">
                <a16:creationId xmlns:a16="http://schemas.microsoft.com/office/drawing/2014/main" xmlns="" id="{92E4913A-262B-4E70-92F7-000E7CC72F0C}"/>
              </a:ext>
            </a:extLst>
          </p:cNvPr>
          <p:cNvSpPr/>
          <p:nvPr/>
        </p:nvSpPr>
        <p:spPr>
          <a:xfrm>
            <a:off x="4067736" y="742557"/>
            <a:ext cx="770964" cy="38646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lumMod val="75000"/>
                  </a:schemeClr>
                </a:solidFill>
              </a:rPr>
              <a:t>1-3</a:t>
            </a:r>
          </a:p>
        </p:txBody>
      </p:sp>
      <p:sp>
        <p:nvSpPr>
          <p:cNvPr id="17" name="Ovale 16">
            <a:extLst>
              <a:ext uri="{FF2B5EF4-FFF2-40B4-BE49-F238E27FC236}">
                <a16:creationId xmlns:a16="http://schemas.microsoft.com/office/drawing/2014/main" xmlns="" id="{048CF040-B66A-4354-9F06-EF49BDCFFB3D}"/>
              </a:ext>
            </a:extLst>
          </p:cNvPr>
          <p:cNvSpPr/>
          <p:nvPr/>
        </p:nvSpPr>
        <p:spPr>
          <a:xfrm>
            <a:off x="6447919" y="3527876"/>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lumMod val="75000"/>
                  </a:schemeClr>
                </a:solidFill>
              </a:rPr>
              <a:t>4</a:t>
            </a:r>
          </a:p>
        </p:txBody>
      </p:sp>
      <p:sp>
        <p:nvSpPr>
          <p:cNvPr id="21" name="Ovale 20">
            <a:extLst>
              <a:ext uri="{FF2B5EF4-FFF2-40B4-BE49-F238E27FC236}">
                <a16:creationId xmlns:a16="http://schemas.microsoft.com/office/drawing/2014/main" xmlns="" id="{741C8058-2669-422C-BED8-0E8B0503D93C}"/>
              </a:ext>
            </a:extLst>
          </p:cNvPr>
          <p:cNvSpPr/>
          <p:nvPr/>
        </p:nvSpPr>
        <p:spPr>
          <a:xfrm>
            <a:off x="6459687" y="3961359"/>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lumMod val="75000"/>
                  </a:schemeClr>
                </a:solidFill>
              </a:rPr>
              <a:t>5</a:t>
            </a:r>
          </a:p>
        </p:txBody>
      </p:sp>
      <p:sp>
        <p:nvSpPr>
          <p:cNvPr id="22" name="Ovale 21">
            <a:extLst>
              <a:ext uri="{FF2B5EF4-FFF2-40B4-BE49-F238E27FC236}">
                <a16:creationId xmlns:a16="http://schemas.microsoft.com/office/drawing/2014/main" xmlns="" id="{68BACE32-0F4C-42A5-B058-E03119437375}"/>
              </a:ext>
            </a:extLst>
          </p:cNvPr>
          <p:cNvSpPr/>
          <p:nvPr/>
        </p:nvSpPr>
        <p:spPr>
          <a:xfrm>
            <a:off x="6478904" y="4461597"/>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lumMod val="75000"/>
                  </a:schemeClr>
                </a:solidFill>
              </a:rPr>
              <a:t>6</a:t>
            </a:r>
          </a:p>
        </p:txBody>
      </p:sp>
      <p:sp>
        <p:nvSpPr>
          <p:cNvPr id="23" name="Ovale 22">
            <a:extLst>
              <a:ext uri="{FF2B5EF4-FFF2-40B4-BE49-F238E27FC236}">
                <a16:creationId xmlns:a16="http://schemas.microsoft.com/office/drawing/2014/main" xmlns="" id="{107B161F-8302-4407-AF73-AF4664800546}"/>
              </a:ext>
            </a:extLst>
          </p:cNvPr>
          <p:cNvSpPr/>
          <p:nvPr/>
        </p:nvSpPr>
        <p:spPr>
          <a:xfrm>
            <a:off x="6504294" y="5107646"/>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lumMod val="75000"/>
                  </a:schemeClr>
                </a:solidFill>
              </a:rPr>
              <a:t>7</a:t>
            </a:r>
          </a:p>
        </p:txBody>
      </p:sp>
      <p:sp>
        <p:nvSpPr>
          <p:cNvPr id="28" name="Rettangolo 27">
            <a:extLst>
              <a:ext uri="{FF2B5EF4-FFF2-40B4-BE49-F238E27FC236}">
                <a16:creationId xmlns:a16="http://schemas.microsoft.com/office/drawing/2014/main" xmlns="" id="{DFFA9838-27DF-463D-B1BB-FACED4C176D2}"/>
              </a:ext>
            </a:extLst>
          </p:cNvPr>
          <p:cNvSpPr/>
          <p:nvPr/>
        </p:nvSpPr>
        <p:spPr>
          <a:xfrm>
            <a:off x="-2141924" y="-6699"/>
            <a:ext cx="2141924" cy="4084024"/>
          </a:xfrm>
          <a:prstGeom prst="rect">
            <a:avLst/>
          </a:prstGeom>
          <a:solidFill>
            <a:schemeClr val="tx1">
              <a:alpha val="5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sz="1600" b="1" dirty="0">
                <a:solidFill>
                  <a:schemeClr val="bg2">
                    <a:lumMod val="75000"/>
                  </a:schemeClr>
                </a:solidFill>
              </a:rPr>
              <a:t>Note sviluppo:</a:t>
            </a:r>
          </a:p>
          <a:p>
            <a:r>
              <a:rPr lang="it-IT" sz="1600" dirty="0">
                <a:solidFill>
                  <a:schemeClr val="bg2">
                    <a:lumMod val="75000"/>
                  </a:schemeClr>
                </a:solidFill>
                <a:hlinkClick r:id="rId4"/>
              </a:rPr>
              <a:t>https://pixabay.com/it/dito-impronte-digitali-sicurezza-2081169/</a:t>
            </a:r>
            <a:endParaRPr lang="it-IT" sz="1600" dirty="0">
              <a:solidFill>
                <a:schemeClr val="bg2">
                  <a:lumMod val="75000"/>
                </a:schemeClr>
              </a:solidFill>
            </a:endParaRPr>
          </a:p>
          <a:p>
            <a:endParaRPr lang="it-IT" sz="1600" b="1" dirty="0">
              <a:solidFill>
                <a:schemeClr val="bg2">
                  <a:lumMod val="75000"/>
                </a:schemeClr>
              </a:solidFill>
            </a:endParaRPr>
          </a:p>
          <a:p>
            <a:r>
              <a:rPr lang="it-IT" sz="1600" b="1" dirty="0">
                <a:solidFill>
                  <a:schemeClr val="bg2">
                    <a:lumMod val="75000"/>
                  </a:schemeClr>
                </a:solidFill>
              </a:rPr>
              <a:t>https://pixabay.com/it/copia-duplicato-gemelli-dual-27190/</a:t>
            </a:r>
          </a:p>
        </p:txBody>
      </p:sp>
      <p:sp>
        <p:nvSpPr>
          <p:cNvPr id="27" name="Goccia 26">
            <a:extLst>
              <a:ext uri="{FF2B5EF4-FFF2-40B4-BE49-F238E27FC236}">
                <a16:creationId xmlns:a16="http://schemas.microsoft.com/office/drawing/2014/main" xmlns="" id="{D7A3951C-F6AE-4670-86CC-FA9CB5DC7D2C}"/>
              </a:ext>
            </a:extLst>
          </p:cNvPr>
          <p:cNvSpPr/>
          <p:nvPr/>
        </p:nvSpPr>
        <p:spPr>
          <a:xfrm rot="2700000">
            <a:off x="6931726" y="4006730"/>
            <a:ext cx="264525" cy="216344"/>
          </a:xfrm>
          <a:prstGeom prst="teardrop">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it-IT" b="1" dirty="0"/>
          </a:p>
        </p:txBody>
      </p:sp>
      <p:sp>
        <p:nvSpPr>
          <p:cNvPr id="29" name="Goccia 28">
            <a:extLst>
              <a:ext uri="{FF2B5EF4-FFF2-40B4-BE49-F238E27FC236}">
                <a16:creationId xmlns:a16="http://schemas.microsoft.com/office/drawing/2014/main" xmlns="" id="{5A24BEAB-B6D4-4F78-9B26-4E7FED6D23AE}"/>
              </a:ext>
            </a:extLst>
          </p:cNvPr>
          <p:cNvSpPr/>
          <p:nvPr/>
        </p:nvSpPr>
        <p:spPr>
          <a:xfrm rot="2700000">
            <a:off x="6952664" y="4443738"/>
            <a:ext cx="264525" cy="216344"/>
          </a:xfrm>
          <a:prstGeom prst="teardrop">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it-IT" b="1" dirty="0"/>
          </a:p>
        </p:txBody>
      </p:sp>
      <p:sp>
        <p:nvSpPr>
          <p:cNvPr id="30" name="Goccia 29">
            <a:extLst>
              <a:ext uri="{FF2B5EF4-FFF2-40B4-BE49-F238E27FC236}">
                <a16:creationId xmlns:a16="http://schemas.microsoft.com/office/drawing/2014/main" xmlns="" id="{DCD276D4-3749-4D84-9793-C4FC8C43855E}"/>
              </a:ext>
            </a:extLst>
          </p:cNvPr>
          <p:cNvSpPr/>
          <p:nvPr/>
        </p:nvSpPr>
        <p:spPr>
          <a:xfrm rot="2700000">
            <a:off x="6931725" y="4802712"/>
            <a:ext cx="264525" cy="216344"/>
          </a:xfrm>
          <a:prstGeom prst="teardrop">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it-IT" b="1" dirty="0"/>
          </a:p>
        </p:txBody>
      </p:sp>
      <p:sp>
        <p:nvSpPr>
          <p:cNvPr id="31" name="Goccia 30">
            <a:extLst>
              <a:ext uri="{FF2B5EF4-FFF2-40B4-BE49-F238E27FC236}">
                <a16:creationId xmlns:a16="http://schemas.microsoft.com/office/drawing/2014/main" xmlns="" id="{1C9EB5DD-D98E-40F4-B289-694598D152B8}"/>
              </a:ext>
            </a:extLst>
          </p:cNvPr>
          <p:cNvSpPr/>
          <p:nvPr/>
        </p:nvSpPr>
        <p:spPr>
          <a:xfrm rot="2700000">
            <a:off x="6963835" y="5589728"/>
            <a:ext cx="264525" cy="216344"/>
          </a:xfrm>
          <a:prstGeom prst="teardrop">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it-IT" b="1" dirty="0"/>
          </a:p>
        </p:txBody>
      </p:sp>
      <p:sp>
        <p:nvSpPr>
          <p:cNvPr id="32" name="Ovale 31">
            <a:extLst>
              <a:ext uri="{FF2B5EF4-FFF2-40B4-BE49-F238E27FC236}">
                <a16:creationId xmlns:a16="http://schemas.microsoft.com/office/drawing/2014/main" xmlns="" id="{C83AEA11-DA7D-4EA4-96A9-28C13EF68C3F}"/>
              </a:ext>
            </a:extLst>
          </p:cNvPr>
          <p:cNvSpPr/>
          <p:nvPr/>
        </p:nvSpPr>
        <p:spPr>
          <a:xfrm>
            <a:off x="6481680" y="5981748"/>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lumMod val="75000"/>
                  </a:schemeClr>
                </a:solidFill>
              </a:rPr>
              <a:t>8</a:t>
            </a:r>
          </a:p>
        </p:txBody>
      </p:sp>
      <p:pic>
        <p:nvPicPr>
          <p:cNvPr id="4" name="Immagine 3">
            <a:extLst>
              <a:ext uri="{FF2B5EF4-FFF2-40B4-BE49-F238E27FC236}">
                <a16:creationId xmlns:a16="http://schemas.microsoft.com/office/drawing/2014/main" xmlns="" id="{6C117581-66C6-4047-ADC7-74D967A732B9}"/>
              </a:ext>
            </a:extLst>
          </p:cNvPr>
          <p:cNvPicPr>
            <a:picLocks noChangeAspect="1"/>
          </p:cNvPicPr>
          <p:nvPr/>
        </p:nvPicPr>
        <p:blipFill>
          <a:blip r:embed="rId5" cstate="print">
            <a:grayscl/>
            <a:extLst>
              <a:ext uri="{28A0092B-C50C-407E-A947-70E740481C1C}">
                <a14:useLocalDpi xmlns:a14="http://schemas.microsoft.com/office/drawing/2010/main" xmlns="" val="0"/>
              </a:ext>
            </a:extLst>
          </a:blip>
          <a:stretch>
            <a:fillRect/>
          </a:stretch>
        </p:blipFill>
        <p:spPr>
          <a:xfrm>
            <a:off x="9922466" y="641005"/>
            <a:ext cx="1454066" cy="1716815"/>
          </a:xfrm>
          <a:prstGeom prst="rect">
            <a:avLst/>
          </a:prstGeom>
        </p:spPr>
      </p:pic>
    </p:spTree>
    <p:extLst>
      <p:ext uri="{BB962C8B-B14F-4D97-AF65-F5344CB8AC3E}">
        <p14:creationId xmlns:p14="http://schemas.microsoft.com/office/powerpoint/2010/main" xmlns="" val="1768069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Elaborazione 29">
            <a:extLst>
              <a:ext uri="{FF2B5EF4-FFF2-40B4-BE49-F238E27FC236}">
                <a16:creationId xmlns:a16="http://schemas.microsoft.com/office/drawing/2014/main" xmlns="" id="{8AA135C1-60F5-41E3-BC26-F98C1F4A1A9A}"/>
              </a:ext>
            </a:extLst>
          </p:cNvPr>
          <p:cNvSpPr/>
          <p:nvPr/>
        </p:nvSpPr>
        <p:spPr>
          <a:xfrm>
            <a:off x="-5070" y="3379500"/>
            <a:ext cx="8816196" cy="3485202"/>
          </a:xfrm>
          <a:prstGeom prst="flowChartProcess">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4" name="Elaborazione 13">
            <a:extLst>
              <a:ext uri="{FF2B5EF4-FFF2-40B4-BE49-F238E27FC236}">
                <a16:creationId xmlns:a16="http://schemas.microsoft.com/office/drawing/2014/main" xmlns="" id="{D196522F-FD5B-4D98-8E11-918D3F154707}"/>
              </a:ext>
            </a:extLst>
          </p:cNvPr>
          <p:cNvSpPr/>
          <p:nvPr/>
        </p:nvSpPr>
        <p:spPr>
          <a:xfrm>
            <a:off x="0" y="421806"/>
            <a:ext cx="8212347" cy="3485202"/>
          </a:xfrm>
          <a:prstGeom prst="flowChart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48" name="Rettangolo 47">
            <a:extLst>
              <a:ext uri="{FF2B5EF4-FFF2-40B4-BE49-F238E27FC236}">
                <a16:creationId xmlns:a16="http://schemas.microsoft.com/office/drawing/2014/main" xmlns=""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627141" y="0"/>
            <a:ext cx="50334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dirty="0" smtClean="0">
                <a:ln>
                  <a:noFill/>
                </a:ln>
                <a:solidFill>
                  <a:prstClr val="white"/>
                </a:solidFill>
                <a:effectLst/>
                <a:uLnTx/>
                <a:uFillTx/>
                <a:latin typeface="Microsoft Yi Baiti" panose="03000500000000000000" pitchFamily="66" charset="0"/>
                <a:ea typeface="Microsoft Yi Baiti" panose="03000500000000000000" pitchFamily="66" charset="0"/>
                <a:cs typeface="+mn-cs"/>
              </a:rPr>
              <a:t>13</a:t>
            </a:r>
            <a:endParaRPr kumimoji="0" lang="it-IT" sz="1600" b="0" i="0" u="none" strike="noStrike" kern="1200" cap="none" spc="0" normalizeH="0" baseline="0" noProof="0" dirty="0">
              <a:ln>
                <a:noFill/>
              </a:ln>
              <a:solidFill>
                <a:prstClr val="white"/>
              </a:solidFill>
              <a:effectLst/>
              <a:uLnTx/>
              <a:uFillTx/>
              <a:latin typeface="Microsoft Yi Baiti" panose="03000500000000000000" pitchFamily="66" charset="0"/>
              <a:ea typeface="Microsoft Yi Baiti" panose="03000500000000000000" pitchFamily="66" charset="0"/>
              <a:cs typeface="+mn-cs"/>
            </a:endParaRPr>
          </a:p>
        </p:txBody>
      </p:sp>
      <p:sp>
        <p:nvSpPr>
          <p:cNvPr id="20" name="Segnaposto testo 3">
            <a:extLst>
              <a:ext uri="{FF2B5EF4-FFF2-40B4-BE49-F238E27FC236}">
                <a16:creationId xmlns:a16="http://schemas.microsoft.com/office/drawing/2014/main" xmlns="" id="{961F039E-065F-4BF9-B992-93C7C45A9373}"/>
              </a:ext>
            </a:extLst>
          </p:cNvPr>
          <p:cNvSpPr>
            <a:spLocks noGrp="1"/>
          </p:cNvSpPr>
          <p:nvPr>
            <p:ph type="body" sz="quarter" idx="11"/>
          </p:nvPr>
        </p:nvSpPr>
        <p:spPr>
          <a:xfrm>
            <a:off x="55123" y="6051"/>
            <a:ext cx="11496675" cy="341313"/>
          </a:xfrm>
        </p:spPr>
        <p:txBody>
          <a:bodyPr anchor="ctr" anchorCtr="0">
            <a:noAutofit/>
          </a:bodyPr>
          <a:lstStyle/>
          <a:p>
            <a:r>
              <a:rPr lang="it-IT" sz="3200" dirty="0">
                <a:solidFill>
                  <a:schemeClr val="tx1"/>
                </a:solidFill>
                <a:latin typeface="Microsoft Yi Baiti" panose="03000500000000000000" pitchFamily="66" charset="0"/>
                <a:ea typeface="Microsoft Yi Baiti" panose="03000500000000000000" pitchFamily="66" charset="0"/>
              </a:rPr>
              <a:t>Il </a:t>
            </a:r>
            <a:r>
              <a:rPr lang="it-IT" sz="3200" dirty="0" err="1">
                <a:solidFill>
                  <a:schemeClr val="tx1"/>
                </a:solidFill>
                <a:latin typeface="Microsoft Yi Baiti" panose="03000500000000000000" pitchFamily="66" charset="0"/>
                <a:ea typeface="Microsoft Yi Baiti" panose="03000500000000000000" pitchFamily="66" charset="0"/>
              </a:rPr>
              <a:t>phishing</a:t>
            </a:r>
            <a:r>
              <a:rPr lang="it-IT" sz="3200" dirty="0">
                <a:solidFill>
                  <a:schemeClr val="tx1"/>
                </a:solidFill>
                <a:latin typeface="Microsoft Yi Baiti" panose="03000500000000000000" pitchFamily="66" charset="0"/>
                <a:ea typeface="Microsoft Yi Baiti" panose="03000500000000000000" pitchFamily="66" charset="0"/>
              </a:rPr>
              <a:t> 1/2</a:t>
            </a:r>
          </a:p>
        </p:txBody>
      </p:sp>
      <p:sp>
        <p:nvSpPr>
          <p:cNvPr id="13" name="Documento 12">
            <a:extLst>
              <a:ext uri="{FF2B5EF4-FFF2-40B4-BE49-F238E27FC236}">
                <a16:creationId xmlns:a16="http://schemas.microsoft.com/office/drawing/2014/main" xmlns="" id="{E9347E24-CD42-4187-AF4B-B26BC004BD7E}"/>
              </a:ext>
            </a:extLst>
          </p:cNvPr>
          <p:cNvSpPr>
            <a:spLocks/>
          </p:cNvSpPr>
          <p:nvPr/>
        </p:nvSpPr>
        <p:spPr>
          <a:xfrm rot="5400000">
            <a:off x="6778036" y="1440986"/>
            <a:ext cx="6378699" cy="4449228"/>
          </a:xfrm>
          <a:prstGeom prst="flowChartDocument">
            <a:avLst/>
          </a:prstGeom>
          <a:blipFill dpi="0" rotWithShape="0">
            <a:blip r:embed="rId3" cstate="print">
              <a:alphaModFix amt="99000"/>
            </a:blip>
            <a:srcRect/>
            <a:stretch>
              <a:fillRect l="-960" r="-37548" b="-4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7" name="Rettangolo 16">
            <a:extLst>
              <a:ext uri="{FF2B5EF4-FFF2-40B4-BE49-F238E27FC236}">
                <a16:creationId xmlns:a16="http://schemas.microsoft.com/office/drawing/2014/main" xmlns="" id="{ACAA8D01-21AE-4135-8469-791D7CBC3AD4}"/>
              </a:ext>
            </a:extLst>
          </p:cNvPr>
          <p:cNvSpPr/>
          <p:nvPr/>
        </p:nvSpPr>
        <p:spPr>
          <a:xfrm>
            <a:off x="195776" y="1557670"/>
            <a:ext cx="4439215" cy="1338828"/>
          </a:xfrm>
          <a:prstGeom prst="rect">
            <a:avLst/>
          </a:prstGeom>
        </p:spPr>
        <p:txBody>
          <a:bodyPr wrap="square">
            <a:spAutoFit/>
          </a:bodyPr>
          <a:lstStyle/>
          <a:p>
            <a:pPr lvl="0">
              <a:lnSpc>
                <a:spcPct val="150000"/>
              </a:lnSpc>
            </a:pPr>
            <a:r>
              <a:rPr lang="it-IT" dirty="0">
                <a:solidFill>
                  <a:srgbClr val="EBEBEB">
                    <a:lumMod val="75000"/>
                  </a:srgbClr>
                </a:solidFill>
              </a:rPr>
              <a:t>Sottrarre informazioni riservate e sensibili mediante l'utilizzo di </a:t>
            </a:r>
            <a:r>
              <a:rPr lang="it-IT" b="1" dirty="0">
                <a:solidFill>
                  <a:srgbClr val="EBEBEB">
                    <a:lumMod val="75000"/>
                  </a:srgbClr>
                </a:solidFill>
              </a:rPr>
              <a:t>tecniche psicologiche di ingegneria sociale</a:t>
            </a:r>
            <a:r>
              <a:rPr lang="it-IT" dirty="0">
                <a:solidFill>
                  <a:srgbClr val="EBEBEB">
                    <a:lumMod val="75000"/>
                  </a:srgbClr>
                </a:solidFill>
              </a:rPr>
              <a:t>.  </a:t>
            </a:r>
          </a:p>
        </p:txBody>
      </p:sp>
      <p:sp>
        <p:nvSpPr>
          <p:cNvPr id="23" name="Goccia 22">
            <a:extLst>
              <a:ext uri="{FF2B5EF4-FFF2-40B4-BE49-F238E27FC236}">
                <a16:creationId xmlns:a16="http://schemas.microsoft.com/office/drawing/2014/main" xmlns="" id="{C57C8360-8269-4875-8ADE-12259106F6E1}"/>
              </a:ext>
            </a:extLst>
          </p:cNvPr>
          <p:cNvSpPr/>
          <p:nvPr/>
        </p:nvSpPr>
        <p:spPr>
          <a:xfrm rot="2700000">
            <a:off x="78819" y="4177689"/>
            <a:ext cx="2355864" cy="2300106"/>
          </a:xfrm>
          <a:prstGeom prst="teardrop">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7" name="Rettangolo 36">
            <a:extLst>
              <a:ext uri="{FF2B5EF4-FFF2-40B4-BE49-F238E27FC236}">
                <a16:creationId xmlns:a16="http://schemas.microsoft.com/office/drawing/2014/main" xmlns="" id="{06891F85-01DB-4D4B-A016-004CD0E9C83F}"/>
              </a:ext>
            </a:extLst>
          </p:cNvPr>
          <p:cNvSpPr/>
          <p:nvPr/>
        </p:nvSpPr>
        <p:spPr>
          <a:xfrm>
            <a:off x="3005184" y="4742762"/>
            <a:ext cx="5347623" cy="1286186"/>
          </a:xfrm>
          <a:prstGeom prst="rect">
            <a:avLst/>
          </a:prstGeom>
        </p:spPr>
        <p:txBody>
          <a:bodyPr wrap="square">
            <a:spAutoFit/>
          </a:bodyPr>
          <a:lstStyle/>
          <a:p>
            <a:pPr lvl="0">
              <a:lnSpc>
                <a:spcPct val="150000"/>
              </a:lnSpc>
              <a:defRPr/>
            </a:pPr>
            <a:r>
              <a:rPr lang="it-IT" dirty="0">
                <a:solidFill>
                  <a:srgbClr val="EBEBEB">
                    <a:lumMod val="75000"/>
                  </a:srgbClr>
                </a:solidFill>
              </a:rPr>
              <a:t>Varietà di tecniche utilizzate per studiare il comportamento di una persona, al fine di indurla a rivelare dati riservati o sensibili. </a:t>
            </a:r>
          </a:p>
        </p:txBody>
      </p:sp>
      <p:sp>
        <p:nvSpPr>
          <p:cNvPr id="41" name="Goccia 40">
            <a:extLst>
              <a:ext uri="{FF2B5EF4-FFF2-40B4-BE49-F238E27FC236}">
                <a16:creationId xmlns:a16="http://schemas.microsoft.com/office/drawing/2014/main" xmlns="" id="{ED34B437-BD07-4240-B46E-68949A03EE44}"/>
              </a:ext>
            </a:extLst>
          </p:cNvPr>
          <p:cNvSpPr/>
          <p:nvPr/>
        </p:nvSpPr>
        <p:spPr>
          <a:xfrm rot="13459496">
            <a:off x="5191378" y="1128774"/>
            <a:ext cx="2355864" cy="2300106"/>
          </a:xfrm>
          <a:prstGeom prst="teardrop">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4" name="Rettangolo 3">
            <a:extLst>
              <a:ext uri="{FF2B5EF4-FFF2-40B4-BE49-F238E27FC236}">
                <a16:creationId xmlns:a16="http://schemas.microsoft.com/office/drawing/2014/main" xmlns="" id="{912A912C-6FAB-47E7-A458-0709DAECC9E8}"/>
              </a:ext>
            </a:extLst>
          </p:cNvPr>
          <p:cNvSpPr/>
          <p:nvPr/>
        </p:nvSpPr>
        <p:spPr>
          <a:xfrm>
            <a:off x="-2141924" y="-6699"/>
            <a:ext cx="2141924" cy="4084024"/>
          </a:xfrm>
          <a:prstGeom prst="rect">
            <a:avLst/>
          </a:prstGeom>
          <a:solidFill>
            <a:schemeClr val="tx1">
              <a:alpha val="5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1"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rPr>
              <a:t>Note sviluppo:</a:t>
            </a:r>
          </a:p>
          <a:p>
            <a:pPr lvl="0"/>
            <a:r>
              <a:rPr lang="it-IT" sz="1600" dirty="0">
                <a:solidFill>
                  <a:srgbClr val="1E5155">
                    <a:lumMod val="75000"/>
                  </a:srgbClr>
                </a:solidFill>
                <a:hlinkClick r:id="rId4"/>
              </a:rPr>
              <a:t>https://pixabay.com/it/pesca-a-mosca-canna-da-pesca-pesca-1149502/</a:t>
            </a:r>
            <a:endParaRPr lang="it-IT" sz="1600" dirty="0">
              <a:solidFill>
                <a:srgbClr val="1E5155">
                  <a:lumMod val="75000"/>
                </a:srgbClr>
              </a:solidFill>
            </a:endParaRPr>
          </a:p>
          <a:p>
            <a:pPr lvl="0"/>
            <a:endParaRPr kumimoji="0" lang="it-IT" sz="1600"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endParaRPr>
          </a:p>
          <a:p>
            <a:endParaRPr lang="it-IT" sz="1600" dirty="0">
              <a:solidFill>
                <a:schemeClr val="bg2">
                  <a:lumMod val="75000"/>
                </a:schemeClr>
              </a:solidFill>
            </a:endParaRPr>
          </a:p>
          <a:p>
            <a:pPr lvl="0"/>
            <a:endParaRPr kumimoji="0" lang="it-IT" sz="1600"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endParaRPr>
          </a:p>
        </p:txBody>
      </p:sp>
      <p:sp>
        <p:nvSpPr>
          <p:cNvPr id="5" name="Ovale 4">
            <a:extLst>
              <a:ext uri="{FF2B5EF4-FFF2-40B4-BE49-F238E27FC236}">
                <a16:creationId xmlns:a16="http://schemas.microsoft.com/office/drawing/2014/main" xmlns="" id="{A7163CD0-CF3F-4123-937C-3579851E45E6}"/>
              </a:ext>
            </a:extLst>
          </p:cNvPr>
          <p:cNvSpPr/>
          <p:nvPr/>
        </p:nvSpPr>
        <p:spPr>
          <a:xfrm>
            <a:off x="6158414" y="1367644"/>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a:ln>
                  <a:noFill/>
                </a:ln>
                <a:solidFill>
                  <a:srgbClr val="1E5155">
                    <a:lumMod val="75000"/>
                  </a:srgbClr>
                </a:solidFill>
                <a:effectLst/>
                <a:uLnTx/>
                <a:uFillTx/>
                <a:latin typeface="Century Gothic" panose="020B0502020202020204"/>
                <a:ea typeface="+mn-ea"/>
                <a:cs typeface="+mn-cs"/>
              </a:rPr>
              <a:t>1</a:t>
            </a:r>
          </a:p>
        </p:txBody>
      </p:sp>
      <p:sp>
        <p:nvSpPr>
          <p:cNvPr id="21" name="Ovale 20">
            <a:extLst>
              <a:ext uri="{FF2B5EF4-FFF2-40B4-BE49-F238E27FC236}">
                <a16:creationId xmlns:a16="http://schemas.microsoft.com/office/drawing/2014/main" xmlns="" id="{3E4C7381-AEC8-47B8-BFE5-0185391D81BA}"/>
              </a:ext>
            </a:extLst>
          </p:cNvPr>
          <p:cNvSpPr/>
          <p:nvPr/>
        </p:nvSpPr>
        <p:spPr>
          <a:xfrm>
            <a:off x="532509" y="917482"/>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rPr>
              <a:t>2</a:t>
            </a:r>
          </a:p>
        </p:txBody>
      </p:sp>
      <p:sp>
        <p:nvSpPr>
          <p:cNvPr id="22" name="Ovale 21">
            <a:extLst>
              <a:ext uri="{FF2B5EF4-FFF2-40B4-BE49-F238E27FC236}">
                <a16:creationId xmlns:a16="http://schemas.microsoft.com/office/drawing/2014/main" xmlns="" id="{BD01B1B7-C3C0-4452-B85D-9CE2B200E602}"/>
              </a:ext>
            </a:extLst>
          </p:cNvPr>
          <p:cNvSpPr/>
          <p:nvPr/>
        </p:nvSpPr>
        <p:spPr>
          <a:xfrm>
            <a:off x="1042867" y="4501680"/>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a:ln>
                  <a:noFill/>
                </a:ln>
                <a:solidFill>
                  <a:srgbClr val="1E5155">
                    <a:lumMod val="75000"/>
                  </a:srgbClr>
                </a:solidFill>
                <a:effectLst/>
                <a:uLnTx/>
                <a:uFillTx/>
                <a:latin typeface="Century Gothic" panose="020B0502020202020204"/>
                <a:ea typeface="+mn-ea"/>
                <a:cs typeface="+mn-cs"/>
              </a:rPr>
              <a:t>3</a:t>
            </a:r>
          </a:p>
        </p:txBody>
      </p:sp>
      <p:sp>
        <p:nvSpPr>
          <p:cNvPr id="31" name="CasellaDiTesto 30">
            <a:extLst>
              <a:ext uri="{FF2B5EF4-FFF2-40B4-BE49-F238E27FC236}">
                <a16:creationId xmlns:a16="http://schemas.microsoft.com/office/drawing/2014/main" xmlns="" id="{B3B4A0DA-23BE-4260-B4EE-F8E6DB13F28E}"/>
              </a:ext>
            </a:extLst>
          </p:cNvPr>
          <p:cNvSpPr txBox="1"/>
          <p:nvPr/>
        </p:nvSpPr>
        <p:spPr>
          <a:xfrm>
            <a:off x="4960672" y="2025739"/>
            <a:ext cx="260186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1000"/>
              </a:spcBef>
              <a:spcAft>
                <a:spcPts val="0"/>
              </a:spcAft>
              <a:buClrTx/>
              <a:buSzTx/>
              <a:buFontTx/>
              <a:buNone/>
              <a:tabLst/>
              <a:defRPr/>
            </a:pPr>
            <a:r>
              <a:rPr kumimoji="0" lang="it-IT" sz="2400" b="1" i="0" u="none" strike="noStrike" kern="1200" cap="none" spc="0" normalizeH="0" baseline="0" noProof="0" dirty="0" err="1">
                <a:ln>
                  <a:noFill/>
                </a:ln>
                <a:solidFill>
                  <a:prstClr val="white"/>
                </a:solidFill>
                <a:effectLst/>
                <a:uLnTx/>
                <a:uFillTx/>
                <a:latin typeface="Tempus Sans ITC" panose="04020404030D07020202" pitchFamily="82" charset="0"/>
                <a:ea typeface="+mn-ea"/>
                <a:cs typeface="Gisha" panose="020B0502040204020203" pitchFamily="34" charset="-79"/>
              </a:rPr>
              <a:t>Phishing</a:t>
            </a:r>
            <a:endParaRPr kumimoji="0" lang="it-IT" sz="2400" b="1" i="0" u="none" strike="noStrike" kern="1200" cap="none" spc="0" normalizeH="0" baseline="0" noProof="0" dirty="0">
              <a:ln>
                <a:noFill/>
              </a:ln>
              <a:solidFill>
                <a:prstClr val="white"/>
              </a:solidFill>
              <a:effectLst/>
              <a:uLnTx/>
              <a:uFillTx/>
              <a:latin typeface="Tempus Sans ITC" panose="04020404030D07020202" pitchFamily="82" charset="0"/>
              <a:ea typeface="+mn-ea"/>
              <a:cs typeface="Gisha" panose="020B0502040204020203" pitchFamily="34" charset="-79"/>
            </a:endParaRPr>
          </a:p>
        </p:txBody>
      </p:sp>
      <p:sp>
        <p:nvSpPr>
          <p:cNvPr id="24" name="CasellaDiTesto 23">
            <a:extLst>
              <a:ext uri="{FF2B5EF4-FFF2-40B4-BE49-F238E27FC236}">
                <a16:creationId xmlns:a16="http://schemas.microsoft.com/office/drawing/2014/main" xmlns="" id="{70BD2795-7C6A-46DA-96D9-B4DF832BC477}"/>
              </a:ext>
            </a:extLst>
          </p:cNvPr>
          <p:cNvSpPr txBox="1"/>
          <p:nvPr/>
        </p:nvSpPr>
        <p:spPr>
          <a:xfrm>
            <a:off x="19004" y="5090717"/>
            <a:ext cx="2601867" cy="461665"/>
          </a:xfrm>
          <a:prstGeom prst="rect">
            <a:avLst/>
          </a:prstGeom>
          <a:noFill/>
        </p:spPr>
        <p:txBody>
          <a:bodyPr wrap="square" rtlCol="0">
            <a:spAutoFit/>
          </a:bodyPr>
          <a:lstStyle/>
          <a:p>
            <a:pPr lvl="0" algn="ctr">
              <a:spcBef>
                <a:spcPts val="1000"/>
              </a:spcBef>
              <a:defRPr/>
            </a:pPr>
            <a:r>
              <a:rPr lang="it-IT" sz="2400" b="1" dirty="0">
                <a:solidFill>
                  <a:prstClr val="white"/>
                </a:solidFill>
                <a:latin typeface="Tempus Sans ITC" panose="04020404030D07020202" pitchFamily="82" charset="0"/>
                <a:cs typeface="Gisha" panose="020B0502040204020203" pitchFamily="34" charset="-79"/>
              </a:rPr>
              <a:t>Ingegneria sociale</a:t>
            </a:r>
            <a:endParaRPr kumimoji="0" lang="it-IT" sz="2400" b="1" i="0" u="none" strike="noStrike" kern="1200" cap="none" spc="0" normalizeH="0" baseline="0" noProof="0" dirty="0">
              <a:ln>
                <a:noFill/>
              </a:ln>
              <a:solidFill>
                <a:prstClr val="white"/>
              </a:solidFill>
              <a:effectLst/>
              <a:uLnTx/>
              <a:uFillTx/>
              <a:latin typeface="Tempus Sans ITC" panose="04020404030D07020202" pitchFamily="82" charset="0"/>
              <a:ea typeface="+mn-ea"/>
              <a:cs typeface="Gisha" panose="020B0502040204020203" pitchFamily="34" charset="-79"/>
            </a:endParaRPr>
          </a:p>
        </p:txBody>
      </p:sp>
      <p:sp>
        <p:nvSpPr>
          <p:cNvPr id="2" name="Rettangolo con angoli arrotondati 1">
            <a:extLst>
              <a:ext uri="{FF2B5EF4-FFF2-40B4-BE49-F238E27FC236}">
                <a16:creationId xmlns:a16="http://schemas.microsoft.com/office/drawing/2014/main" xmlns="" id="{16A09ADF-B0BC-4BE1-9C49-8EF4C3B02707}"/>
              </a:ext>
            </a:extLst>
          </p:cNvPr>
          <p:cNvSpPr/>
          <p:nvPr/>
        </p:nvSpPr>
        <p:spPr>
          <a:xfrm>
            <a:off x="88067" y="1345476"/>
            <a:ext cx="4634991" cy="1882970"/>
          </a:xfrm>
          <a:prstGeom prst="roundRect">
            <a:avLst/>
          </a:prstGeom>
          <a:noFill/>
          <a:ln>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Rettangolo con angoli arrotondati 24">
            <a:extLst>
              <a:ext uri="{FF2B5EF4-FFF2-40B4-BE49-F238E27FC236}">
                <a16:creationId xmlns:a16="http://schemas.microsoft.com/office/drawing/2014/main" xmlns="" id="{219759E8-9B1E-4CE8-928C-B25EF188CB75}"/>
              </a:ext>
            </a:extLst>
          </p:cNvPr>
          <p:cNvSpPr/>
          <p:nvPr/>
        </p:nvSpPr>
        <p:spPr>
          <a:xfrm>
            <a:off x="2902885" y="4444370"/>
            <a:ext cx="5347623" cy="1882970"/>
          </a:xfrm>
          <a:prstGeom prst="roundRect">
            <a:avLst/>
          </a:prstGeom>
          <a:noFill/>
          <a:ln>
            <a:solidFill>
              <a:srgbClr val="B68E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Ovale 25">
            <a:extLst>
              <a:ext uri="{FF2B5EF4-FFF2-40B4-BE49-F238E27FC236}">
                <a16:creationId xmlns:a16="http://schemas.microsoft.com/office/drawing/2014/main" xmlns="" id="{58C0A012-91FF-4355-B743-A7247B30551B}"/>
              </a:ext>
            </a:extLst>
          </p:cNvPr>
          <p:cNvSpPr/>
          <p:nvPr/>
        </p:nvSpPr>
        <p:spPr>
          <a:xfrm>
            <a:off x="6473520" y="4026503"/>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rPr>
              <a:t>4</a:t>
            </a:r>
          </a:p>
        </p:txBody>
      </p:sp>
    </p:spTree>
    <p:extLst>
      <p:ext uri="{BB962C8B-B14F-4D97-AF65-F5344CB8AC3E}">
        <p14:creationId xmlns:p14="http://schemas.microsoft.com/office/powerpoint/2010/main" xmlns="" val="16191577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Elaborazione 29">
            <a:extLst>
              <a:ext uri="{FF2B5EF4-FFF2-40B4-BE49-F238E27FC236}">
                <a16:creationId xmlns:a16="http://schemas.microsoft.com/office/drawing/2014/main" xmlns="" id="{8AA135C1-60F5-41E3-BC26-F98C1F4A1A9A}"/>
              </a:ext>
            </a:extLst>
          </p:cNvPr>
          <p:cNvSpPr/>
          <p:nvPr/>
        </p:nvSpPr>
        <p:spPr>
          <a:xfrm>
            <a:off x="-5070" y="3379500"/>
            <a:ext cx="8816196" cy="3485202"/>
          </a:xfrm>
          <a:prstGeom prst="flowChartProcess">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4" name="Elaborazione 13">
            <a:extLst>
              <a:ext uri="{FF2B5EF4-FFF2-40B4-BE49-F238E27FC236}">
                <a16:creationId xmlns:a16="http://schemas.microsoft.com/office/drawing/2014/main" xmlns="" id="{D196522F-FD5B-4D98-8E11-918D3F154707}"/>
              </a:ext>
            </a:extLst>
          </p:cNvPr>
          <p:cNvSpPr/>
          <p:nvPr/>
        </p:nvSpPr>
        <p:spPr>
          <a:xfrm>
            <a:off x="0" y="421806"/>
            <a:ext cx="8212347" cy="3485202"/>
          </a:xfrm>
          <a:prstGeom prst="flowChart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48" name="Rettangolo 47">
            <a:extLst>
              <a:ext uri="{FF2B5EF4-FFF2-40B4-BE49-F238E27FC236}">
                <a16:creationId xmlns:a16="http://schemas.microsoft.com/office/drawing/2014/main" xmlns=""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627141" y="0"/>
            <a:ext cx="50334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1600" dirty="0" smtClean="0">
                <a:solidFill>
                  <a:prstClr val="white"/>
                </a:solidFill>
                <a:latin typeface="Microsoft Yi Baiti" panose="03000500000000000000" pitchFamily="66" charset="0"/>
                <a:ea typeface="Microsoft Yi Baiti" panose="03000500000000000000" pitchFamily="66" charset="0"/>
              </a:rPr>
              <a:t>14</a:t>
            </a:r>
            <a:endParaRPr kumimoji="0" lang="it-IT" sz="1600" b="0" i="0" u="none" strike="noStrike" kern="1200" cap="none" spc="0" normalizeH="0" baseline="0" noProof="0" dirty="0">
              <a:ln>
                <a:noFill/>
              </a:ln>
              <a:solidFill>
                <a:prstClr val="white"/>
              </a:solidFill>
              <a:effectLst/>
              <a:uLnTx/>
              <a:uFillTx/>
              <a:latin typeface="Microsoft Yi Baiti" panose="03000500000000000000" pitchFamily="66" charset="0"/>
              <a:ea typeface="Microsoft Yi Baiti" panose="03000500000000000000" pitchFamily="66" charset="0"/>
              <a:cs typeface="+mn-cs"/>
            </a:endParaRPr>
          </a:p>
        </p:txBody>
      </p:sp>
      <p:sp>
        <p:nvSpPr>
          <p:cNvPr id="20" name="Segnaposto testo 3">
            <a:extLst>
              <a:ext uri="{FF2B5EF4-FFF2-40B4-BE49-F238E27FC236}">
                <a16:creationId xmlns:a16="http://schemas.microsoft.com/office/drawing/2014/main" xmlns="" id="{961F039E-065F-4BF9-B992-93C7C45A9373}"/>
              </a:ext>
            </a:extLst>
          </p:cNvPr>
          <p:cNvSpPr>
            <a:spLocks noGrp="1"/>
          </p:cNvSpPr>
          <p:nvPr>
            <p:ph type="body" sz="quarter" idx="11"/>
          </p:nvPr>
        </p:nvSpPr>
        <p:spPr>
          <a:xfrm>
            <a:off x="55123" y="6051"/>
            <a:ext cx="11496675" cy="341313"/>
          </a:xfrm>
        </p:spPr>
        <p:txBody>
          <a:bodyPr anchor="ctr" anchorCtr="0">
            <a:noAutofit/>
          </a:bodyPr>
          <a:lstStyle/>
          <a:p>
            <a:r>
              <a:rPr lang="it-IT" sz="3200" dirty="0">
                <a:solidFill>
                  <a:schemeClr val="tx1"/>
                </a:solidFill>
                <a:latin typeface="Microsoft Yi Baiti" panose="03000500000000000000" pitchFamily="66" charset="0"/>
                <a:ea typeface="Microsoft Yi Baiti" panose="03000500000000000000" pitchFamily="66" charset="0"/>
              </a:rPr>
              <a:t>Il </a:t>
            </a:r>
            <a:r>
              <a:rPr lang="it-IT" sz="3200" dirty="0" err="1">
                <a:solidFill>
                  <a:schemeClr val="tx1"/>
                </a:solidFill>
                <a:latin typeface="Microsoft Yi Baiti" panose="03000500000000000000" pitchFamily="66" charset="0"/>
                <a:ea typeface="Microsoft Yi Baiti" panose="03000500000000000000" pitchFamily="66" charset="0"/>
              </a:rPr>
              <a:t>phishing</a:t>
            </a:r>
            <a:r>
              <a:rPr lang="it-IT" sz="3200" dirty="0">
                <a:solidFill>
                  <a:schemeClr val="tx1"/>
                </a:solidFill>
                <a:latin typeface="Microsoft Yi Baiti" panose="03000500000000000000" pitchFamily="66" charset="0"/>
                <a:ea typeface="Microsoft Yi Baiti" panose="03000500000000000000" pitchFamily="66" charset="0"/>
              </a:rPr>
              <a:t> 2/2</a:t>
            </a:r>
          </a:p>
        </p:txBody>
      </p:sp>
      <p:sp>
        <p:nvSpPr>
          <p:cNvPr id="13" name="Documento 12">
            <a:extLst>
              <a:ext uri="{FF2B5EF4-FFF2-40B4-BE49-F238E27FC236}">
                <a16:creationId xmlns:a16="http://schemas.microsoft.com/office/drawing/2014/main" xmlns="" id="{E9347E24-CD42-4187-AF4B-B26BC004BD7E}"/>
              </a:ext>
            </a:extLst>
          </p:cNvPr>
          <p:cNvSpPr>
            <a:spLocks/>
          </p:cNvSpPr>
          <p:nvPr/>
        </p:nvSpPr>
        <p:spPr>
          <a:xfrm rot="5400000">
            <a:off x="6778036" y="1440986"/>
            <a:ext cx="6378699" cy="4449228"/>
          </a:xfrm>
          <a:prstGeom prst="flowChartDocument">
            <a:avLst/>
          </a:prstGeom>
          <a:blipFill dpi="0" rotWithShape="0">
            <a:blip r:embed="rId3" cstate="print">
              <a:alphaModFix amt="99000"/>
            </a:blip>
            <a:srcRect/>
            <a:stretch>
              <a:fillRect l="-960" r="-37548" b="-4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7" name="Rettangolo 16">
            <a:extLst>
              <a:ext uri="{FF2B5EF4-FFF2-40B4-BE49-F238E27FC236}">
                <a16:creationId xmlns:a16="http://schemas.microsoft.com/office/drawing/2014/main" xmlns="" id="{ACAA8D01-21AE-4135-8469-791D7CBC3AD4}"/>
              </a:ext>
            </a:extLst>
          </p:cNvPr>
          <p:cNvSpPr/>
          <p:nvPr/>
        </p:nvSpPr>
        <p:spPr>
          <a:xfrm>
            <a:off x="569196" y="1254798"/>
            <a:ext cx="7173576" cy="2169825"/>
          </a:xfrm>
          <a:prstGeom prst="rect">
            <a:avLst/>
          </a:prstGeom>
        </p:spPr>
        <p:txBody>
          <a:bodyPr wrap="square">
            <a:spAutoFit/>
          </a:bodyPr>
          <a:lstStyle/>
          <a:p>
            <a:pPr lvl="0">
              <a:lnSpc>
                <a:spcPct val="150000"/>
              </a:lnSpc>
            </a:pPr>
            <a:r>
              <a:rPr lang="it-IT" dirty="0" smtClean="0">
                <a:solidFill>
                  <a:srgbClr val="EBEBEB">
                    <a:lumMod val="75000"/>
                  </a:srgbClr>
                </a:solidFill>
              </a:rPr>
              <a:t>Telefono: far </a:t>
            </a:r>
            <a:r>
              <a:rPr lang="it-IT" dirty="0">
                <a:solidFill>
                  <a:srgbClr val="EBEBEB">
                    <a:lumMod val="75000"/>
                  </a:srgbClr>
                </a:solidFill>
              </a:rPr>
              <a:t>apparire la richiesta di informazioni come una situazione critica;</a:t>
            </a:r>
          </a:p>
          <a:p>
            <a:pPr lvl="0">
              <a:lnSpc>
                <a:spcPct val="150000"/>
              </a:lnSpc>
            </a:pPr>
            <a:r>
              <a:rPr lang="it-IT" dirty="0">
                <a:solidFill>
                  <a:srgbClr val="EBEBEB">
                    <a:lumMod val="75000"/>
                  </a:srgbClr>
                </a:solidFill>
              </a:rPr>
              <a:t>invio di email contenenti malware o link che rimandano a pagine web clone dove vengono richieste le credenziali di accesso.</a:t>
            </a:r>
          </a:p>
        </p:txBody>
      </p:sp>
      <p:sp>
        <p:nvSpPr>
          <p:cNvPr id="4" name="Rettangolo 3">
            <a:extLst>
              <a:ext uri="{FF2B5EF4-FFF2-40B4-BE49-F238E27FC236}">
                <a16:creationId xmlns:a16="http://schemas.microsoft.com/office/drawing/2014/main" xmlns="" id="{912A912C-6FAB-47E7-A458-0709DAECC9E8}"/>
              </a:ext>
            </a:extLst>
          </p:cNvPr>
          <p:cNvSpPr/>
          <p:nvPr/>
        </p:nvSpPr>
        <p:spPr>
          <a:xfrm>
            <a:off x="-2141924" y="-6699"/>
            <a:ext cx="2141924" cy="4084024"/>
          </a:xfrm>
          <a:prstGeom prst="rect">
            <a:avLst/>
          </a:prstGeom>
          <a:solidFill>
            <a:schemeClr val="tx1">
              <a:alpha val="5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1"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rPr>
              <a:t>Note sviluppo:</a:t>
            </a:r>
          </a:p>
          <a:p>
            <a:pPr lvl="0"/>
            <a:r>
              <a:rPr lang="it-IT" sz="1600" dirty="0">
                <a:solidFill>
                  <a:srgbClr val="1E5155">
                    <a:lumMod val="75000"/>
                  </a:srgbClr>
                </a:solidFill>
                <a:hlinkClick r:id="rId4"/>
              </a:rPr>
              <a:t>https://pixabay.com/it/posta-posta-elettronica-e-mail-96870/</a:t>
            </a:r>
            <a:endParaRPr lang="it-IT" sz="1600" dirty="0">
              <a:solidFill>
                <a:srgbClr val="1E5155">
                  <a:lumMod val="75000"/>
                </a:srgbClr>
              </a:solidFill>
            </a:endParaRPr>
          </a:p>
          <a:p>
            <a:pPr lvl="0"/>
            <a:endParaRPr lang="it-IT" sz="1600" dirty="0">
              <a:solidFill>
                <a:srgbClr val="1E5155">
                  <a:lumMod val="75000"/>
                </a:srgbClr>
              </a:solidFill>
            </a:endParaRPr>
          </a:p>
          <a:p>
            <a:pPr lvl="0"/>
            <a:r>
              <a:rPr lang="it-IT" sz="1600" dirty="0">
                <a:solidFill>
                  <a:srgbClr val="1E5155">
                    <a:lumMod val="75000"/>
                  </a:srgbClr>
                </a:solidFill>
              </a:rPr>
              <a:t>https://pixabay.com/it/di-pesce-gancio-simbolo-silhouette-304097/</a:t>
            </a:r>
          </a:p>
          <a:p>
            <a:pPr lvl="0"/>
            <a:endParaRPr kumimoji="0" lang="it-IT" sz="1600"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endParaRPr>
          </a:p>
          <a:p>
            <a:pPr lvl="0"/>
            <a:r>
              <a:rPr lang="it-IT" sz="1600" dirty="0">
                <a:solidFill>
                  <a:srgbClr val="1E5155">
                    <a:lumMod val="75000"/>
                  </a:srgbClr>
                </a:solidFill>
                <a:latin typeface="Century Gothic" panose="020B0502020202020204"/>
              </a:rPr>
              <a:t>Popup relativo a testo 8</a:t>
            </a:r>
            <a:endParaRPr kumimoji="0" lang="it-IT" sz="1600"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endParaRPr>
          </a:p>
          <a:p>
            <a:endParaRPr lang="it-IT" sz="1600" dirty="0">
              <a:solidFill>
                <a:schemeClr val="bg2">
                  <a:lumMod val="75000"/>
                </a:schemeClr>
              </a:solidFill>
            </a:endParaRPr>
          </a:p>
          <a:p>
            <a:pPr lvl="0"/>
            <a:endParaRPr kumimoji="0" lang="it-IT" sz="1600"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endParaRPr>
          </a:p>
        </p:txBody>
      </p:sp>
      <p:sp>
        <p:nvSpPr>
          <p:cNvPr id="22" name="Ovale 21">
            <a:extLst>
              <a:ext uri="{FF2B5EF4-FFF2-40B4-BE49-F238E27FC236}">
                <a16:creationId xmlns:a16="http://schemas.microsoft.com/office/drawing/2014/main" xmlns="" id="{BD01B1B7-C3C0-4452-B85D-9CE2B200E602}"/>
              </a:ext>
            </a:extLst>
          </p:cNvPr>
          <p:cNvSpPr/>
          <p:nvPr/>
        </p:nvSpPr>
        <p:spPr>
          <a:xfrm>
            <a:off x="3531671" y="785868"/>
            <a:ext cx="917559" cy="4762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rPr>
              <a:t>1- 3</a:t>
            </a:r>
          </a:p>
        </p:txBody>
      </p:sp>
      <p:sp>
        <p:nvSpPr>
          <p:cNvPr id="31" name="CasellaDiTesto 30">
            <a:extLst>
              <a:ext uri="{FF2B5EF4-FFF2-40B4-BE49-F238E27FC236}">
                <a16:creationId xmlns:a16="http://schemas.microsoft.com/office/drawing/2014/main" xmlns="" id="{B3B4A0DA-23BE-4260-B4EE-F8E6DB13F28E}"/>
              </a:ext>
            </a:extLst>
          </p:cNvPr>
          <p:cNvSpPr txBox="1"/>
          <p:nvPr/>
        </p:nvSpPr>
        <p:spPr>
          <a:xfrm>
            <a:off x="209184" y="806451"/>
            <a:ext cx="2816679" cy="400110"/>
          </a:xfrm>
          <a:prstGeom prst="rect">
            <a:avLst/>
          </a:prstGeom>
          <a:noFill/>
        </p:spPr>
        <p:txBody>
          <a:bodyPr wrap="square" rtlCol="0">
            <a:spAutoFit/>
          </a:bodyPr>
          <a:lstStyle/>
          <a:p>
            <a:pPr marL="0" marR="0" lvl="0" indent="0" defTabSz="457200" rtl="0" eaLnBrk="1" fontAlgn="auto" latinLnBrk="0" hangingPunct="1">
              <a:lnSpc>
                <a:spcPct val="100000"/>
              </a:lnSpc>
              <a:spcBef>
                <a:spcPts val="1000"/>
              </a:spcBef>
              <a:spcAft>
                <a:spcPts val="0"/>
              </a:spcAft>
              <a:buClrTx/>
              <a:buSzTx/>
              <a:buFontTx/>
              <a:buNone/>
              <a:tabLst/>
              <a:defRPr/>
            </a:pPr>
            <a:r>
              <a:rPr kumimoji="0" lang="it-IT" sz="2000" b="1" i="0" u="none" strike="noStrike" kern="1200" cap="none" spc="0" normalizeH="0" baseline="0" noProof="0" dirty="0">
                <a:ln>
                  <a:noFill/>
                </a:ln>
                <a:solidFill>
                  <a:prstClr val="white"/>
                </a:solidFill>
                <a:effectLst/>
                <a:uLnTx/>
                <a:uFillTx/>
                <a:latin typeface="Tempus Sans ITC" panose="04020404030D07020202" pitchFamily="82" charset="0"/>
                <a:ea typeface="+mn-ea"/>
                <a:cs typeface="Gisha" panose="020B0502040204020203" pitchFamily="34" charset="-79"/>
              </a:rPr>
              <a:t>Tecniche di </a:t>
            </a:r>
            <a:r>
              <a:rPr kumimoji="0" lang="it-IT" sz="2000" b="1" i="0" u="none" strike="noStrike" kern="1200" cap="none" spc="0" normalizeH="0" baseline="0" noProof="0" dirty="0" err="1">
                <a:ln>
                  <a:noFill/>
                </a:ln>
                <a:solidFill>
                  <a:prstClr val="white"/>
                </a:solidFill>
                <a:effectLst/>
                <a:uLnTx/>
                <a:uFillTx/>
                <a:latin typeface="Tempus Sans ITC" panose="04020404030D07020202" pitchFamily="82" charset="0"/>
                <a:ea typeface="+mn-ea"/>
                <a:cs typeface="Gisha" panose="020B0502040204020203" pitchFamily="34" charset="-79"/>
              </a:rPr>
              <a:t>Phishing</a:t>
            </a:r>
            <a:r>
              <a:rPr kumimoji="0" lang="it-IT" sz="2000" b="1" i="0" u="none" strike="noStrike" kern="1200" cap="none" spc="0" normalizeH="0" baseline="0" noProof="0" dirty="0">
                <a:ln>
                  <a:noFill/>
                </a:ln>
                <a:solidFill>
                  <a:prstClr val="white"/>
                </a:solidFill>
                <a:effectLst/>
                <a:uLnTx/>
                <a:uFillTx/>
                <a:latin typeface="Tempus Sans ITC" panose="04020404030D07020202" pitchFamily="82" charset="0"/>
                <a:ea typeface="+mn-ea"/>
                <a:cs typeface="Gisha" panose="020B0502040204020203" pitchFamily="34" charset="-79"/>
              </a:rPr>
              <a:t>:</a:t>
            </a:r>
          </a:p>
        </p:txBody>
      </p:sp>
      <p:sp>
        <p:nvSpPr>
          <p:cNvPr id="26" name="Ovale 25">
            <a:extLst>
              <a:ext uri="{FF2B5EF4-FFF2-40B4-BE49-F238E27FC236}">
                <a16:creationId xmlns:a16="http://schemas.microsoft.com/office/drawing/2014/main" xmlns="" id="{58C0A012-91FF-4355-B743-A7247B30551B}"/>
              </a:ext>
            </a:extLst>
          </p:cNvPr>
          <p:cNvSpPr/>
          <p:nvPr/>
        </p:nvSpPr>
        <p:spPr>
          <a:xfrm>
            <a:off x="3579249" y="4175103"/>
            <a:ext cx="730593" cy="34943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rPr>
              <a:t>4-8</a:t>
            </a:r>
          </a:p>
        </p:txBody>
      </p:sp>
      <p:sp>
        <p:nvSpPr>
          <p:cNvPr id="27" name="Rettangolo 26">
            <a:extLst>
              <a:ext uri="{FF2B5EF4-FFF2-40B4-BE49-F238E27FC236}">
                <a16:creationId xmlns:a16="http://schemas.microsoft.com/office/drawing/2014/main" xmlns="" id="{6817F5CB-E3CD-4DEB-B7AF-3014E86FF710}"/>
              </a:ext>
            </a:extLst>
          </p:cNvPr>
          <p:cNvSpPr/>
          <p:nvPr/>
        </p:nvSpPr>
        <p:spPr>
          <a:xfrm>
            <a:off x="538658" y="4584834"/>
            <a:ext cx="7542369" cy="2117183"/>
          </a:xfrm>
          <a:prstGeom prst="rect">
            <a:avLst/>
          </a:prstGeom>
        </p:spPr>
        <p:txBody>
          <a:bodyPr wrap="square">
            <a:spAutoFit/>
          </a:bodyPr>
          <a:lstStyle/>
          <a:p>
            <a:pPr lvl="0">
              <a:lnSpc>
                <a:spcPct val="150000"/>
              </a:lnSpc>
            </a:pPr>
            <a:r>
              <a:rPr lang="it-IT" dirty="0">
                <a:solidFill>
                  <a:srgbClr val="EBEBEB">
                    <a:lumMod val="75000"/>
                  </a:srgbClr>
                </a:solidFill>
              </a:rPr>
              <a:t>essere consapevoli di poter essere oggetto di </a:t>
            </a:r>
            <a:r>
              <a:rPr lang="it-IT" dirty="0" err="1">
                <a:solidFill>
                  <a:srgbClr val="EBEBEB">
                    <a:lumMod val="75000"/>
                  </a:srgbClr>
                </a:solidFill>
              </a:rPr>
              <a:t>phishing</a:t>
            </a:r>
            <a:r>
              <a:rPr lang="it-IT" dirty="0">
                <a:solidFill>
                  <a:srgbClr val="EBEBEB">
                    <a:lumMod val="75000"/>
                  </a:srgbClr>
                </a:solidFill>
              </a:rPr>
              <a:t>;</a:t>
            </a:r>
          </a:p>
          <a:p>
            <a:pPr lvl="0">
              <a:lnSpc>
                <a:spcPct val="150000"/>
              </a:lnSpc>
            </a:pPr>
            <a:r>
              <a:rPr lang="it-IT" dirty="0">
                <a:solidFill>
                  <a:srgbClr val="EBEBEB">
                    <a:lumMod val="75000"/>
                  </a:srgbClr>
                </a:solidFill>
              </a:rPr>
              <a:t>controllare l'indirizzo internet della pagina web a cui il link rimanda;</a:t>
            </a:r>
          </a:p>
          <a:p>
            <a:pPr lvl="0">
              <a:lnSpc>
                <a:spcPct val="150000"/>
              </a:lnSpc>
            </a:pPr>
            <a:r>
              <a:rPr lang="it-IT" dirty="0">
                <a:solidFill>
                  <a:srgbClr val="EBEBEB">
                    <a:lumMod val="75000"/>
                  </a:srgbClr>
                </a:solidFill>
              </a:rPr>
              <a:t>prestare attenzione all’apertura degli allegati;</a:t>
            </a:r>
          </a:p>
          <a:p>
            <a:pPr lvl="0">
              <a:lnSpc>
                <a:spcPct val="150000"/>
              </a:lnSpc>
            </a:pPr>
            <a:r>
              <a:rPr lang="it-IT" dirty="0">
                <a:solidFill>
                  <a:srgbClr val="EBEBEB">
                    <a:lumMod val="75000"/>
                  </a:srgbClr>
                </a:solidFill>
              </a:rPr>
              <a:t>fornire informazioni mediante canali alternativi.</a:t>
            </a:r>
          </a:p>
        </p:txBody>
      </p:sp>
      <p:sp>
        <p:nvSpPr>
          <p:cNvPr id="28" name="CasellaDiTesto 27">
            <a:extLst>
              <a:ext uri="{FF2B5EF4-FFF2-40B4-BE49-F238E27FC236}">
                <a16:creationId xmlns:a16="http://schemas.microsoft.com/office/drawing/2014/main" xmlns="" id="{852C2152-F7A8-4845-BD99-9A4FE6E0BCEF}"/>
              </a:ext>
            </a:extLst>
          </p:cNvPr>
          <p:cNvSpPr txBox="1"/>
          <p:nvPr/>
        </p:nvSpPr>
        <p:spPr>
          <a:xfrm>
            <a:off x="217966" y="4159476"/>
            <a:ext cx="3409096" cy="400110"/>
          </a:xfrm>
          <a:prstGeom prst="rect">
            <a:avLst/>
          </a:prstGeom>
          <a:noFill/>
        </p:spPr>
        <p:txBody>
          <a:bodyPr wrap="square" rtlCol="0">
            <a:spAutoFit/>
          </a:bodyPr>
          <a:lstStyle/>
          <a:p>
            <a:pPr marL="0" marR="0" lvl="0" indent="0" defTabSz="457200" rtl="0" eaLnBrk="1" fontAlgn="auto" latinLnBrk="0" hangingPunct="1">
              <a:lnSpc>
                <a:spcPct val="100000"/>
              </a:lnSpc>
              <a:spcBef>
                <a:spcPts val="1000"/>
              </a:spcBef>
              <a:spcAft>
                <a:spcPts val="0"/>
              </a:spcAft>
              <a:buClrTx/>
              <a:buSzTx/>
              <a:buFontTx/>
              <a:buNone/>
              <a:tabLst/>
              <a:defRPr/>
            </a:pPr>
            <a:r>
              <a:rPr kumimoji="0" lang="it-IT" sz="2000" b="1" i="0" u="none" strike="noStrike" kern="1200" cap="none" spc="0" normalizeH="0" baseline="0" noProof="0" dirty="0">
                <a:ln>
                  <a:noFill/>
                </a:ln>
                <a:solidFill>
                  <a:prstClr val="white"/>
                </a:solidFill>
                <a:effectLst/>
                <a:uLnTx/>
                <a:uFillTx/>
                <a:latin typeface="Tempus Sans ITC" panose="04020404030D07020202" pitchFamily="82" charset="0"/>
                <a:ea typeface="+mn-ea"/>
                <a:cs typeface="Gisha" panose="020B0502040204020203" pitchFamily="34" charset="-79"/>
              </a:rPr>
              <a:t>Prevenire gli attacchi:</a:t>
            </a:r>
          </a:p>
        </p:txBody>
      </p:sp>
      <p:sp>
        <p:nvSpPr>
          <p:cNvPr id="29" name="Goccia 28">
            <a:extLst>
              <a:ext uri="{FF2B5EF4-FFF2-40B4-BE49-F238E27FC236}">
                <a16:creationId xmlns:a16="http://schemas.microsoft.com/office/drawing/2014/main" xmlns="" id="{529154B2-B5CC-4F89-BBCF-834586CDC99A}"/>
              </a:ext>
            </a:extLst>
          </p:cNvPr>
          <p:cNvSpPr/>
          <p:nvPr/>
        </p:nvSpPr>
        <p:spPr>
          <a:xfrm rot="2700000">
            <a:off x="266920" y="1428591"/>
            <a:ext cx="264525" cy="216344"/>
          </a:xfrm>
          <a:prstGeom prst="teardrop">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it-IT" b="1" dirty="0"/>
          </a:p>
        </p:txBody>
      </p:sp>
      <p:sp>
        <p:nvSpPr>
          <p:cNvPr id="32" name="Goccia 31">
            <a:extLst>
              <a:ext uri="{FF2B5EF4-FFF2-40B4-BE49-F238E27FC236}">
                <a16:creationId xmlns:a16="http://schemas.microsoft.com/office/drawing/2014/main" xmlns="" id="{78BD756E-3FE9-43C7-AA7C-74C24FB22E47}"/>
              </a:ext>
            </a:extLst>
          </p:cNvPr>
          <p:cNvSpPr/>
          <p:nvPr/>
        </p:nvSpPr>
        <p:spPr>
          <a:xfrm rot="2700000">
            <a:off x="283668" y="2191635"/>
            <a:ext cx="264525" cy="216344"/>
          </a:xfrm>
          <a:prstGeom prst="teardrop">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it-IT" b="1" dirty="0"/>
          </a:p>
        </p:txBody>
      </p:sp>
      <p:sp>
        <p:nvSpPr>
          <p:cNvPr id="33" name="Goccia 32">
            <a:extLst>
              <a:ext uri="{FF2B5EF4-FFF2-40B4-BE49-F238E27FC236}">
                <a16:creationId xmlns:a16="http://schemas.microsoft.com/office/drawing/2014/main" xmlns="" id="{202141DC-4AC5-4E53-B39A-4A3D10D7F2AD}"/>
              </a:ext>
            </a:extLst>
          </p:cNvPr>
          <p:cNvSpPr/>
          <p:nvPr/>
        </p:nvSpPr>
        <p:spPr>
          <a:xfrm rot="2700000">
            <a:off x="283669" y="4752805"/>
            <a:ext cx="264525" cy="216344"/>
          </a:xfrm>
          <a:prstGeom prst="teardrop">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it-IT" b="1" dirty="0"/>
          </a:p>
        </p:txBody>
      </p:sp>
      <p:sp>
        <p:nvSpPr>
          <p:cNvPr id="34" name="Goccia 33">
            <a:extLst>
              <a:ext uri="{FF2B5EF4-FFF2-40B4-BE49-F238E27FC236}">
                <a16:creationId xmlns:a16="http://schemas.microsoft.com/office/drawing/2014/main" xmlns="" id="{0C2DA70A-2F4B-47A8-9311-76941764828F}"/>
              </a:ext>
            </a:extLst>
          </p:cNvPr>
          <p:cNvSpPr/>
          <p:nvPr/>
        </p:nvSpPr>
        <p:spPr>
          <a:xfrm rot="2700000">
            <a:off x="283669" y="5195769"/>
            <a:ext cx="264525" cy="216344"/>
          </a:xfrm>
          <a:prstGeom prst="teardrop">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it-IT" b="1" dirty="0"/>
          </a:p>
        </p:txBody>
      </p:sp>
      <p:sp>
        <p:nvSpPr>
          <p:cNvPr id="35" name="Goccia 34">
            <a:extLst>
              <a:ext uri="{FF2B5EF4-FFF2-40B4-BE49-F238E27FC236}">
                <a16:creationId xmlns:a16="http://schemas.microsoft.com/office/drawing/2014/main" xmlns="" id="{B7DCFA8D-1750-4686-A778-FED319CD3DCD}"/>
              </a:ext>
            </a:extLst>
          </p:cNvPr>
          <p:cNvSpPr/>
          <p:nvPr/>
        </p:nvSpPr>
        <p:spPr>
          <a:xfrm rot="2700000">
            <a:off x="283668" y="5996802"/>
            <a:ext cx="264525" cy="216344"/>
          </a:xfrm>
          <a:prstGeom prst="teardrop">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it-IT" b="1" dirty="0"/>
          </a:p>
        </p:txBody>
      </p:sp>
      <p:sp>
        <p:nvSpPr>
          <p:cNvPr id="36" name="Goccia 35">
            <a:extLst>
              <a:ext uri="{FF2B5EF4-FFF2-40B4-BE49-F238E27FC236}">
                <a16:creationId xmlns:a16="http://schemas.microsoft.com/office/drawing/2014/main" xmlns="" id="{8AB42C6B-CBC8-4E87-95F9-AB80B838B2B6}"/>
              </a:ext>
            </a:extLst>
          </p:cNvPr>
          <p:cNvSpPr/>
          <p:nvPr/>
        </p:nvSpPr>
        <p:spPr>
          <a:xfrm rot="2700000">
            <a:off x="283668" y="6417151"/>
            <a:ext cx="264525" cy="216344"/>
          </a:xfrm>
          <a:prstGeom prst="teardrop">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it-IT" b="1" dirty="0"/>
          </a:p>
        </p:txBody>
      </p:sp>
      <p:pic>
        <p:nvPicPr>
          <p:cNvPr id="38" name="Immagine 37">
            <a:extLst>
              <a:ext uri="{FF2B5EF4-FFF2-40B4-BE49-F238E27FC236}">
                <a16:creationId xmlns:a16="http://schemas.microsoft.com/office/drawing/2014/main" xmlns="" id="{1919C313-49FE-4A89-846B-BAF6B5567E24}"/>
              </a:ext>
            </a:extLst>
          </p:cNvPr>
          <p:cNvPicPr>
            <a:picLocks noChangeAspect="1"/>
          </p:cNvPicPr>
          <p:nvPr/>
        </p:nvPicPr>
        <p:blipFill>
          <a:blip r:embed="rId5" cstate="print">
            <a:lum bright="70000" contrast="-70000"/>
            <a:extLst>
              <a:ext uri="{28A0092B-C50C-407E-A947-70E740481C1C}">
                <a14:useLocalDpi xmlns:a14="http://schemas.microsoft.com/office/drawing/2010/main" xmlns="" val="0"/>
              </a:ext>
            </a:extLst>
          </a:blip>
          <a:stretch>
            <a:fillRect/>
          </a:stretch>
        </p:blipFill>
        <p:spPr>
          <a:xfrm>
            <a:off x="5958762" y="6189630"/>
            <a:ext cx="537635" cy="537635"/>
          </a:xfrm>
          <a:prstGeom prst="rect">
            <a:avLst/>
          </a:prstGeom>
        </p:spPr>
      </p:pic>
      <p:sp>
        <p:nvSpPr>
          <p:cNvPr id="39" name="CasellaDiTesto 38">
            <a:extLst>
              <a:ext uri="{FF2B5EF4-FFF2-40B4-BE49-F238E27FC236}">
                <a16:creationId xmlns:a16="http://schemas.microsoft.com/office/drawing/2014/main" xmlns="" id="{B6D9B39D-C42D-4BFA-BCE8-8892DFF6A68B}"/>
              </a:ext>
            </a:extLst>
          </p:cNvPr>
          <p:cNvSpPr txBox="1"/>
          <p:nvPr/>
        </p:nvSpPr>
        <p:spPr>
          <a:xfrm>
            <a:off x="7742771" y="6527206"/>
            <a:ext cx="4929554" cy="338554"/>
          </a:xfrm>
          <a:prstGeom prst="rect">
            <a:avLst/>
          </a:prstGeom>
          <a:noFill/>
        </p:spPr>
        <p:txBody>
          <a:bodyPr wrap="square" rtlCol="0">
            <a:spAutoFit/>
          </a:bodyPr>
          <a:lstStyle/>
          <a:p>
            <a:r>
              <a:rPr lang="it-IT" sz="1600" i="1" dirty="0">
                <a:latin typeface="Times New Roman" panose="02020603050405020304" pitchFamily="18" charset="0"/>
                <a:cs typeface="Times New Roman" panose="02020603050405020304" pitchFamily="18" charset="0"/>
              </a:rPr>
              <a:t>Fai clic sull'info point per approfondire l’argomento</a:t>
            </a:r>
          </a:p>
        </p:txBody>
      </p:sp>
      <p:pic>
        <p:nvPicPr>
          <p:cNvPr id="3" name="Immagine 2">
            <a:extLst>
              <a:ext uri="{FF2B5EF4-FFF2-40B4-BE49-F238E27FC236}">
                <a16:creationId xmlns:a16="http://schemas.microsoft.com/office/drawing/2014/main" xmlns="" id="{F2B7B429-74C8-4DF2-A8B0-8C0ED038A086}"/>
              </a:ext>
            </a:extLst>
          </p:cNvPr>
          <p:cNvPicPr>
            <a:picLocks noChangeAspect="1"/>
          </p:cNvPicPr>
          <p:nvPr/>
        </p:nvPicPr>
        <p:blipFill>
          <a:blip r:embed="rId6" cstate="print">
            <a:lum bright="70000" contrast="-70000"/>
            <a:extLst>
              <a:ext uri="{28A0092B-C50C-407E-A947-70E740481C1C}">
                <a14:useLocalDpi xmlns:a14="http://schemas.microsoft.com/office/drawing/2010/main" xmlns="" val="0"/>
              </a:ext>
            </a:extLst>
          </a:blip>
          <a:stretch>
            <a:fillRect/>
          </a:stretch>
        </p:blipFill>
        <p:spPr>
          <a:xfrm rot="20627417">
            <a:off x="6581079" y="3014503"/>
            <a:ext cx="1469660" cy="1367126"/>
          </a:xfrm>
          <a:prstGeom prst="rect">
            <a:avLst/>
          </a:prstGeom>
        </p:spPr>
      </p:pic>
      <p:sp>
        <p:nvSpPr>
          <p:cNvPr id="24" name="Ovale 23">
            <a:extLst>
              <a:ext uri="{FF2B5EF4-FFF2-40B4-BE49-F238E27FC236}">
                <a16:creationId xmlns:a16="http://schemas.microsoft.com/office/drawing/2014/main" xmlns="" id="{BD01B1B7-C3C0-4452-B85D-9CE2B200E602}"/>
              </a:ext>
            </a:extLst>
          </p:cNvPr>
          <p:cNvSpPr/>
          <p:nvPr/>
        </p:nvSpPr>
        <p:spPr>
          <a:xfrm>
            <a:off x="6601221" y="3415619"/>
            <a:ext cx="917559" cy="4762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smtClean="0">
                <a:ln>
                  <a:noFill/>
                </a:ln>
                <a:solidFill>
                  <a:srgbClr val="1E5155">
                    <a:lumMod val="75000"/>
                  </a:srgbClr>
                </a:solidFill>
                <a:effectLst/>
                <a:uLnTx/>
                <a:uFillTx/>
                <a:latin typeface="Century Gothic" panose="020B0502020202020204"/>
                <a:ea typeface="+mn-ea"/>
                <a:cs typeface="+mn-cs"/>
              </a:rPr>
              <a:t>3</a:t>
            </a:r>
            <a:endParaRPr kumimoji="0" lang="it-IT" sz="1800" b="0"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xmlns="" val="1292142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xmlns="" id="{3755494B-D7A7-4494-8C3F-EEF1639370BF}"/>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421079" y="482948"/>
            <a:ext cx="7772166" cy="6380798"/>
          </a:xfrm>
          <a:prstGeom prst="rect">
            <a:avLst/>
          </a:prstGeom>
        </p:spPr>
      </p:pic>
      <p:sp>
        <p:nvSpPr>
          <p:cNvPr id="48" name="Rettangolo 47">
            <a:extLst>
              <a:ext uri="{FF2B5EF4-FFF2-40B4-BE49-F238E27FC236}">
                <a16:creationId xmlns:a16="http://schemas.microsoft.com/office/drawing/2014/main" xmlns=""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4" name="Segnaposto testo 3">
            <a:extLst>
              <a:ext uri="{FF2B5EF4-FFF2-40B4-BE49-F238E27FC236}">
                <a16:creationId xmlns:a16="http://schemas.microsoft.com/office/drawing/2014/main" xmlns="" id="{F253B9FE-41A1-47DC-935A-B3FCFB116763}"/>
              </a:ext>
            </a:extLst>
          </p:cNvPr>
          <p:cNvSpPr>
            <a:spLocks noGrp="1"/>
          </p:cNvSpPr>
          <p:nvPr>
            <p:ph type="body" sz="quarter" idx="11"/>
          </p:nvPr>
        </p:nvSpPr>
        <p:spPr>
          <a:xfrm>
            <a:off x="61519" y="-11719"/>
            <a:ext cx="11496675" cy="341313"/>
          </a:xfrm>
        </p:spPr>
        <p:txBody>
          <a:bodyPr anchor="ctr" anchorCtr="0">
            <a:noAutofit/>
          </a:bodyPr>
          <a:lstStyle/>
          <a:p>
            <a:r>
              <a:rPr lang="it-IT" sz="3200" dirty="0">
                <a:solidFill>
                  <a:schemeClr val="tx1"/>
                </a:solidFill>
                <a:latin typeface="Microsoft Yi Baiti" panose="03000500000000000000" pitchFamily="66" charset="0"/>
                <a:ea typeface="Microsoft Yi Baiti" panose="03000500000000000000" pitchFamily="66" charset="0"/>
              </a:rPr>
              <a:t>Lo </a:t>
            </a:r>
            <a:r>
              <a:rPr lang="it-IT" sz="3200" dirty="0" err="1">
                <a:solidFill>
                  <a:schemeClr val="tx1"/>
                </a:solidFill>
                <a:latin typeface="Microsoft Yi Baiti" panose="03000500000000000000" pitchFamily="66" charset="0"/>
                <a:ea typeface="Microsoft Yi Baiti" panose="03000500000000000000" pitchFamily="66" charset="0"/>
              </a:rPr>
              <a:t>spear</a:t>
            </a:r>
            <a:r>
              <a:rPr lang="it-IT" sz="3200" dirty="0">
                <a:solidFill>
                  <a:schemeClr val="tx1"/>
                </a:solidFill>
                <a:latin typeface="Microsoft Yi Baiti" panose="03000500000000000000" pitchFamily="66" charset="0"/>
                <a:ea typeface="Microsoft Yi Baiti" panose="03000500000000000000" pitchFamily="66" charset="0"/>
              </a:rPr>
              <a:t> </a:t>
            </a:r>
            <a:r>
              <a:rPr lang="it-IT" sz="3200" dirty="0" err="1">
                <a:solidFill>
                  <a:schemeClr val="tx1"/>
                </a:solidFill>
                <a:latin typeface="Microsoft Yi Baiti" panose="03000500000000000000" pitchFamily="66" charset="0"/>
                <a:ea typeface="Microsoft Yi Baiti" panose="03000500000000000000" pitchFamily="66" charset="0"/>
              </a:rPr>
              <a:t>phishing</a:t>
            </a:r>
            <a:r>
              <a:rPr lang="it-IT" sz="3200" dirty="0">
                <a:solidFill>
                  <a:schemeClr val="tx1"/>
                </a:solidFill>
                <a:latin typeface="Microsoft Yi Baiti" panose="03000500000000000000" pitchFamily="66" charset="0"/>
                <a:ea typeface="Microsoft Yi Baiti" panose="03000500000000000000" pitchFamily="66" charset="0"/>
              </a:rPr>
              <a:t> 1/2</a:t>
            </a:r>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627141" y="0"/>
            <a:ext cx="50334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dirty="0" smtClean="0">
                <a:ln>
                  <a:noFill/>
                </a:ln>
                <a:solidFill>
                  <a:prstClr val="white"/>
                </a:solidFill>
                <a:effectLst/>
                <a:uLnTx/>
                <a:uFillTx/>
                <a:latin typeface="Microsoft Yi Baiti" panose="03000500000000000000" pitchFamily="66" charset="0"/>
                <a:ea typeface="Microsoft Yi Baiti" panose="03000500000000000000" pitchFamily="66" charset="0"/>
                <a:cs typeface="+mn-cs"/>
              </a:rPr>
              <a:t>15</a:t>
            </a:r>
            <a:endParaRPr kumimoji="0" lang="it-IT" sz="1600" b="0" i="0" u="none" strike="noStrike" kern="1200" cap="none" spc="0" normalizeH="0" baseline="0" noProof="0" dirty="0">
              <a:ln>
                <a:noFill/>
              </a:ln>
              <a:solidFill>
                <a:prstClr val="white"/>
              </a:solidFill>
              <a:effectLst/>
              <a:uLnTx/>
              <a:uFillTx/>
              <a:latin typeface="Microsoft Yi Baiti" panose="03000500000000000000" pitchFamily="66" charset="0"/>
              <a:ea typeface="Microsoft Yi Baiti" panose="03000500000000000000" pitchFamily="66" charset="0"/>
              <a:cs typeface="+mn-cs"/>
            </a:endParaRPr>
          </a:p>
        </p:txBody>
      </p:sp>
      <p:sp>
        <p:nvSpPr>
          <p:cNvPr id="68" name="Segnaposto testo 7">
            <a:extLst>
              <a:ext uri="{FF2B5EF4-FFF2-40B4-BE49-F238E27FC236}">
                <a16:creationId xmlns:a16="http://schemas.microsoft.com/office/drawing/2014/main" xmlns="" id="{33C37E95-5F17-4534-AC47-05ECE8B02EF6}"/>
              </a:ext>
            </a:extLst>
          </p:cNvPr>
          <p:cNvSpPr>
            <a:spLocks noGrp="1"/>
          </p:cNvSpPr>
          <p:nvPr>
            <p:ph type="body" sz="quarter" idx="17"/>
          </p:nvPr>
        </p:nvSpPr>
        <p:spPr>
          <a:xfrm>
            <a:off x="224287" y="3298071"/>
            <a:ext cx="2501660" cy="2020004"/>
          </a:xfrm>
        </p:spPr>
        <p:txBody>
          <a:bodyPr>
            <a:normAutofit/>
          </a:bodyPr>
          <a:lstStyle/>
          <a:p>
            <a:r>
              <a:rPr lang="it-IT" sz="1600"/>
              <a:t>Descrizione Scenario 01</a:t>
            </a:r>
          </a:p>
          <a:p>
            <a:r>
              <a:rPr lang="it-IT" sz="1600"/>
              <a:t>….</a:t>
            </a:r>
          </a:p>
          <a:p>
            <a:endParaRPr lang="it-IT" sz="1600" dirty="0"/>
          </a:p>
        </p:txBody>
      </p:sp>
      <p:sp>
        <p:nvSpPr>
          <p:cNvPr id="2" name="Documento 1">
            <a:extLst>
              <a:ext uri="{FF2B5EF4-FFF2-40B4-BE49-F238E27FC236}">
                <a16:creationId xmlns:a16="http://schemas.microsoft.com/office/drawing/2014/main" xmlns="" id="{B5D6EA2C-C98E-4C7C-9DC4-0DFE4FB8D0AA}"/>
              </a:ext>
            </a:extLst>
          </p:cNvPr>
          <p:cNvSpPr/>
          <p:nvPr/>
        </p:nvSpPr>
        <p:spPr>
          <a:xfrm>
            <a:off x="0" y="476249"/>
            <a:ext cx="6369170" cy="3698935"/>
          </a:xfrm>
          <a:prstGeom prst="flowChartDocumen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it-IT" sz="1800" b="0" i="0" u="none" strike="noStrike" kern="1200" cap="none" spc="0" normalizeH="0" baseline="0" noProof="0" dirty="0">
              <a:ln>
                <a:noFill/>
              </a:ln>
              <a:solidFill>
                <a:srgbClr val="EBEBEB">
                  <a:lumMod val="75000"/>
                </a:srgbClr>
              </a:solidFill>
              <a:effectLst/>
              <a:uLnTx/>
              <a:uFillTx/>
              <a:latin typeface="Century Gothic" panose="020B0502020202020204"/>
              <a:ea typeface="+mn-ea"/>
              <a:cs typeface="+mn-cs"/>
            </a:endParaRPr>
          </a:p>
          <a:p>
            <a:pPr lvl="0">
              <a:lnSpc>
                <a:spcPct val="150000"/>
              </a:lnSpc>
              <a:defRPr/>
            </a:pPr>
            <a:r>
              <a:rPr lang="it-IT" dirty="0">
                <a:solidFill>
                  <a:srgbClr val="EBEBEB">
                    <a:lumMod val="75000"/>
                  </a:srgbClr>
                </a:solidFill>
              </a:rPr>
              <a:t>Tentativo mirato di rubare informazioni sensibili da una vittima specifica, acquisendo alcune informazioni personali sul suo conto, spesso con l'intento di danneggiarla a livello personale.</a:t>
            </a:r>
          </a:p>
        </p:txBody>
      </p:sp>
      <p:sp>
        <p:nvSpPr>
          <p:cNvPr id="24" name="Documento 23">
            <a:extLst>
              <a:ext uri="{FF2B5EF4-FFF2-40B4-BE49-F238E27FC236}">
                <a16:creationId xmlns:a16="http://schemas.microsoft.com/office/drawing/2014/main" xmlns="" id="{ABB207A1-8AF5-47AB-B50D-C3D7D6AA8047}"/>
              </a:ext>
            </a:extLst>
          </p:cNvPr>
          <p:cNvSpPr>
            <a:spLocks/>
          </p:cNvSpPr>
          <p:nvPr/>
        </p:nvSpPr>
        <p:spPr>
          <a:xfrm rot="10800000">
            <a:off x="-1" y="3155373"/>
            <a:ext cx="6369169" cy="3698936"/>
          </a:xfrm>
          <a:prstGeom prst="flowChartDocumen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rtlCol="0" anchor="ctr"/>
          <a:lstStyle/>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it-IT" sz="1800" b="0" i="0" u="none" strike="noStrike" kern="1200" cap="none" spc="0" normalizeH="0" baseline="0" noProof="0" dirty="0">
              <a:ln>
                <a:noFill/>
              </a:ln>
              <a:solidFill>
                <a:srgbClr val="EBEBEB">
                  <a:lumMod val="75000"/>
                </a:srgbClr>
              </a:solidFill>
              <a:effectLst/>
              <a:uLnTx/>
              <a:uFillTx/>
              <a:latin typeface="Century Gothic" panose="020B0502020202020204"/>
              <a:ea typeface="+mn-ea"/>
              <a:cs typeface="+mn-cs"/>
            </a:endParaRPr>
          </a:p>
        </p:txBody>
      </p:sp>
      <p:sp>
        <p:nvSpPr>
          <p:cNvPr id="18" name="Rettangolo 17">
            <a:extLst>
              <a:ext uri="{FF2B5EF4-FFF2-40B4-BE49-F238E27FC236}">
                <a16:creationId xmlns:a16="http://schemas.microsoft.com/office/drawing/2014/main" xmlns="" id="{BBAC464B-CCFB-4B31-90C9-C1A314F44AA6}"/>
              </a:ext>
            </a:extLst>
          </p:cNvPr>
          <p:cNvSpPr/>
          <p:nvPr/>
        </p:nvSpPr>
        <p:spPr>
          <a:xfrm>
            <a:off x="-2141924" y="-6699"/>
            <a:ext cx="2141924" cy="4084024"/>
          </a:xfrm>
          <a:prstGeom prst="rect">
            <a:avLst/>
          </a:prstGeom>
          <a:solidFill>
            <a:schemeClr val="tx1">
              <a:alpha val="5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1"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rPr>
              <a:t>Note sviluppo:</a:t>
            </a:r>
          </a:p>
          <a:p>
            <a:pPr lvl="0"/>
            <a:r>
              <a:rPr lang="it-IT" sz="1600" dirty="0">
                <a:solidFill>
                  <a:srgbClr val="1E5155">
                    <a:lumMod val="75000"/>
                  </a:srgbClr>
                </a:solidFill>
              </a:rPr>
              <a:t>https://pixabay.com/it/target-practice-bullseye-tiro-sport-65647/</a:t>
            </a:r>
            <a:endParaRPr kumimoji="0" lang="it-IT" sz="1600" b="0"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endParaRPr>
          </a:p>
        </p:txBody>
      </p:sp>
      <p:sp>
        <p:nvSpPr>
          <p:cNvPr id="20" name="Ovale 19">
            <a:extLst>
              <a:ext uri="{FF2B5EF4-FFF2-40B4-BE49-F238E27FC236}">
                <a16:creationId xmlns:a16="http://schemas.microsoft.com/office/drawing/2014/main" xmlns="" id="{428A6696-4AEE-4ABF-A5BF-97700CD103E8}"/>
              </a:ext>
            </a:extLst>
          </p:cNvPr>
          <p:cNvSpPr/>
          <p:nvPr/>
        </p:nvSpPr>
        <p:spPr>
          <a:xfrm>
            <a:off x="3556279" y="900871"/>
            <a:ext cx="806171" cy="36855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rPr>
              <a:t>1-2</a:t>
            </a:r>
          </a:p>
        </p:txBody>
      </p:sp>
      <p:sp>
        <p:nvSpPr>
          <p:cNvPr id="35" name="Ovale 34">
            <a:extLst>
              <a:ext uri="{FF2B5EF4-FFF2-40B4-BE49-F238E27FC236}">
                <a16:creationId xmlns:a16="http://schemas.microsoft.com/office/drawing/2014/main" xmlns="" id="{D46C846A-5834-4B4A-B7FB-98BD72C61AD2}"/>
              </a:ext>
            </a:extLst>
          </p:cNvPr>
          <p:cNvSpPr/>
          <p:nvPr/>
        </p:nvSpPr>
        <p:spPr>
          <a:xfrm>
            <a:off x="69285" y="4429791"/>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rPr>
              <a:t>3</a:t>
            </a:r>
          </a:p>
        </p:txBody>
      </p:sp>
      <p:sp>
        <p:nvSpPr>
          <p:cNvPr id="30" name="CasellaDiTesto 29">
            <a:extLst>
              <a:ext uri="{FF2B5EF4-FFF2-40B4-BE49-F238E27FC236}">
                <a16:creationId xmlns:a16="http://schemas.microsoft.com/office/drawing/2014/main" xmlns="" id="{B661D58C-E932-438C-9D65-F9DB1123B6E4}"/>
              </a:ext>
            </a:extLst>
          </p:cNvPr>
          <p:cNvSpPr txBox="1"/>
          <p:nvPr/>
        </p:nvSpPr>
        <p:spPr>
          <a:xfrm>
            <a:off x="11821" y="900871"/>
            <a:ext cx="3474330" cy="400110"/>
          </a:xfrm>
          <a:prstGeom prst="rect">
            <a:avLst/>
          </a:prstGeom>
          <a:noFill/>
        </p:spPr>
        <p:txBody>
          <a:bodyPr wrap="square" rtlCol="0">
            <a:spAutoFit/>
          </a:bodyPr>
          <a:lstStyle/>
          <a:p>
            <a:pPr lvl="0" defTabSz="914400">
              <a:spcBef>
                <a:spcPts val="1000"/>
              </a:spcBef>
              <a:defRPr/>
            </a:pPr>
            <a:r>
              <a:rPr lang="it-IT" sz="2000" b="1" dirty="0">
                <a:solidFill>
                  <a:prstClr val="white"/>
                </a:solidFill>
                <a:latin typeface="Tempus Sans ITC" panose="04020404030D07020202" pitchFamily="82" charset="0"/>
                <a:cs typeface="Gisha" panose="020B0502040204020203" pitchFamily="34" charset="-79"/>
              </a:rPr>
              <a:t>Definizione di </a:t>
            </a:r>
            <a:r>
              <a:rPr lang="it-IT" sz="2000" b="1" dirty="0" err="1">
                <a:solidFill>
                  <a:prstClr val="white"/>
                </a:solidFill>
                <a:latin typeface="Tempus Sans ITC" panose="04020404030D07020202" pitchFamily="82" charset="0"/>
                <a:cs typeface="Gisha" panose="020B0502040204020203" pitchFamily="34" charset="-79"/>
              </a:rPr>
              <a:t>spear</a:t>
            </a:r>
            <a:r>
              <a:rPr lang="it-IT" sz="2000" b="1" dirty="0">
                <a:solidFill>
                  <a:prstClr val="white"/>
                </a:solidFill>
                <a:latin typeface="Tempus Sans ITC" panose="04020404030D07020202" pitchFamily="82" charset="0"/>
                <a:cs typeface="Gisha" panose="020B0502040204020203" pitchFamily="34" charset="-79"/>
              </a:rPr>
              <a:t> </a:t>
            </a:r>
            <a:r>
              <a:rPr lang="it-IT" sz="2000" b="1" dirty="0" err="1">
                <a:solidFill>
                  <a:prstClr val="white"/>
                </a:solidFill>
                <a:latin typeface="Tempus Sans ITC" panose="04020404030D07020202" pitchFamily="82" charset="0"/>
                <a:cs typeface="Gisha" panose="020B0502040204020203" pitchFamily="34" charset="-79"/>
              </a:rPr>
              <a:t>phishing</a:t>
            </a:r>
            <a:endParaRPr kumimoji="0" lang="it-IT" sz="2000" b="1" i="0" u="none" strike="noStrike" kern="1200" cap="none" spc="0" normalizeH="0" baseline="0" noProof="0" dirty="0">
              <a:ln>
                <a:noFill/>
              </a:ln>
              <a:solidFill>
                <a:prstClr val="white"/>
              </a:solidFill>
              <a:effectLst/>
              <a:uLnTx/>
              <a:uFillTx/>
              <a:latin typeface="Tempus Sans ITC" panose="04020404030D07020202" pitchFamily="82" charset="0"/>
              <a:ea typeface="+mn-ea"/>
              <a:cs typeface="Gisha" panose="020B0502040204020203" pitchFamily="34" charset="-79"/>
            </a:endParaRPr>
          </a:p>
        </p:txBody>
      </p:sp>
      <p:sp>
        <p:nvSpPr>
          <p:cNvPr id="5" name="Triangolo isoscele 4">
            <a:extLst>
              <a:ext uri="{FF2B5EF4-FFF2-40B4-BE49-F238E27FC236}">
                <a16:creationId xmlns:a16="http://schemas.microsoft.com/office/drawing/2014/main" xmlns="" id="{0FAC8B67-5DF6-4B4E-8F72-3483634DA61A}"/>
              </a:ext>
            </a:extLst>
          </p:cNvPr>
          <p:cNvSpPr/>
          <p:nvPr/>
        </p:nvSpPr>
        <p:spPr>
          <a:xfrm rot="10800000">
            <a:off x="2100243" y="3273878"/>
            <a:ext cx="1385907" cy="90130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2" name="Rettangolo 31">
            <a:extLst>
              <a:ext uri="{FF2B5EF4-FFF2-40B4-BE49-F238E27FC236}">
                <a16:creationId xmlns:a16="http://schemas.microsoft.com/office/drawing/2014/main" xmlns="" id="{FCD4CAC3-23B1-44DA-9726-8B9B790B346B}"/>
              </a:ext>
            </a:extLst>
          </p:cNvPr>
          <p:cNvSpPr/>
          <p:nvPr/>
        </p:nvSpPr>
        <p:spPr>
          <a:xfrm>
            <a:off x="546749" y="4359444"/>
            <a:ext cx="5549252" cy="2117183"/>
          </a:xfrm>
          <a:prstGeom prst="rect">
            <a:avLst/>
          </a:prstGeom>
        </p:spPr>
        <p:txBody>
          <a:bodyPr wrap="square">
            <a:spAutoFit/>
          </a:bodyPr>
          <a:lstStyle/>
          <a:p>
            <a:pPr lvl="0" defTabSz="914400">
              <a:lnSpc>
                <a:spcPct val="150000"/>
              </a:lnSpc>
              <a:defRPr/>
            </a:pPr>
            <a:r>
              <a:rPr lang="it-IT" dirty="0">
                <a:solidFill>
                  <a:srgbClr val="EBEBEB">
                    <a:lumMod val="75000"/>
                  </a:srgbClr>
                </a:solidFill>
              </a:rPr>
              <a:t>Un attacco efficace di </a:t>
            </a:r>
            <a:r>
              <a:rPr lang="it-IT" dirty="0" err="1">
                <a:solidFill>
                  <a:srgbClr val="EBEBEB">
                    <a:lumMod val="75000"/>
                  </a:srgbClr>
                </a:solidFill>
              </a:rPr>
              <a:t>spear</a:t>
            </a:r>
            <a:r>
              <a:rPr lang="it-IT" dirty="0">
                <a:solidFill>
                  <a:srgbClr val="EBEBEB">
                    <a:lumMod val="75000"/>
                  </a:srgbClr>
                </a:solidFill>
              </a:rPr>
              <a:t> </a:t>
            </a:r>
            <a:r>
              <a:rPr lang="it-IT" dirty="0" err="1">
                <a:solidFill>
                  <a:srgbClr val="EBEBEB">
                    <a:lumMod val="75000"/>
                  </a:srgbClr>
                </a:solidFill>
              </a:rPr>
              <a:t>phishing</a:t>
            </a:r>
            <a:r>
              <a:rPr lang="it-IT" dirty="0">
                <a:solidFill>
                  <a:srgbClr val="EBEBEB">
                    <a:lumMod val="75000"/>
                  </a:srgbClr>
                </a:solidFill>
              </a:rPr>
              <a:t> richiede un gran numero di informazioni.</a:t>
            </a:r>
          </a:p>
          <a:p>
            <a:pPr lvl="0" defTabSz="914400">
              <a:lnSpc>
                <a:spcPct val="150000"/>
              </a:lnSpc>
              <a:defRPr/>
            </a:pPr>
            <a:endParaRPr lang="it-IT" dirty="0">
              <a:solidFill>
                <a:srgbClr val="EBEBEB">
                  <a:lumMod val="75000"/>
                </a:srgbClr>
              </a:solidFill>
            </a:endParaRPr>
          </a:p>
          <a:p>
            <a:pPr lvl="0" defTabSz="914400">
              <a:lnSpc>
                <a:spcPct val="150000"/>
              </a:lnSpc>
              <a:defRPr/>
            </a:pPr>
            <a:r>
              <a:rPr lang="it-IT" dirty="0">
                <a:solidFill>
                  <a:srgbClr val="EBEBEB">
                    <a:lumMod val="75000"/>
                  </a:srgbClr>
                </a:solidFill>
              </a:rPr>
              <a:t>In questo modo è probabile che la vittima presuma che l'e-mail ricevuta sia legittima.</a:t>
            </a:r>
          </a:p>
        </p:txBody>
      </p:sp>
      <p:sp>
        <p:nvSpPr>
          <p:cNvPr id="36" name="Ovale 35">
            <a:extLst>
              <a:ext uri="{FF2B5EF4-FFF2-40B4-BE49-F238E27FC236}">
                <a16:creationId xmlns:a16="http://schemas.microsoft.com/office/drawing/2014/main" xmlns="" id="{002D1CA0-357B-449F-B061-BAE18925E9B7}"/>
              </a:ext>
            </a:extLst>
          </p:cNvPr>
          <p:cNvSpPr/>
          <p:nvPr/>
        </p:nvSpPr>
        <p:spPr>
          <a:xfrm>
            <a:off x="69284" y="5687236"/>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rPr>
              <a:t>4</a:t>
            </a:r>
          </a:p>
        </p:txBody>
      </p:sp>
    </p:spTree>
    <p:extLst>
      <p:ext uri="{BB962C8B-B14F-4D97-AF65-F5344CB8AC3E}">
        <p14:creationId xmlns:p14="http://schemas.microsoft.com/office/powerpoint/2010/main" xmlns="" val="15423773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Elaborazione 13">
            <a:extLst>
              <a:ext uri="{FF2B5EF4-FFF2-40B4-BE49-F238E27FC236}">
                <a16:creationId xmlns:a16="http://schemas.microsoft.com/office/drawing/2014/main" xmlns="" id="{D196522F-FD5B-4D98-8E11-918D3F154707}"/>
              </a:ext>
            </a:extLst>
          </p:cNvPr>
          <p:cNvSpPr/>
          <p:nvPr/>
        </p:nvSpPr>
        <p:spPr>
          <a:xfrm>
            <a:off x="61519" y="523590"/>
            <a:ext cx="8212347" cy="400110"/>
          </a:xfrm>
          <a:prstGeom prst="flowChart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000"/>
          </a:p>
        </p:txBody>
      </p:sp>
      <p:sp>
        <p:nvSpPr>
          <p:cNvPr id="16" name="Elaborazione 15">
            <a:extLst>
              <a:ext uri="{FF2B5EF4-FFF2-40B4-BE49-F238E27FC236}">
                <a16:creationId xmlns:a16="http://schemas.microsoft.com/office/drawing/2014/main" xmlns="" id="{81DF519C-F6E8-401F-8B9E-9841F3011B71}"/>
              </a:ext>
            </a:extLst>
          </p:cNvPr>
          <p:cNvSpPr/>
          <p:nvPr/>
        </p:nvSpPr>
        <p:spPr>
          <a:xfrm>
            <a:off x="0" y="964340"/>
            <a:ext cx="8846697" cy="2722357"/>
          </a:xfrm>
          <a:prstGeom prst="flowChartProcess">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Elaborazione 29">
            <a:extLst>
              <a:ext uri="{FF2B5EF4-FFF2-40B4-BE49-F238E27FC236}">
                <a16:creationId xmlns:a16="http://schemas.microsoft.com/office/drawing/2014/main" xmlns="" id="{8AA135C1-60F5-41E3-BC26-F98C1F4A1A9A}"/>
              </a:ext>
            </a:extLst>
          </p:cNvPr>
          <p:cNvSpPr/>
          <p:nvPr/>
        </p:nvSpPr>
        <p:spPr>
          <a:xfrm>
            <a:off x="0" y="3675616"/>
            <a:ext cx="8846697" cy="3194102"/>
          </a:xfrm>
          <a:prstGeom prst="flowChartProcess">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8" name="Rettangolo 47">
            <a:extLst>
              <a:ext uri="{FF2B5EF4-FFF2-40B4-BE49-F238E27FC236}">
                <a16:creationId xmlns:a16="http://schemas.microsoft.com/office/drawing/2014/main" xmlns=""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627141" y="0"/>
            <a:ext cx="503340" cy="338554"/>
          </a:xfrm>
          <a:prstGeom prst="rect">
            <a:avLst/>
          </a:prstGeom>
          <a:noFill/>
        </p:spPr>
        <p:txBody>
          <a:bodyPr wrap="square" rtlCol="0">
            <a:spAutoFit/>
          </a:bodyPr>
          <a:lstStyle/>
          <a:p>
            <a:r>
              <a:rPr lang="it-IT" sz="1600" dirty="0" smtClean="0">
                <a:latin typeface="Microsoft Yi Baiti" panose="03000500000000000000" pitchFamily="66" charset="0"/>
                <a:ea typeface="Microsoft Yi Baiti" panose="03000500000000000000" pitchFamily="66" charset="0"/>
              </a:rPr>
              <a:t>16</a:t>
            </a:r>
            <a:endParaRPr lang="it-IT" sz="1600" dirty="0">
              <a:latin typeface="Microsoft Yi Baiti" panose="03000500000000000000" pitchFamily="66" charset="0"/>
              <a:ea typeface="Microsoft Yi Baiti" panose="03000500000000000000" pitchFamily="66" charset="0"/>
            </a:endParaRPr>
          </a:p>
        </p:txBody>
      </p:sp>
      <p:sp>
        <p:nvSpPr>
          <p:cNvPr id="20" name="Segnaposto testo 3">
            <a:extLst>
              <a:ext uri="{FF2B5EF4-FFF2-40B4-BE49-F238E27FC236}">
                <a16:creationId xmlns:a16="http://schemas.microsoft.com/office/drawing/2014/main" xmlns=""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dirty="0">
                <a:solidFill>
                  <a:schemeClr val="tx1"/>
                </a:solidFill>
                <a:latin typeface="Microsoft Yi Baiti" panose="03000500000000000000" pitchFamily="66" charset="0"/>
                <a:ea typeface="Microsoft Yi Baiti" panose="03000500000000000000" pitchFamily="66" charset="0"/>
              </a:rPr>
              <a:t>Lo </a:t>
            </a:r>
            <a:r>
              <a:rPr lang="it-IT" sz="3200" dirty="0" err="1">
                <a:solidFill>
                  <a:schemeClr val="tx1"/>
                </a:solidFill>
                <a:latin typeface="Microsoft Yi Baiti" panose="03000500000000000000" pitchFamily="66" charset="0"/>
                <a:ea typeface="Microsoft Yi Baiti" panose="03000500000000000000" pitchFamily="66" charset="0"/>
              </a:rPr>
              <a:t>spear</a:t>
            </a:r>
            <a:r>
              <a:rPr lang="it-IT" sz="3200" dirty="0">
                <a:solidFill>
                  <a:schemeClr val="tx1"/>
                </a:solidFill>
                <a:latin typeface="Microsoft Yi Baiti" panose="03000500000000000000" pitchFamily="66" charset="0"/>
                <a:ea typeface="Microsoft Yi Baiti" panose="03000500000000000000" pitchFamily="66" charset="0"/>
              </a:rPr>
              <a:t> </a:t>
            </a:r>
            <a:r>
              <a:rPr lang="it-IT" sz="3200" dirty="0" err="1">
                <a:solidFill>
                  <a:schemeClr val="tx1"/>
                </a:solidFill>
                <a:latin typeface="Microsoft Yi Baiti" panose="03000500000000000000" pitchFamily="66" charset="0"/>
                <a:ea typeface="Microsoft Yi Baiti" panose="03000500000000000000" pitchFamily="66" charset="0"/>
              </a:rPr>
              <a:t>phishing</a:t>
            </a:r>
            <a:r>
              <a:rPr lang="it-IT" sz="3200" dirty="0">
                <a:solidFill>
                  <a:schemeClr val="tx1"/>
                </a:solidFill>
                <a:latin typeface="Microsoft Yi Baiti" panose="03000500000000000000" pitchFamily="66" charset="0"/>
                <a:ea typeface="Microsoft Yi Baiti" panose="03000500000000000000" pitchFamily="66" charset="0"/>
              </a:rPr>
              <a:t> 2/2</a:t>
            </a:r>
          </a:p>
        </p:txBody>
      </p:sp>
      <p:sp>
        <p:nvSpPr>
          <p:cNvPr id="19" name="CasellaDiTesto 18">
            <a:extLst>
              <a:ext uri="{FF2B5EF4-FFF2-40B4-BE49-F238E27FC236}">
                <a16:creationId xmlns:a16="http://schemas.microsoft.com/office/drawing/2014/main" xmlns="" id="{3228FBD9-6C23-4DA2-B4F2-D0A5FE89E812}"/>
              </a:ext>
            </a:extLst>
          </p:cNvPr>
          <p:cNvSpPr txBox="1"/>
          <p:nvPr/>
        </p:nvSpPr>
        <p:spPr>
          <a:xfrm>
            <a:off x="-515871" y="530101"/>
            <a:ext cx="2927041" cy="400110"/>
          </a:xfrm>
          <a:prstGeom prst="rect">
            <a:avLst/>
          </a:prstGeom>
          <a:noFill/>
        </p:spPr>
        <p:txBody>
          <a:bodyPr wrap="square" rtlCol="0">
            <a:spAutoFit/>
          </a:bodyPr>
          <a:lstStyle/>
          <a:p>
            <a:pPr lvl="0" algn="ctr">
              <a:spcBef>
                <a:spcPts val="1000"/>
              </a:spcBef>
              <a:defRPr/>
            </a:pPr>
            <a:r>
              <a:rPr lang="it-IT" sz="2000" b="1" dirty="0">
                <a:solidFill>
                  <a:schemeClr val="bg1"/>
                </a:solidFill>
                <a:latin typeface="Tempus Sans ITC" panose="04020404030D07020202" pitchFamily="82" charset="0"/>
                <a:cs typeface="Gisha" panose="020B0502040204020203" pitchFamily="34" charset="-79"/>
              </a:rPr>
              <a:t>Tipo di attacco</a:t>
            </a:r>
          </a:p>
        </p:txBody>
      </p:sp>
      <p:sp>
        <p:nvSpPr>
          <p:cNvPr id="22" name="CasellaDiTesto 21">
            <a:extLst>
              <a:ext uri="{FF2B5EF4-FFF2-40B4-BE49-F238E27FC236}">
                <a16:creationId xmlns:a16="http://schemas.microsoft.com/office/drawing/2014/main" xmlns="" id="{3228FBD9-6C23-4DA2-B4F2-D0A5FE89E812}"/>
              </a:ext>
            </a:extLst>
          </p:cNvPr>
          <p:cNvSpPr txBox="1"/>
          <p:nvPr/>
        </p:nvSpPr>
        <p:spPr>
          <a:xfrm>
            <a:off x="3681151" y="557719"/>
            <a:ext cx="2747525" cy="400110"/>
          </a:xfrm>
          <a:prstGeom prst="rect">
            <a:avLst/>
          </a:prstGeom>
          <a:noFill/>
        </p:spPr>
        <p:txBody>
          <a:bodyPr wrap="square" rtlCol="0">
            <a:spAutoFit/>
          </a:bodyPr>
          <a:lstStyle/>
          <a:p>
            <a:pPr lvl="0" algn="ctr">
              <a:spcBef>
                <a:spcPts val="1000"/>
              </a:spcBef>
              <a:defRPr/>
            </a:pPr>
            <a:r>
              <a:rPr lang="it-IT" sz="2000" b="1" dirty="0">
                <a:solidFill>
                  <a:schemeClr val="bg1"/>
                </a:solidFill>
                <a:latin typeface="Tempus Sans ITC" panose="04020404030D07020202" pitchFamily="82" charset="0"/>
                <a:cs typeface="Gisha" panose="020B0502040204020203" pitchFamily="34" charset="-79"/>
              </a:rPr>
              <a:t>Differenze</a:t>
            </a:r>
          </a:p>
        </p:txBody>
      </p:sp>
      <p:sp>
        <p:nvSpPr>
          <p:cNvPr id="2" name="Rettangolo 1"/>
          <p:cNvSpPr/>
          <p:nvPr/>
        </p:nvSpPr>
        <p:spPr>
          <a:xfrm>
            <a:off x="1852524" y="1546934"/>
            <a:ext cx="1304896" cy="923330"/>
          </a:xfrm>
          <a:prstGeom prst="rect">
            <a:avLst/>
          </a:prstGeom>
        </p:spPr>
        <p:txBody>
          <a:bodyPr wrap="square">
            <a:spAutoFit/>
          </a:bodyPr>
          <a:lstStyle/>
          <a:p>
            <a:r>
              <a:rPr lang="it-IT" dirty="0"/>
              <a:t>Attacco su larga scala</a:t>
            </a:r>
          </a:p>
        </p:txBody>
      </p:sp>
      <p:sp>
        <p:nvSpPr>
          <p:cNvPr id="25" name="Rettangolo 24"/>
          <p:cNvSpPr/>
          <p:nvPr/>
        </p:nvSpPr>
        <p:spPr>
          <a:xfrm>
            <a:off x="3193105" y="1548477"/>
            <a:ext cx="1566817" cy="1477328"/>
          </a:xfrm>
          <a:prstGeom prst="rect">
            <a:avLst/>
          </a:prstGeom>
        </p:spPr>
        <p:txBody>
          <a:bodyPr wrap="square">
            <a:spAutoFit/>
          </a:bodyPr>
          <a:lstStyle/>
          <a:p>
            <a:r>
              <a:rPr lang="it-IT" dirty="0"/>
              <a:t>Non serve recuperare informazioni personali delle vittime</a:t>
            </a:r>
          </a:p>
        </p:txBody>
      </p:sp>
      <p:cxnSp>
        <p:nvCxnSpPr>
          <p:cNvPr id="5" name="Connettore diritto 4"/>
          <p:cNvCxnSpPr>
            <a:cxnSpLocks/>
          </p:cNvCxnSpPr>
          <p:nvPr/>
        </p:nvCxnSpPr>
        <p:spPr>
          <a:xfrm>
            <a:off x="1802285" y="501284"/>
            <a:ext cx="43747" cy="6368434"/>
          </a:xfrm>
          <a:prstGeom prst="line">
            <a:avLst/>
          </a:prstGeom>
        </p:spPr>
        <p:style>
          <a:lnRef idx="3">
            <a:schemeClr val="accent3"/>
          </a:lnRef>
          <a:fillRef idx="0">
            <a:schemeClr val="accent3"/>
          </a:fillRef>
          <a:effectRef idx="2">
            <a:schemeClr val="accent3"/>
          </a:effectRef>
          <a:fontRef idx="minor">
            <a:schemeClr val="tx1"/>
          </a:fontRef>
        </p:style>
      </p:cxnSp>
      <p:cxnSp>
        <p:nvCxnSpPr>
          <p:cNvPr id="34" name="Connettore diritto 33"/>
          <p:cNvCxnSpPr>
            <a:cxnSpLocks/>
          </p:cNvCxnSpPr>
          <p:nvPr/>
        </p:nvCxnSpPr>
        <p:spPr>
          <a:xfrm>
            <a:off x="3157420" y="992936"/>
            <a:ext cx="50644" cy="5876782"/>
          </a:xfrm>
          <a:prstGeom prst="line">
            <a:avLst/>
          </a:prstGeom>
        </p:spPr>
        <p:style>
          <a:lnRef idx="3">
            <a:schemeClr val="accent3"/>
          </a:lnRef>
          <a:fillRef idx="0">
            <a:schemeClr val="accent3"/>
          </a:fillRef>
          <a:effectRef idx="2">
            <a:schemeClr val="accent3"/>
          </a:effectRef>
          <a:fontRef idx="minor">
            <a:schemeClr val="tx1"/>
          </a:fontRef>
        </p:style>
      </p:cxnSp>
      <p:sp>
        <p:nvSpPr>
          <p:cNvPr id="39" name="Rettangolo 38">
            <a:extLst>
              <a:ext uri="{FF2B5EF4-FFF2-40B4-BE49-F238E27FC236}">
                <a16:creationId xmlns:a16="http://schemas.microsoft.com/office/drawing/2014/main" xmlns="" id="{30654290-661B-467A-A8C8-011007AE6273}"/>
              </a:ext>
            </a:extLst>
          </p:cNvPr>
          <p:cNvSpPr/>
          <p:nvPr/>
        </p:nvSpPr>
        <p:spPr>
          <a:xfrm>
            <a:off x="-3009811" y="106935"/>
            <a:ext cx="2945460" cy="3954936"/>
          </a:xfrm>
          <a:prstGeom prst="rect">
            <a:avLst/>
          </a:prstGeom>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defPPr>
              <a:defRPr lang="en-US"/>
            </a:defPPr>
            <a:lvl1pPr marL="0" algn="l" defTabSz="685800" rtl="0" eaLnBrk="1" latinLnBrk="0" hangingPunct="1">
              <a:defRPr sz="1400" kern="1200">
                <a:solidFill>
                  <a:schemeClr val="dk1"/>
                </a:solidFill>
                <a:latin typeface="+mn-lt"/>
                <a:ea typeface="+mn-ea"/>
                <a:cs typeface="+mn-cs"/>
              </a:defRPr>
            </a:lvl1pPr>
            <a:lvl2pPr marL="342900" algn="l" defTabSz="685800" rtl="0" eaLnBrk="1" latinLnBrk="0" hangingPunct="1">
              <a:defRPr sz="1400" kern="1200">
                <a:solidFill>
                  <a:schemeClr val="dk1"/>
                </a:solidFill>
                <a:latin typeface="+mn-lt"/>
                <a:ea typeface="+mn-ea"/>
                <a:cs typeface="+mn-cs"/>
              </a:defRPr>
            </a:lvl2pPr>
            <a:lvl3pPr marL="685800" algn="l" defTabSz="685800" rtl="0" eaLnBrk="1" latinLnBrk="0" hangingPunct="1">
              <a:defRPr sz="1400" kern="1200">
                <a:solidFill>
                  <a:schemeClr val="dk1"/>
                </a:solidFill>
                <a:latin typeface="+mn-lt"/>
                <a:ea typeface="+mn-ea"/>
                <a:cs typeface="+mn-cs"/>
              </a:defRPr>
            </a:lvl3pPr>
            <a:lvl4pPr marL="1028700" algn="l" defTabSz="685800" rtl="0" eaLnBrk="1" latinLnBrk="0" hangingPunct="1">
              <a:defRPr sz="1400" kern="1200">
                <a:solidFill>
                  <a:schemeClr val="dk1"/>
                </a:solidFill>
                <a:latin typeface="+mn-lt"/>
                <a:ea typeface="+mn-ea"/>
                <a:cs typeface="+mn-cs"/>
              </a:defRPr>
            </a:lvl4pPr>
            <a:lvl5pPr marL="1371600" algn="l" defTabSz="685800" rtl="0" eaLnBrk="1" latinLnBrk="0" hangingPunct="1">
              <a:defRPr sz="1400" kern="1200">
                <a:solidFill>
                  <a:schemeClr val="dk1"/>
                </a:solidFill>
                <a:latin typeface="+mn-lt"/>
                <a:ea typeface="+mn-ea"/>
                <a:cs typeface="+mn-cs"/>
              </a:defRPr>
            </a:lvl5pPr>
            <a:lvl6pPr marL="1714500" algn="l" defTabSz="685800" rtl="0" eaLnBrk="1" latinLnBrk="0" hangingPunct="1">
              <a:defRPr sz="1400" kern="1200">
                <a:solidFill>
                  <a:schemeClr val="dk1"/>
                </a:solidFill>
                <a:latin typeface="+mn-lt"/>
                <a:ea typeface="+mn-ea"/>
                <a:cs typeface="+mn-cs"/>
              </a:defRPr>
            </a:lvl6pPr>
            <a:lvl7pPr marL="2057400" algn="l" defTabSz="685800" rtl="0" eaLnBrk="1" latinLnBrk="0" hangingPunct="1">
              <a:defRPr sz="1400" kern="1200">
                <a:solidFill>
                  <a:schemeClr val="dk1"/>
                </a:solidFill>
                <a:latin typeface="+mn-lt"/>
                <a:ea typeface="+mn-ea"/>
                <a:cs typeface="+mn-cs"/>
              </a:defRPr>
            </a:lvl7pPr>
            <a:lvl8pPr marL="2400300" algn="l" defTabSz="685800" rtl="0" eaLnBrk="1" latinLnBrk="0" hangingPunct="1">
              <a:defRPr sz="1400" kern="1200">
                <a:solidFill>
                  <a:schemeClr val="dk1"/>
                </a:solidFill>
                <a:latin typeface="+mn-lt"/>
                <a:ea typeface="+mn-ea"/>
                <a:cs typeface="+mn-cs"/>
              </a:defRPr>
            </a:lvl8pPr>
            <a:lvl9pPr marL="2743200" algn="l" defTabSz="685800" rtl="0" eaLnBrk="1" latinLnBrk="0" hangingPunct="1">
              <a:defRPr sz="1400" kern="1200">
                <a:solidFill>
                  <a:schemeClr val="dk1"/>
                </a:solidFill>
                <a:latin typeface="+mn-lt"/>
                <a:ea typeface="+mn-ea"/>
                <a:cs typeface="+mn-cs"/>
              </a:defRPr>
            </a:lvl9pPr>
          </a:lstStyle>
          <a:p>
            <a:r>
              <a:rPr lang="it-IT" b="1" dirty="0">
                <a:latin typeface="Gisha" panose="020B0502040204020203" pitchFamily="34" charset="-79"/>
                <a:cs typeface="Gisha" panose="020B0502040204020203" pitchFamily="34" charset="-79"/>
              </a:rPr>
              <a:t>Note sviluppo</a:t>
            </a:r>
          </a:p>
          <a:p>
            <a:r>
              <a:rPr lang="it-IT" dirty="0">
                <a:latin typeface="Gisha" panose="020B0502040204020203" pitchFamily="34" charset="-79"/>
                <a:cs typeface="Gisha" panose="020B0502040204020203" pitchFamily="34" charset="-79"/>
              </a:rPr>
              <a:t>Img1:</a:t>
            </a:r>
          </a:p>
          <a:p>
            <a:r>
              <a:rPr lang="it-IT" dirty="0">
                <a:latin typeface="Gisha" panose="020B0502040204020203" pitchFamily="34" charset="-79"/>
                <a:cs typeface="Gisha" panose="020B0502040204020203" pitchFamily="34" charset="-79"/>
              </a:rPr>
              <a:t>https://pixabay.com/it/puzzle-black-white-1126509/</a:t>
            </a:r>
          </a:p>
          <a:p>
            <a:endParaRPr lang="it-IT" dirty="0">
              <a:latin typeface="Gisha" panose="020B0502040204020203" pitchFamily="34" charset="-79"/>
              <a:cs typeface="Gisha" panose="020B0502040204020203" pitchFamily="34" charset="-79"/>
            </a:endParaRPr>
          </a:p>
          <a:p>
            <a:endParaRPr lang="it-IT" dirty="0">
              <a:latin typeface="Gisha" panose="020B0502040204020203" pitchFamily="34" charset="-79"/>
              <a:cs typeface="Gisha" panose="020B0502040204020203" pitchFamily="34" charset="-79"/>
            </a:endParaRPr>
          </a:p>
        </p:txBody>
      </p:sp>
      <p:sp>
        <p:nvSpPr>
          <p:cNvPr id="41" name="Goccia 40">
            <a:extLst>
              <a:ext uri="{FF2B5EF4-FFF2-40B4-BE49-F238E27FC236}">
                <a16:creationId xmlns:a16="http://schemas.microsoft.com/office/drawing/2014/main" xmlns="" id="{441916C3-F683-489B-930C-6A611F466730}"/>
              </a:ext>
            </a:extLst>
          </p:cNvPr>
          <p:cNvSpPr/>
          <p:nvPr/>
        </p:nvSpPr>
        <p:spPr>
          <a:xfrm rot="2700000">
            <a:off x="53968" y="1527979"/>
            <a:ext cx="1393881" cy="1360891"/>
          </a:xfrm>
          <a:prstGeom prst="teardrop">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it-IT" dirty="0"/>
          </a:p>
        </p:txBody>
      </p:sp>
      <p:sp>
        <p:nvSpPr>
          <p:cNvPr id="42" name="CasellaDiTesto 41">
            <a:extLst>
              <a:ext uri="{FF2B5EF4-FFF2-40B4-BE49-F238E27FC236}">
                <a16:creationId xmlns:a16="http://schemas.microsoft.com/office/drawing/2014/main" xmlns="" id="{DA91ED40-70FD-458D-B8D2-35D950922966}"/>
              </a:ext>
            </a:extLst>
          </p:cNvPr>
          <p:cNvSpPr txBox="1"/>
          <p:nvPr/>
        </p:nvSpPr>
        <p:spPr>
          <a:xfrm>
            <a:off x="89628" y="1960284"/>
            <a:ext cx="1382523" cy="461665"/>
          </a:xfrm>
          <a:prstGeom prst="rect">
            <a:avLst/>
          </a:prstGeom>
          <a:noFill/>
        </p:spPr>
        <p:txBody>
          <a:bodyPr wrap="square" rtlCol="0">
            <a:spAutoFit/>
          </a:bodyPr>
          <a:lstStyle/>
          <a:p>
            <a:pPr algn="ctr">
              <a:spcBef>
                <a:spcPts val="1000"/>
              </a:spcBef>
              <a:defRPr/>
            </a:pPr>
            <a:r>
              <a:rPr lang="it-IT" sz="2400" b="1" dirty="0" err="1">
                <a:latin typeface="Tempus Sans ITC" panose="04020404030D07020202" pitchFamily="82" charset="0"/>
                <a:cs typeface="Gisha" panose="020B0502040204020203" pitchFamily="34" charset="-79"/>
              </a:rPr>
              <a:t>Phishing</a:t>
            </a:r>
            <a:endParaRPr lang="it-IT" sz="2400" b="1" dirty="0">
              <a:latin typeface="Tempus Sans ITC" panose="04020404030D07020202" pitchFamily="82" charset="0"/>
              <a:cs typeface="Gisha" panose="020B0502040204020203" pitchFamily="34" charset="-79"/>
            </a:endParaRPr>
          </a:p>
        </p:txBody>
      </p:sp>
      <p:sp>
        <p:nvSpPr>
          <p:cNvPr id="45" name="Rettangolo 44">
            <a:extLst>
              <a:ext uri="{FF2B5EF4-FFF2-40B4-BE49-F238E27FC236}">
                <a16:creationId xmlns:a16="http://schemas.microsoft.com/office/drawing/2014/main" xmlns="" id="{95179D4E-3D89-4839-BCA8-A88BDD0B4DD5}"/>
              </a:ext>
            </a:extLst>
          </p:cNvPr>
          <p:cNvSpPr/>
          <p:nvPr/>
        </p:nvSpPr>
        <p:spPr>
          <a:xfrm>
            <a:off x="1880223" y="4423672"/>
            <a:ext cx="1192939" cy="2031325"/>
          </a:xfrm>
          <a:prstGeom prst="rect">
            <a:avLst/>
          </a:prstGeom>
        </p:spPr>
        <p:txBody>
          <a:bodyPr wrap="square">
            <a:spAutoFit/>
          </a:bodyPr>
          <a:lstStyle/>
          <a:p>
            <a:r>
              <a:rPr lang="it-IT" dirty="0"/>
              <a:t>Attacco mirato ad un target di utenti ben precisi</a:t>
            </a:r>
          </a:p>
        </p:txBody>
      </p:sp>
      <p:sp>
        <p:nvSpPr>
          <p:cNvPr id="46" name="Rettangolo 45">
            <a:extLst>
              <a:ext uri="{FF2B5EF4-FFF2-40B4-BE49-F238E27FC236}">
                <a16:creationId xmlns:a16="http://schemas.microsoft.com/office/drawing/2014/main" xmlns="" id="{0142F2F2-38F9-4CB9-B79B-99AB5DA4CB05}"/>
              </a:ext>
            </a:extLst>
          </p:cNvPr>
          <p:cNvSpPr/>
          <p:nvPr/>
        </p:nvSpPr>
        <p:spPr>
          <a:xfrm>
            <a:off x="3290383" y="4423672"/>
            <a:ext cx="1870395" cy="2031325"/>
          </a:xfrm>
          <a:prstGeom prst="rect">
            <a:avLst/>
          </a:prstGeom>
        </p:spPr>
        <p:txBody>
          <a:bodyPr wrap="square">
            <a:spAutoFit/>
          </a:bodyPr>
          <a:lstStyle/>
          <a:p>
            <a:r>
              <a:rPr lang="it-IT" dirty="0"/>
              <a:t>Serve recuperare molte informazioni personali delle vittime (es. social network)</a:t>
            </a:r>
          </a:p>
        </p:txBody>
      </p:sp>
      <p:sp>
        <p:nvSpPr>
          <p:cNvPr id="64" name="Documento 63">
            <a:extLst>
              <a:ext uri="{FF2B5EF4-FFF2-40B4-BE49-F238E27FC236}">
                <a16:creationId xmlns:a16="http://schemas.microsoft.com/office/drawing/2014/main" xmlns="" id="{5FAC2F51-3BBC-40E2-816A-B70CC7CDBB54}"/>
              </a:ext>
            </a:extLst>
          </p:cNvPr>
          <p:cNvSpPr>
            <a:spLocks noChangeAspect="1"/>
          </p:cNvSpPr>
          <p:nvPr/>
        </p:nvSpPr>
        <p:spPr>
          <a:xfrm rot="5400000">
            <a:off x="6908914" y="1588909"/>
            <a:ext cx="6395742" cy="4170430"/>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0 h 21405"/>
              <a:gd name="connsiteX1" fmla="*/ 21600 w 21600"/>
              <a:gd name="connsiteY1" fmla="*/ 0 h 21405"/>
              <a:gd name="connsiteX2" fmla="*/ 21600 w 21600"/>
              <a:gd name="connsiteY2" fmla="*/ 17926 h 21405"/>
              <a:gd name="connsiteX3" fmla="*/ 0 w 21600"/>
              <a:gd name="connsiteY3" fmla="*/ 20172 h 21405"/>
              <a:gd name="connsiteX4" fmla="*/ 0 w 21600"/>
              <a:gd name="connsiteY4" fmla="*/ 0 h 21405"/>
              <a:gd name="connsiteX0" fmla="*/ 0 w 21600"/>
              <a:gd name="connsiteY0" fmla="*/ 0 h 20822"/>
              <a:gd name="connsiteX1" fmla="*/ 21600 w 21600"/>
              <a:gd name="connsiteY1" fmla="*/ 0 h 20822"/>
              <a:gd name="connsiteX2" fmla="*/ 21600 w 21600"/>
              <a:gd name="connsiteY2" fmla="*/ 17926 h 20822"/>
              <a:gd name="connsiteX3" fmla="*/ 0 w 21600"/>
              <a:gd name="connsiteY3" fmla="*/ 19481 h 20822"/>
              <a:gd name="connsiteX4" fmla="*/ 0 w 21600"/>
              <a:gd name="connsiteY4" fmla="*/ 0 h 2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0822">
                <a:moveTo>
                  <a:pt x="0" y="0"/>
                </a:moveTo>
                <a:lnTo>
                  <a:pt x="21600" y="0"/>
                </a:lnTo>
                <a:lnTo>
                  <a:pt x="21600" y="17926"/>
                </a:lnTo>
                <a:cubicBezTo>
                  <a:pt x="10800" y="17926"/>
                  <a:pt x="10800" y="23231"/>
                  <a:pt x="0" y="19481"/>
                </a:cubicBezTo>
                <a:lnTo>
                  <a:pt x="0" y="0"/>
                </a:lnTo>
                <a:close/>
              </a:path>
            </a:pathLst>
          </a:custGeom>
          <a:blipFill dpi="0" rotWithShape="0">
            <a:blip r:embed="rId3" cstate="print">
              <a:alphaModFix amt="99000"/>
            </a:blip>
            <a:srcRect/>
            <a:stretch>
              <a:fillRect l="-18231" t="-36" r="-20381" b="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3" name="Goccia 32">
            <a:extLst>
              <a:ext uri="{FF2B5EF4-FFF2-40B4-BE49-F238E27FC236}">
                <a16:creationId xmlns:a16="http://schemas.microsoft.com/office/drawing/2014/main" xmlns="" id="{66E710CD-00EC-429A-B57C-15E75F1AC3ED}"/>
              </a:ext>
            </a:extLst>
          </p:cNvPr>
          <p:cNvSpPr/>
          <p:nvPr/>
        </p:nvSpPr>
        <p:spPr>
          <a:xfrm rot="2700000">
            <a:off x="53968" y="4509271"/>
            <a:ext cx="1393881" cy="1360891"/>
          </a:xfrm>
          <a:prstGeom prst="teardrop">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it-IT" dirty="0"/>
          </a:p>
        </p:txBody>
      </p:sp>
      <p:sp>
        <p:nvSpPr>
          <p:cNvPr id="35" name="CasellaDiTesto 34">
            <a:extLst>
              <a:ext uri="{FF2B5EF4-FFF2-40B4-BE49-F238E27FC236}">
                <a16:creationId xmlns:a16="http://schemas.microsoft.com/office/drawing/2014/main" xmlns="" id="{46FD1362-07EB-4444-818D-54C83DE2749C}"/>
              </a:ext>
            </a:extLst>
          </p:cNvPr>
          <p:cNvSpPr txBox="1"/>
          <p:nvPr/>
        </p:nvSpPr>
        <p:spPr>
          <a:xfrm>
            <a:off x="59646" y="4712498"/>
            <a:ext cx="1382523" cy="830997"/>
          </a:xfrm>
          <a:prstGeom prst="rect">
            <a:avLst/>
          </a:prstGeom>
          <a:noFill/>
        </p:spPr>
        <p:txBody>
          <a:bodyPr wrap="square" rtlCol="0">
            <a:spAutoFit/>
          </a:bodyPr>
          <a:lstStyle/>
          <a:p>
            <a:pPr algn="ctr">
              <a:spcBef>
                <a:spcPts val="1000"/>
              </a:spcBef>
              <a:defRPr/>
            </a:pPr>
            <a:r>
              <a:rPr lang="it-IT" sz="2400" b="1" dirty="0" err="1">
                <a:latin typeface="Tempus Sans ITC" panose="04020404030D07020202" pitchFamily="82" charset="0"/>
                <a:cs typeface="Gisha" panose="020B0502040204020203" pitchFamily="34" charset="-79"/>
              </a:rPr>
              <a:t>Spear</a:t>
            </a:r>
            <a:r>
              <a:rPr lang="it-IT" sz="2400" b="1" dirty="0">
                <a:latin typeface="Tempus Sans ITC" panose="04020404030D07020202" pitchFamily="82" charset="0"/>
                <a:cs typeface="Gisha" panose="020B0502040204020203" pitchFamily="34" charset="-79"/>
              </a:rPr>
              <a:t> </a:t>
            </a:r>
            <a:r>
              <a:rPr lang="it-IT" sz="2400" b="1" dirty="0" err="1">
                <a:latin typeface="Tempus Sans ITC" panose="04020404030D07020202" pitchFamily="82" charset="0"/>
                <a:cs typeface="Gisha" panose="020B0502040204020203" pitchFamily="34" charset="-79"/>
              </a:rPr>
              <a:t>phishing</a:t>
            </a:r>
            <a:endParaRPr lang="it-IT" sz="2400" b="1" dirty="0">
              <a:latin typeface="Tempus Sans ITC" panose="04020404030D07020202" pitchFamily="82" charset="0"/>
              <a:cs typeface="Gisha" panose="020B0502040204020203" pitchFamily="34" charset="-79"/>
            </a:endParaRPr>
          </a:p>
        </p:txBody>
      </p:sp>
      <p:sp>
        <p:nvSpPr>
          <p:cNvPr id="38" name="Rettangolo 37">
            <a:extLst>
              <a:ext uri="{FF2B5EF4-FFF2-40B4-BE49-F238E27FC236}">
                <a16:creationId xmlns:a16="http://schemas.microsoft.com/office/drawing/2014/main" xmlns="" id="{37FBB0E6-05D1-49A4-B68A-1667F8F0FECB}"/>
              </a:ext>
            </a:extLst>
          </p:cNvPr>
          <p:cNvSpPr/>
          <p:nvPr/>
        </p:nvSpPr>
        <p:spPr>
          <a:xfrm>
            <a:off x="5112832" y="1546934"/>
            <a:ext cx="1566817" cy="923330"/>
          </a:xfrm>
          <a:prstGeom prst="rect">
            <a:avLst/>
          </a:prstGeom>
        </p:spPr>
        <p:txBody>
          <a:bodyPr wrap="square">
            <a:spAutoFit/>
          </a:bodyPr>
          <a:lstStyle/>
          <a:p>
            <a:r>
              <a:rPr lang="it-IT" dirty="0"/>
              <a:t>Minore probabilità di successo</a:t>
            </a:r>
          </a:p>
        </p:txBody>
      </p:sp>
      <p:sp>
        <p:nvSpPr>
          <p:cNvPr id="40" name="Rettangolo 39">
            <a:extLst>
              <a:ext uri="{FF2B5EF4-FFF2-40B4-BE49-F238E27FC236}">
                <a16:creationId xmlns:a16="http://schemas.microsoft.com/office/drawing/2014/main" xmlns="" id="{538D8FBD-B392-49B7-A7C4-92373BF25727}"/>
              </a:ext>
            </a:extLst>
          </p:cNvPr>
          <p:cNvSpPr/>
          <p:nvPr/>
        </p:nvSpPr>
        <p:spPr>
          <a:xfrm>
            <a:off x="5152183" y="4430384"/>
            <a:ext cx="1566817" cy="923330"/>
          </a:xfrm>
          <a:prstGeom prst="rect">
            <a:avLst/>
          </a:prstGeom>
        </p:spPr>
        <p:txBody>
          <a:bodyPr wrap="square">
            <a:spAutoFit/>
          </a:bodyPr>
          <a:lstStyle/>
          <a:p>
            <a:r>
              <a:rPr lang="it-IT" dirty="0"/>
              <a:t>Maggiore  probabilità di successo</a:t>
            </a:r>
          </a:p>
        </p:txBody>
      </p:sp>
      <p:sp>
        <p:nvSpPr>
          <p:cNvPr id="52" name="Rettangolo 51">
            <a:extLst>
              <a:ext uri="{FF2B5EF4-FFF2-40B4-BE49-F238E27FC236}">
                <a16:creationId xmlns:a16="http://schemas.microsoft.com/office/drawing/2014/main" xmlns="" id="{249BD572-CE3F-41AC-803C-CCC79956B85D}"/>
              </a:ext>
            </a:extLst>
          </p:cNvPr>
          <p:cNvSpPr/>
          <p:nvPr/>
        </p:nvSpPr>
        <p:spPr>
          <a:xfrm>
            <a:off x="6693809" y="1522717"/>
            <a:ext cx="1185234" cy="1200329"/>
          </a:xfrm>
          <a:prstGeom prst="rect">
            <a:avLst/>
          </a:prstGeom>
        </p:spPr>
        <p:txBody>
          <a:bodyPr wrap="square">
            <a:spAutoFit/>
          </a:bodyPr>
          <a:lstStyle/>
          <a:p>
            <a:r>
              <a:rPr lang="it-IT" dirty="0"/>
              <a:t>Attacco facile da identificare</a:t>
            </a:r>
          </a:p>
        </p:txBody>
      </p:sp>
      <p:sp>
        <p:nvSpPr>
          <p:cNvPr id="53" name="Rettangolo 52">
            <a:extLst>
              <a:ext uri="{FF2B5EF4-FFF2-40B4-BE49-F238E27FC236}">
                <a16:creationId xmlns:a16="http://schemas.microsoft.com/office/drawing/2014/main" xmlns="" id="{0495D841-4032-4CCA-9344-A9613C605B22}"/>
              </a:ext>
            </a:extLst>
          </p:cNvPr>
          <p:cNvSpPr/>
          <p:nvPr/>
        </p:nvSpPr>
        <p:spPr>
          <a:xfrm>
            <a:off x="6824834" y="4391509"/>
            <a:ext cx="1566817" cy="923330"/>
          </a:xfrm>
          <a:prstGeom prst="rect">
            <a:avLst/>
          </a:prstGeom>
        </p:spPr>
        <p:txBody>
          <a:bodyPr wrap="square">
            <a:spAutoFit/>
          </a:bodyPr>
          <a:lstStyle/>
          <a:p>
            <a:r>
              <a:rPr lang="it-IT" dirty="0"/>
              <a:t>Attacco difficile da identificare</a:t>
            </a:r>
          </a:p>
        </p:txBody>
      </p:sp>
      <p:cxnSp>
        <p:nvCxnSpPr>
          <p:cNvPr id="54" name="Connettore diritto 53">
            <a:extLst>
              <a:ext uri="{FF2B5EF4-FFF2-40B4-BE49-F238E27FC236}">
                <a16:creationId xmlns:a16="http://schemas.microsoft.com/office/drawing/2014/main" xmlns="" id="{597313A5-D1EC-4726-879E-3A576420A067}"/>
              </a:ext>
            </a:extLst>
          </p:cNvPr>
          <p:cNvCxnSpPr>
            <a:cxnSpLocks/>
          </p:cNvCxnSpPr>
          <p:nvPr/>
        </p:nvCxnSpPr>
        <p:spPr>
          <a:xfrm>
            <a:off x="5062593" y="992936"/>
            <a:ext cx="50239" cy="5829797"/>
          </a:xfrm>
          <a:prstGeom prst="line">
            <a:avLst/>
          </a:prstGeom>
        </p:spPr>
        <p:style>
          <a:lnRef idx="3">
            <a:schemeClr val="accent3"/>
          </a:lnRef>
          <a:fillRef idx="0">
            <a:schemeClr val="accent3"/>
          </a:fillRef>
          <a:effectRef idx="2">
            <a:schemeClr val="accent3"/>
          </a:effectRef>
          <a:fontRef idx="minor">
            <a:schemeClr val="tx1"/>
          </a:fontRef>
        </p:style>
      </p:cxnSp>
      <p:cxnSp>
        <p:nvCxnSpPr>
          <p:cNvPr id="55" name="Connettore diritto 54">
            <a:extLst>
              <a:ext uri="{FF2B5EF4-FFF2-40B4-BE49-F238E27FC236}">
                <a16:creationId xmlns:a16="http://schemas.microsoft.com/office/drawing/2014/main" xmlns="" id="{91E1FE56-09AD-47DF-801E-E770187BF36F}"/>
              </a:ext>
            </a:extLst>
          </p:cNvPr>
          <p:cNvCxnSpPr>
            <a:cxnSpLocks/>
          </p:cNvCxnSpPr>
          <p:nvPr/>
        </p:nvCxnSpPr>
        <p:spPr>
          <a:xfrm>
            <a:off x="6643570" y="1011986"/>
            <a:ext cx="50239" cy="5829797"/>
          </a:xfrm>
          <a:prstGeom prst="line">
            <a:avLst/>
          </a:prstGeom>
        </p:spPr>
        <p:style>
          <a:lnRef idx="3">
            <a:schemeClr val="accent3"/>
          </a:lnRef>
          <a:fillRef idx="0">
            <a:schemeClr val="accent3"/>
          </a:fillRef>
          <a:effectRef idx="2">
            <a:schemeClr val="accent3"/>
          </a:effectRef>
          <a:fontRef idx="minor">
            <a:schemeClr val="tx1"/>
          </a:fontRef>
        </p:style>
      </p:cxnSp>
      <p:sp>
        <p:nvSpPr>
          <p:cNvPr id="57" name="Ovale 56">
            <a:extLst>
              <a:ext uri="{FF2B5EF4-FFF2-40B4-BE49-F238E27FC236}">
                <a16:creationId xmlns:a16="http://schemas.microsoft.com/office/drawing/2014/main" xmlns="" id="{86664B56-7A86-4FCE-96BB-175ED4F90809}"/>
              </a:ext>
            </a:extLst>
          </p:cNvPr>
          <p:cNvSpPr/>
          <p:nvPr/>
        </p:nvSpPr>
        <p:spPr>
          <a:xfrm>
            <a:off x="2233504" y="1175696"/>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smtClean="0">
                <a:ln>
                  <a:noFill/>
                </a:ln>
                <a:solidFill>
                  <a:srgbClr val="1E5155">
                    <a:lumMod val="75000"/>
                  </a:srgbClr>
                </a:solidFill>
                <a:effectLst/>
                <a:uLnTx/>
                <a:uFillTx/>
                <a:latin typeface="Century Gothic" panose="020B0502020202020204"/>
                <a:ea typeface="+mn-ea"/>
                <a:cs typeface="+mn-cs"/>
              </a:rPr>
              <a:t>2</a:t>
            </a:r>
            <a:endParaRPr kumimoji="0" lang="it-IT" sz="1800" b="0"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endParaRPr>
          </a:p>
        </p:txBody>
      </p:sp>
      <p:sp>
        <p:nvSpPr>
          <p:cNvPr id="58" name="Ovale 57">
            <a:extLst>
              <a:ext uri="{FF2B5EF4-FFF2-40B4-BE49-F238E27FC236}">
                <a16:creationId xmlns:a16="http://schemas.microsoft.com/office/drawing/2014/main" xmlns="" id="{F89B2B5F-7DD5-44C8-AC89-A07EF0FF642D}"/>
              </a:ext>
            </a:extLst>
          </p:cNvPr>
          <p:cNvSpPr/>
          <p:nvPr/>
        </p:nvSpPr>
        <p:spPr>
          <a:xfrm>
            <a:off x="2269413" y="3926951"/>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smtClean="0">
                <a:ln>
                  <a:noFill/>
                </a:ln>
                <a:solidFill>
                  <a:srgbClr val="1E5155">
                    <a:lumMod val="75000"/>
                  </a:srgbClr>
                </a:solidFill>
                <a:effectLst/>
                <a:uLnTx/>
                <a:uFillTx/>
                <a:latin typeface="Century Gothic" panose="020B0502020202020204"/>
                <a:ea typeface="+mn-ea"/>
                <a:cs typeface="+mn-cs"/>
              </a:rPr>
              <a:t>3</a:t>
            </a:r>
            <a:endParaRPr kumimoji="0" lang="it-IT" sz="1800" b="0"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endParaRPr>
          </a:p>
        </p:txBody>
      </p:sp>
      <p:sp>
        <p:nvSpPr>
          <p:cNvPr id="59" name="Ovale 58">
            <a:extLst>
              <a:ext uri="{FF2B5EF4-FFF2-40B4-BE49-F238E27FC236}">
                <a16:creationId xmlns:a16="http://schemas.microsoft.com/office/drawing/2014/main" xmlns="" id="{A667D671-2341-47B8-B78C-E5B0FCCF21DC}"/>
              </a:ext>
            </a:extLst>
          </p:cNvPr>
          <p:cNvSpPr/>
          <p:nvPr/>
        </p:nvSpPr>
        <p:spPr>
          <a:xfrm>
            <a:off x="3778622" y="1175696"/>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smtClean="0">
                <a:ln>
                  <a:noFill/>
                </a:ln>
                <a:solidFill>
                  <a:srgbClr val="1E5155">
                    <a:lumMod val="75000"/>
                  </a:srgbClr>
                </a:solidFill>
                <a:effectLst/>
                <a:uLnTx/>
                <a:uFillTx/>
                <a:latin typeface="Century Gothic" panose="020B0502020202020204"/>
                <a:ea typeface="+mn-ea"/>
                <a:cs typeface="+mn-cs"/>
              </a:rPr>
              <a:t>4</a:t>
            </a:r>
            <a:endParaRPr kumimoji="0" lang="it-IT" sz="1800" b="0"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endParaRPr>
          </a:p>
        </p:txBody>
      </p:sp>
      <p:sp>
        <p:nvSpPr>
          <p:cNvPr id="65" name="Ovale 64">
            <a:extLst>
              <a:ext uri="{FF2B5EF4-FFF2-40B4-BE49-F238E27FC236}">
                <a16:creationId xmlns:a16="http://schemas.microsoft.com/office/drawing/2014/main" xmlns="" id="{3D58640D-ED77-4FAE-9D29-EADD954C1057}"/>
              </a:ext>
            </a:extLst>
          </p:cNvPr>
          <p:cNvSpPr/>
          <p:nvPr/>
        </p:nvSpPr>
        <p:spPr>
          <a:xfrm>
            <a:off x="3831539" y="3927094"/>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smtClean="0">
                <a:ln>
                  <a:noFill/>
                </a:ln>
                <a:solidFill>
                  <a:srgbClr val="1E5155">
                    <a:lumMod val="75000"/>
                  </a:srgbClr>
                </a:solidFill>
                <a:effectLst/>
                <a:uLnTx/>
                <a:uFillTx/>
                <a:latin typeface="Century Gothic" panose="020B0502020202020204"/>
                <a:ea typeface="+mn-ea"/>
                <a:cs typeface="+mn-cs"/>
              </a:rPr>
              <a:t>5</a:t>
            </a:r>
            <a:endParaRPr kumimoji="0" lang="it-IT" sz="1800" b="0"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endParaRPr>
          </a:p>
        </p:txBody>
      </p:sp>
      <p:sp>
        <p:nvSpPr>
          <p:cNvPr id="68" name="Ovale 67">
            <a:extLst>
              <a:ext uri="{FF2B5EF4-FFF2-40B4-BE49-F238E27FC236}">
                <a16:creationId xmlns:a16="http://schemas.microsoft.com/office/drawing/2014/main" xmlns="" id="{4E4D5038-115A-49FB-BAE8-932C34287E11}"/>
              </a:ext>
            </a:extLst>
          </p:cNvPr>
          <p:cNvSpPr/>
          <p:nvPr/>
        </p:nvSpPr>
        <p:spPr>
          <a:xfrm>
            <a:off x="5550832" y="1175696"/>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smtClean="0">
                <a:ln>
                  <a:noFill/>
                </a:ln>
                <a:solidFill>
                  <a:srgbClr val="1E5155">
                    <a:lumMod val="75000"/>
                  </a:srgbClr>
                </a:solidFill>
                <a:effectLst/>
                <a:uLnTx/>
                <a:uFillTx/>
                <a:latin typeface="Century Gothic" panose="020B0502020202020204"/>
                <a:ea typeface="+mn-ea"/>
                <a:cs typeface="+mn-cs"/>
              </a:rPr>
              <a:t>6</a:t>
            </a:r>
            <a:endParaRPr kumimoji="0" lang="it-IT" sz="1800" b="0"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endParaRPr>
          </a:p>
        </p:txBody>
      </p:sp>
      <p:sp>
        <p:nvSpPr>
          <p:cNvPr id="69" name="Ovale 68">
            <a:extLst>
              <a:ext uri="{FF2B5EF4-FFF2-40B4-BE49-F238E27FC236}">
                <a16:creationId xmlns:a16="http://schemas.microsoft.com/office/drawing/2014/main" xmlns="" id="{949C0D46-0083-4A8D-A299-A393EB6A43E8}"/>
              </a:ext>
            </a:extLst>
          </p:cNvPr>
          <p:cNvSpPr/>
          <p:nvPr/>
        </p:nvSpPr>
        <p:spPr>
          <a:xfrm>
            <a:off x="5581091" y="3913518"/>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t-IT" dirty="0">
                <a:solidFill>
                  <a:srgbClr val="1E5155">
                    <a:lumMod val="75000"/>
                  </a:srgbClr>
                </a:solidFill>
                <a:latin typeface="Century Gothic" panose="020B0502020202020204"/>
              </a:rPr>
              <a:t>7</a:t>
            </a:r>
            <a:endParaRPr kumimoji="0" lang="it-IT" sz="1800" b="0"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endParaRPr>
          </a:p>
        </p:txBody>
      </p:sp>
      <p:sp>
        <p:nvSpPr>
          <p:cNvPr id="70" name="Ovale 69">
            <a:extLst>
              <a:ext uri="{FF2B5EF4-FFF2-40B4-BE49-F238E27FC236}">
                <a16:creationId xmlns:a16="http://schemas.microsoft.com/office/drawing/2014/main" xmlns="" id="{B85A55CC-F608-4268-9EE0-CF1A1C9F4099}"/>
              </a:ext>
            </a:extLst>
          </p:cNvPr>
          <p:cNvSpPr/>
          <p:nvPr/>
        </p:nvSpPr>
        <p:spPr>
          <a:xfrm>
            <a:off x="7212307" y="3917739"/>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smtClean="0">
                <a:ln>
                  <a:noFill/>
                </a:ln>
                <a:solidFill>
                  <a:srgbClr val="1E5155">
                    <a:lumMod val="75000"/>
                  </a:srgbClr>
                </a:solidFill>
                <a:effectLst/>
                <a:uLnTx/>
                <a:uFillTx/>
                <a:latin typeface="Century Gothic" panose="020B0502020202020204"/>
                <a:ea typeface="+mn-ea"/>
                <a:cs typeface="+mn-cs"/>
              </a:rPr>
              <a:t>9</a:t>
            </a:r>
            <a:endParaRPr kumimoji="0" lang="it-IT" sz="1800" b="0"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endParaRPr>
          </a:p>
        </p:txBody>
      </p:sp>
      <p:sp>
        <p:nvSpPr>
          <p:cNvPr id="71" name="Ovale 70">
            <a:extLst>
              <a:ext uri="{FF2B5EF4-FFF2-40B4-BE49-F238E27FC236}">
                <a16:creationId xmlns:a16="http://schemas.microsoft.com/office/drawing/2014/main" xmlns="" id="{AB075739-49BF-4D16-AEA5-2864662359AF}"/>
              </a:ext>
            </a:extLst>
          </p:cNvPr>
          <p:cNvSpPr/>
          <p:nvPr/>
        </p:nvSpPr>
        <p:spPr>
          <a:xfrm>
            <a:off x="7075530" y="1154742"/>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smtClean="0">
                <a:ln>
                  <a:noFill/>
                </a:ln>
                <a:solidFill>
                  <a:srgbClr val="1E5155">
                    <a:lumMod val="75000"/>
                  </a:srgbClr>
                </a:solidFill>
                <a:effectLst/>
                <a:uLnTx/>
                <a:uFillTx/>
                <a:latin typeface="Century Gothic" panose="020B0502020202020204"/>
                <a:ea typeface="+mn-ea"/>
                <a:cs typeface="+mn-cs"/>
              </a:rPr>
              <a:t>8</a:t>
            </a:r>
            <a:endParaRPr kumimoji="0" lang="it-IT" sz="1800" b="0"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endParaRPr>
          </a:p>
        </p:txBody>
      </p:sp>
      <p:sp>
        <p:nvSpPr>
          <p:cNvPr id="36" name="Ovale 35">
            <a:extLst>
              <a:ext uri="{FF2B5EF4-FFF2-40B4-BE49-F238E27FC236}">
                <a16:creationId xmlns:a16="http://schemas.microsoft.com/office/drawing/2014/main" xmlns="" id="{86664B56-7A86-4FCE-96BB-175ED4F90809}"/>
              </a:ext>
            </a:extLst>
          </p:cNvPr>
          <p:cNvSpPr/>
          <p:nvPr/>
        </p:nvSpPr>
        <p:spPr>
          <a:xfrm>
            <a:off x="-343615" y="3216513"/>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a:ln>
                  <a:noFill/>
                </a:ln>
                <a:solidFill>
                  <a:srgbClr val="1E5155">
                    <a:lumMod val="75000"/>
                  </a:srgbClr>
                </a:solidFill>
                <a:effectLst/>
                <a:uLnTx/>
                <a:uFillTx/>
                <a:latin typeface="Century Gothic" panose="020B0502020202020204"/>
                <a:ea typeface="+mn-ea"/>
                <a:cs typeface="+mn-cs"/>
              </a:rPr>
              <a:t>1</a:t>
            </a:r>
          </a:p>
        </p:txBody>
      </p:sp>
    </p:spTree>
    <p:extLst>
      <p:ext uri="{BB962C8B-B14F-4D97-AF65-F5344CB8AC3E}">
        <p14:creationId xmlns:p14="http://schemas.microsoft.com/office/powerpoint/2010/main" xmlns="" val="1252160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8" name="Rettangolo 47">
            <a:extLst>
              <a:ext uri="{FF2B5EF4-FFF2-40B4-BE49-F238E27FC236}">
                <a16:creationId xmlns:a16="http://schemas.microsoft.com/office/drawing/2014/main" xmlns=""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Segnaposto testo 3">
            <a:extLst>
              <a:ext uri="{FF2B5EF4-FFF2-40B4-BE49-F238E27FC236}">
                <a16:creationId xmlns:a16="http://schemas.microsoft.com/office/drawing/2014/main" xmlns="" id="{F253B9FE-41A1-47DC-935A-B3FCFB116763}"/>
              </a:ext>
            </a:extLst>
          </p:cNvPr>
          <p:cNvSpPr>
            <a:spLocks noGrp="1"/>
          </p:cNvSpPr>
          <p:nvPr>
            <p:ph type="body" sz="quarter" idx="11"/>
          </p:nvPr>
        </p:nvSpPr>
        <p:spPr>
          <a:xfrm>
            <a:off x="61519" y="-152399"/>
            <a:ext cx="11496675" cy="341313"/>
          </a:xfrm>
        </p:spPr>
        <p:txBody>
          <a:bodyPr>
            <a:noAutofit/>
          </a:bodyPr>
          <a:lstStyle/>
          <a:p>
            <a:r>
              <a:rPr lang="it-IT" sz="3200">
                <a:solidFill>
                  <a:schemeClr val="tx1"/>
                </a:solidFill>
                <a:latin typeface="Microsoft Yi Baiti" panose="03000500000000000000" pitchFamily="66" charset="0"/>
                <a:ea typeface="Microsoft Yi Baiti" panose="03000500000000000000" pitchFamily="66" charset="0"/>
              </a:rPr>
              <a:t>Scenario</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627141" y="0"/>
            <a:ext cx="503340" cy="338554"/>
          </a:xfrm>
          <a:prstGeom prst="rect">
            <a:avLst/>
          </a:prstGeom>
          <a:noFill/>
        </p:spPr>
        <p:txBody>
          <a:bodyPr wrap="square" rtlCol="0">
            <a:spAutoFit/>
          </a:bodyPr>
          <a:lstStyle/>
          <a:p>
            <a:r>
              <a:rPr lang="it-IT" sz="1600" dirty="0">
                <a:latin typeface="Microsoft Yi Baiti" panose="03000500000000000000" pitchFamily="66" charset="0"/>
                <a:ea typeface="Microsoft Yi Baiti" panose="03000500000000000000" pitchFamily="66" charset="0"/>
              </a:rPr>
              <a:t>1</a:t>
            </a:r>
          </a:p>
        </p:txBody>
      </p:sp>
      <p:sp>
        <p:nvSpPr>
          <p:cNvPr id="33" name="Rettangolo 32">
            <a:extLst>
              <a:ext uri="{FF2B5EF4-FFF2-40B4-BE49-F238E27FC236}">
                <a16:creationId xmlns:a16="http://schemas.microsoft.com/office/drawing/2014/main" xmlns="" id="{6A666111-48B8-4545-8DBB-7AF89FD58BEF}"/>
              </a:ext>
            </a:extLst>
          </p:cNvPr>
          <p:cNvSpPr/>
          <p:nvPr/>
        </p:nvSpPr>
        <p:spPr>
          <a:xfrm>
            <a:off x="0" y="1639012"/>
            <a:ext cx="2971800" cy="524243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9" name="Rettangolo 38">
            <a:extLst>
              <a:ext uri="{FF2B5EF4-FFF2-40B4-BE49-F238E27FC236}">
                <a16:creationId xmlns:a16="http://schemas.microsoft.com/office/drawing/2014/main" xmlns="" id="{3D044AC9-C6B6-4F3F-9D7F-A0EEE1C75AD2}"/>
              </a:ext>
            </a:extLst>
          </p:cNvPr>
          <p:cNvSpPr/>
          <p:nvPr/>
        </p:nvSpPr>
        <p:spPr>
          <a:xfrm>
            <a:off x="3062037" y="638349"/>
            <a:ext cx="2971800" cy="6248416"/>
          </a:xfrm>
          <a:prstGeom prst="rect">
            <a:avLst/>
          </a:prstGeom>
          <a:solidFill>
            <a:srgbClr val="B015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0" name="Rettangolo 39">
            <a:extLst>
              <a:ext uri="{FF2B5EF4-FFF2-40B4-BE49-F238E27FC236}">
                <a16:creationId xmlns:a16="http://schemas.microsoft.com/office/drawing/2014/main" xmlns="" id="{A2DBA2A7-A6BC-4EB2-AA72-CF9832627874}"/>
              </a:ext>
            </a:extLst>
          </p:cNvPr>
          <p:cNvSpPr/>
          <p:nvPr/>
        </p:nvSpPr>
        <p:spPr>
          <a:xfrm>
            <a:off x="6129087" y="1811540"/>
            <a:ext cx="2971800" cy="504645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1" name="Rettangolo 40">
            <a:extLst>
              <a:ext uri="{FF2B5EF4-FFF2-40B4-BE49-F238E27FC236}">
                <a16:creationId xmlns:a16="http://schemas.microsoft.com/office/drawing/2014/main" xmlns="" id="{19737189-C7F0-4B80-860D-548E2EDC43AC}"/>
              </a:ext>
            </a:extLst>
          </p:cNvPr>
          <p:cNvSpPr/>
          <p:nvPr/>
        </p:nvSpPr>
        <p:spPr>
          <a:xfrm>
            <a:off x="9158680" y="1811540"/>
            <a:ext cx="3044457" cy="504645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4" name="Documento 63">
            <a:extLst>
              <a:ext uri="{FF2B5EF4-FFF2-40B4-BE49-F238E27FC236}">
                <a16:creationId xmlns:a16="http://schemas.microsoft.com/office/drawing/2014/main" xmlns="" id="{DB5C8490-BCE9-4D99-868D-CCF05F85D7BB}"/>
              </a:ext>
            </a:extLst>
          </p:cNvPr>
          <p:cNvSpPr/>
          <p:nvPr/>
        </p:nvSpPr>
        <p:spPr>
          <a:xfrm>
            <a:off x="3062037" y="481721"/>
            <a:ext cx="2971800" cy="1766258"/>
          </a:xfrm>
          <a:prstGeom prst="flowChartDocument">
            <a:avLst/>
          </a:prstGeom>
          <a:blipFill>
            <a:blip r:embed="rId3" cstate="print">
              <a:alphaModFix amt="99000"/>
            </a:blip>
            <a:stretch>
              <a:fillRect l="-272" t="-18129" r="-272" b="-1812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5" name="Documento 64">
            <a:extLst>
              <a:ext uri="{FF2B5EF4-FFF2-40B4-BE49-F238E27FC236}">
                <a16:creationId xmlns:a16="http://schemas.microsoft.com/office/drawing/2014/main" xmlns="" id="{DA873CBC-0C20-4A96-966A-8E27CA8C4E1F}"/>
              </a:ext>
            </a:extLst>
          </p:cNvPr>
          <p:cNvSpPr/>
          <p:nvPr/>
        </p:nvSpPr>
        <p:spPr>
          <a:xfrm>
            <a:off x="0" y="481721"/>
            <a:ext cx="2971800" cy="1766258"/>
          </a:xfrm>
          <a:prstGeom prst="flowChartDocument">
            <a:avLst/>
          </a:prstGeom>
          <a:blipFill>
            <a:blip r:embed="rId4" cstate="print">
              <a:alphaModFix amt="99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6" name="Documento 65">
            <a:extLst>
              <a:ext uri="{FF2B5EF4-FFF2-40B4-BE49-F238E27FC236}">
                <a16:creationId xmlns:a16="http://schemas.microsoft.com/office/drawing/2014/main" xmlns="" id="{E39373D7-A8EA-4DC6-BE89-79AFB641E12E}"/>
              </a:ext>
            </a:extLst>
          </p:cNvPr>
          <p:cNvSpPr/>
          <p:nvPr/>
        </p:nvSpPr>
        <p:spPr>
          <a:xfrm>
            <a:off x="6129087" y="481721"/>
            <a:ext cx="2971800" cy="1766258"/>
          </a:xfrm>
          <a:prstGeom prst="flowChartDocument">
            <a:avLst/>
          </a:prstGeom>
          <a:blipFill>
            <a:blip r:embed="rId5" cstate="print">
              <a:alphaModFix amt="99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7" name="Documento 66">
            <a:extLst>
              <a:ext uri="{FF2B5EF4-FFF2-40B4-BE49-F238E27FC236}">
                <a16:creationId xmlns:a16="http://schemas.microsoft.com/office/drawing/2014/main" xmlns="" id="{22AE224D-59AE-4801-AB27-30C62433D6AB}"/>
              </a:ext>
            </a:extLst>
          </p:cNvPr>
          <p:cNvSpPr/>
          <p:nvPr/>
        </p:nvSpPr>
        <p:spPr>
          <a:xfrm>
            <a:off x="9158680" y="476250"/>
            <a:ext cx="3033320" cy="1766258"/>
          </a:xfrm>
          <a:prstGeom prst="flowChartDocument">
            <a:avLst/>
          </a:prstGeom>
          <a:blipFill>
            <a:blip r:embed="rId6" cstate="print">
              <a:alphaModFix amt="99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8" name="Segnaposto testo 7">
            <a:extLst>
              <a:ext uri="{FF2B5EF4-FFF2-40B4-BE49-F238E27FC236}">
                <a16:creationId xmlns:a16="http://schemas.microsoft.com/office/drawing/2014/main" xmlns="" id="{33C37E95-5F17-4534-AC47-05ECE8B02EF6}"/>
              </a:ext>
            </a:extLst>
          </p:cNvPr>
          <p:cNvSpPr>
            <a:spLocks noGrp="1"/>
          </p:cNvSpPr>
          <p:nvPr>
            <p:ph type="body" sz="quarter" idx="17"/>
          </p:nvPr>
        </p:nvSpPr>
        <p:spPr>
          <a:xfrm>
            <a:off x="224287" y="2694216"/>
            <a:ext cx="2501660" cy="2020004"/>
          </a:xfrm>
        </p:spPr>
        <p:txBody>
          <a:bodyPr>
            <a:normAutofit/>
          </a:bodyPr>
          <a:lstStyle/>
          <a:p>
            <a:r>
              <a:rPr lang="it-IT" sz="1600" dirty="0">
                <a:latin typeface="+mn-lt"/>
              </a:rPr>
              <a:t>Chi sono gli autori degli attacchi informatici?</a:t>
            </a:r>
          </a:p>
          <a:p>
            <a:endParaRPr lang="it-IT" sz="1600" dirty="0">
              <a:latin typeface="+mn-lt"/>
            </a:endParaRPr>
          </a:p>
        </p:txBody>
      </p:sp>
      <p:sp>
        <p:nvSpPr>
          <p:cNvPr id="69" name="Segnaposto testo 7">
            <a:extLst>
              <a:ext uri="{FF2B5EF4-FFF2-40B4-BE49-F238E27FC236}">
                <a16:creationId xmlns:a16="http://schemas.microsoft.com/office/drawing/2014/main" xmlns="" id="{F2CD7C70-B322-476A-A001-2A0AF494982C}"/>
              </a:ext>
            </a:extLst>
          </p:cNvPr>
          <p:cNvSpPr txBox="1">
            <a:spLocks/>
          </p:cNvSpPr>
          <p:nvPr/>
        </p:nvSpPr>
        <p:spPr>
          <a:xfrm>
            <a:off x="3321170" y="2694216"/>
            <a:ext cx="2501660" cy="2020004"/>
          </a:xfrm>
          <a:prstGeom prst="rect">
            <a:avLst/>
          </a:prstGeom>
        </p:spPr>
        <p:txBody>
          <a:bodyPr vert="horz" lIns="91440" tIns="45720" rIns="91440" bIns="45720" rtlCol="0">
            <a:normAutofit/>
          </a:bodyPr>
          <a:lstStyle>
            <a:lvl1pPr marL="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1pPr>
            <a:lvl2pPr marL="4572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2pPr>
            <a:lvl3pPr marL="9144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3pPr>
            <a:lvl4pPr marL="13716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4pPr>
            <a:lvl5pPr marL="18288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it-IT" sz="1600" dirty="0">
                <a:latin typeface="+mn-lt"/>
              </a:rPr>
              <a:t>Come viene definita la frode informatica nel nostro ordinamento?</a:t>
            </a:r>
          </a:p>
          <a:p>
            <a:endParaRPr lang="it-IT" sz="1600" dirty="0">
              <a:latin typeface="+mn-lt"/>
            </a:endParaRPr>
          </a:p>
        </p:txBody>
      </p:sp>
      <p:sp>
        <p:nvSpPr>
          <p:cNvPr id="70" name="Segnaposto testo 7">
            <a:extLst>
              <a:ext uri="{FF2B5EF4-FFF2-40B4-BE49-F238E27FC236}">
                <a16:creationId xmlns:a16="http://schemas.microsoft.com/office/drawing/2014/main" xmlns="" id="{2036D021-4959-410B-9EA9-F240321A8817}"/>
              </a:ext>
            </a:extLst>
          </p:cNvPr>
          <p:cNvSpPr txBox="1">
            <a:spLocks/>
          </p:cNvSpPr>
          <p:nvPr/>
        </p:nvSpPr>
        <p:spPr>
          <a:xfrm>
            <a:off x="6369170" y="2707156"/>
            <a:ext cx="2501660" cy="2020004"/>
          </a:xfrm>
          <a:prstGeom prst="rect">
            <a:avLst/>
          </a:prstGeom>
        </p:spPr>
        <p:txBody>
          <a:bodyPr vert="horz" lIns="91440" tIns="45720" rIns="91440" bIns="45720" rtlCol="0">
            <a:normAutofit/>
          </a:bodyPr>
          <a:lstStyle>
            <a:lvl1pPr marL="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1pPr>
            <a:lvl2pPr marL="4572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2pPr>
            <a:lvl3pPr marL="9144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3pPr>
            <a:lvl4pPr marL="13716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4pPr>
            <a:lvl5pPr marL="18288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it-IT" sz="1600" dirty="0">
                <a:latin typeface="+mn-lt"/>
              </a:rPr>
              <a:t>Quali sono i principali metodi di attacco informatico?</a:t>
            </a:r>
          </a:p>
          <a:p>
            <a:endParaRPr lang="it-IT" sz="1600" dirty="0">
              <a:latin typeface="+mn-lt"/>
            </a:endParaRPr>
          </a:p>
        </p:txBody>
      </p:sp>
      <p:sp>
        <p:nvSpPr>
          <p:cNvPr id="71" name="Segnaposto testo 7">
            <a:extLst>
              <a:ext uri="{FF2B5EF4-FFF2-40B4-BE49-F238E27FC236}">
                <a16:creationId xmlns:a16="http://schemas.microsoft.com/office/drawing/2014/main" xmlns="" id="{88167B35-4AA4-42ED-B6F5-DBC0F1E2893C}"/>
              </a:ext>
            </a:extLst>
          </p:cNvPr>
          <p:cNvSpPr txBox="1">
            <a:spLocks/>
          </p:cNvSpPr>
          <p:nvPr/>
        </p:nvSpPr>
        <p:spPr>
          <a:xfrm>
            <a:off x="9466053" y="2707156"/>
            <a:ext cx="2501660" cy="2020004"/>
          </a:xfrm>
          <a:prstGeom prst="rect">
            <a:avLst/>
          </a:prstGeom>
        </p:spPr>
        <p:txBody>
          <a:bodyPr vert="horz" lIns="91440" tIns="45720" rIns="91440" bIns="45720" rtlCol="0">
            <a:normAutofit/>
          </a:bodyPr>
          <a:lstStyle>
            <a:lvl1pPr marL="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1pPr>
            <a:lvl2pPr marL="4572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2pPr>
            <a:lvl3pPr marL="9144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3pPr>
            <a:lvl4pPr marL="13716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4pPr>
            <a:lvl5pPr marL="18288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it-IT" sz="1600" dirty="0">
                <a:latin typeface="+mn-lt"/>
              </a:rPr>
              <a:t>Quali precauzioni è possibile adottare per proteggersi dagli attacchi informatici?</a:t>
            </a:r>
          </a:p>
          <a:p>
            <a:endParaRPr lang="it-IT" sz="1600" dirty="0">
              <a:latin typeface="+mn-lt"/>
            </a:endParaRPr>
          </a:p>
        </p:txBody>
      </p:sp>
      <p:sp>
        <p:nvSpPr>
          <p:cNvPr id="17" name="Rettangolo 16">
            <a:extLst>
              <a:ext uri="{FF2B5EF4-FFF2-40B4-BE49-F238E27FC236}">
                <a16:creationId xmlns:a16="http://schemas.microsoft.com/office/drawing/2014/main" xmlns="" id="{5CB850F6-7EDA-45F3-A910-71585B792A59}"/>
              </a:ext>
            </a:extLst>
          </p:cNvPr>
          <p:cNvSpPr/>
          <p:nvPr/>
        </p:nvSpPr>
        <p:spPr>
          <a:xfrm>
            <a:off x="-2141924" y="-6699"/>
            <a:ext cx="2141924" cy="6864698"/>
          </a:xfrm>
          <a:prstGeom prst="rect">
            <a:avLst/>
          </a:prstGeom>
          <a:solidFill>
            <a:schemeClr val="tx1">
              <a:alpha val="5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sz="1400" b="1" dirty="0">
                <a:solidFill>
                  <a:schemeClr val="bg2">
                    <a:lumMod val="75000"/>
                  </a:schemeClr>
                </a:solidFill>
              </a:rPr>
              <a:t>Note sviluppo:</a:t>
            </a:r>
          </a:p>
          <a:p>
            <a:r>
              <a:rPr lang="it-IT" sz="1400" dirty="0">
                <a:solidFill>
                  <a:schemeClr val="bg2">
                    <a:lumMod val="75000"/>
                  </a:schemeClr>
                </a:solidFill>
                <a:hlinkClick r:id="rId7"/>
              </a:rPr>
              <a:t>https://pixabay.com/it/misterioso-sicurezza-informatica-3347603/</a:t>
            </a:r>
            <a:endParaRPr lang="it-IT" sz="1400" dirty="0">
              <a:solidFill>
                <a:schemeClr val="bg2">
                  <a:lumMod val="75000"/>
                </a:schemeClr>
              </a:solidFill>
            </a:endParaRPr>
          </a:p>
          <a:p>
            <a:endParaRPr lang="it-IT" sz="1400" dirty="0">
              <a:solidFill>
                <a:schemeClr val="bg2">
                  <a:lumMod val="75000"/>
                </a:schemeClr>
              </a:solidFill>
            </a:endParaRPr>
          </a:p>
          <a:p>
            <a:r>
              <a:rPr lang="it-IT" sz="1400" dirty="0">
                <a:solidFill>
                  <a:schemeClr val="bg2">
                    <a:lumMod val="75000"/>
                  </a:schemeClr>
                </a:solidFill>
                <a:hlinkClick r:id="rId8"/>
              </a:rPr>
              <a:t>https://pixabay.com/it/notebook-corda-libro-scrivere-2344411/</a:t>
            </a:r>
            <a:endParaRPr lang="it-IT" sz="1400" dirty="0">
              <a:solidFill>
                <a:schemeClr val="bg2">
                  <a:lumMod val="75000"/>
                </a:schemeClr>
              </a:solidFill>
            </a:endParaRPr>
          </a:p>
          <a:p>
            <a:endParaRPr lang="it-IT" sz="1400" dirty="0">
              <a:solidFill>
                <a:schemeClr val="bg2">
                  <a:lumMod val="75000"/>
                </a:schemeClr>
              </a:solidFill>
              <a:hlinkClick r:id="rId9"/>
            </a:endParaRPr>
          </a:p>
          <a:p>
            <a:r>
              <a:rPr lang="it-IT" sz="1400" dirty="0">
                <a:solidFill>
                  <a:schemeClr val="bg2">
                    <a:lumMod val="75000"/>
                  </a:schemeClr>
                </a:solidFill>
                <a:hlinkClick r:id="rId10"/>
              </a:rPr>
              <a:t>https://pixabay.com/it/binario-uno-cyborg-cibernetica-1536651/</a:t>
            </a:r>
            <a:endParaRPr lang="it-IT" sz="1400" dirty="0">
              <a:solidFill>
                <a:schemeClr val="bg2">
                  <a:lumMod val="75000"/>
                </a:schemeClr>
              </a:solidFill>
            </a:endParaRPr>
          </a:p>
          <a:p>
            <a:endParaRPr lang="it-IT" sz="1400" dirty="0">
              <a:solidFill>
                <a:schemeClr val="bg2">
                  <a:lumMod val="75000"/>
                </a:schemeClr>
              </a:solidFill>
            </a:endParaRPr>
          </a:p>
          <a:p>
            <a:r>
              <a:rPr lang="it-IT" sz="1400" dirty="0">
                <a:solidFill>
                  <a:schemeClr val="bg2">
                    <a:lumMod val="75000"/>
                  </a:schemeClr>
                </a:solidFill>
                <a:hlinkClick r:id="rId11"/>
              </a:rPr>
              <a:t>https://pixabay.com/it/cautela-segno-sicurezza-avviso-454360/</a:t>
            </a:r>
            <a:endParaRPr lang="it-IT" sz="1400" dirty="0">
              <a:solidFill>
                <a:schemeClr val="bg2">
                  <a:lumMod val="75000"/>
                </a:schemeClr>
              </a:solidFill>
            </a:endParaRPr>
          </a:p>
          <a:p>
            <a:endParaRPr lang="it-IT" sz="1400" dirty="0">
              <a:solidFill>
                <a:schemeClr val="bg2">
                  <a:lumMod val="75000"/>
                </a:schemeClr>
              </a:solidFill>
            </a:endParaRPr>
          </a:p>
        </p:txBody>
      </p:sp>
      <p:sp>
        <p:nvSpPr>
          <p:cNvPr id="18" name="Ovale 17">
            <a:extLst>
              <a:ext uri="{FF2B5EF4-FFF2-40B4-BE49-F238E27FC236}">
                <a16:creationId xmlns:a16="http://schemas.microsoft.com/office/drawing/2014/main" xmlns="" id="{615E46D9-702B-4699-B204-48592FA1264C}"/>
              </a:ext>
            </a:extLst>
          </p:cNvPr>
          <p:cNvSpPr/>
          <p:nvPr/>
        </p:nvSpPr>
        <p:spPr>
          <a:xfrm>
            <a:off x="2091931" y="2163309"/>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2">
                    <a:lumMod val="75000"/>
                  </a:schemeClr>
                </a:solidFill>
              </a:rPr>
              <a:t>1</a:t>
            </a:r>
          </a:p>
        </p:txBody>
      </p:sp>
      <p:sp>
        <p:nvSpPr>
          <p:cNvPr id="19" name="Ovale 18">
            <a:extLst>
              <a:ext uri="{FF2B5EF4-FFF2-40B4-BE49-F238E27FC236}">
                <a16:creationId xmlns:a16="http://schemas.microsoft.com/office/drawing/2014/main" xmlns="" id="{AA662A3C-4AFE-40D9-A807-1B95A5D0776F}"/>
              </a:ext>
            </a:extLst>
          </p:cNvPr>
          <p:cNvSpPr/>
          <p:nvPr/>
        </p:nvSpPr>
        <p:spPr>
          <a:xfrm>
            <a:off x="5283962" y="2136842"/>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2">
                    <a:lumMod val="75000"/>
                  </a:schemeClr>
                </a:solidFill>
              </a:rPr>
              <a:t>2</a:t>
            </a:r>
          </a:p>
        </p:txBody>
      </p:sp>
      <p:sp>
        <p:nvSpPr>
          <p:cNvPr id="20" name="Ovale 19">
            <a:extLst>
              <a:ext uri="{FF2B5EF4-FFF2-40B4-BE49-F238E27FC236}">
                <a16:creationId xmlns:a16="http://schemas.microsoft.com/office/drawing/2014/main" xmlns="" id="{32F1CC12-2D12-4C34-91DC-5E3DA353E41E}"/>
              </a:ext>
            </a:extLst>
          </p:cNvPr>
          <p:cNvSpPr/>
          <p:nvPr/>
        </p:nvSpPr>
        <p:spPr>
          <a:xfrm>
            <a:off x="8449039" y="2127265"/>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2">
                    <a:lumMod val="75000"/>
                  </a:schemeClr>
                </a:solidFill>
              </a:rPr>
              <a:t>3</a:t>
            </a:r>
          </a:p>
        </p:txBody>
      </p:sp>
      <p:sp>
        <p:nvSpPr>
          <p:cNvPr id="21" name="Ovale 20">
            <a:extLst>
              <a:ext uri="{FF2B5EF4-FFF2-40B4-BE49-F238E27FC236}">
                <a16:creationId xmlns:a16="http://schemas.microsoft.com/office/drawing/2014/main" xmlns="" id="{1BECA8B8-B74D-4B0A-8AB7-6943227B8698}"/>
              </a:ext>
            </a:extLst>
          </p:cNvPr>
          <p:cNvSpPr/>
          <p:nvPr/>
        </p:nvSpPr>
        <p:spPr>
          <a:xfrm>
            <a:off x="11620536" y="2136842"/>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2">
                    <a:lumMod val="75000"/>
                  </a:schemeClr>
                </a:solidFill>
              </a:rPr>
              <a:t>4</a:t>
            </a:r>
          </a:p>
        </p:txBody>
      </p:sp>
    </p:spTree>
    <p:extLst>
      <p:ext uri="{BB962C8B-B14F-4D97-AF65-F5344CB8AC3E}">
        <p14:creationId xmlns:p14="http://schemas.microsoft.com/office/powerpoint/2010/main" xmlns="" val="345341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Elaborazione 37">
            <a:extLst>
              <a:ext uri="{FF2B5EF4-FFF2-40B4-BE49-F238E27FC236}">
                <a16:creationId xmlns:a16="http://schemas.microsoft.com/office/drawing/2014/main" xmlns="" id="{117C9F36-1A08-46B0-81BA-69B4A27E39D3}"/>
              </a:ext>
            </a:extLst>
          </p:cNvPr>
          <p:cNvSpPr/>
          <p:nvPr/>
        </p:nvSpPr>
        <p:spPr>
          <a:xfrm>
            <a:off x="3981450" y="5336439"/>
            <a:ext cx="8210550" cy="1049135"/>
          </a:xfrm>
          <a:prstGeom prst="flowChartProcess">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 name="Elaborazione 30">
            <a:extLst>
              <a:ext uri="{FF2B5EF4-FFF2-40B4-BE49-F238E27FC236}">
                <a16:creationId xmlns:a16="http://schemas.microsoft.com/office/drawing/2014/main" xmlns="" id="{12139271-E13E-4B4C-B87B-02CFD1076B64}"/>
              </a:ext>
            </a:extLst>
          </p:cNvPr>
          <p:cNvSpPr/>
          <p:nvPr/>
        </p:nvSpPr>
        <p:spPr>
          <a:xfrm>
            <a:off x="3981450" y="4291607"/>
            <a:ext cx="8210550" cy="1049135"/>
          </a:xfrm>
          <a:prstGeom prst="flowChartProces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Elaborazione 29">
            <a:extLst>
              <a:ext uri="{FF2B5EF4-FFF2-40B4-BE49-F238E27FC236}">
                <a16:creationId xmlns:a16="http://schemas.microsoft.com/office/drawing/2014/main" xmlns="" id="{7C8054B2-35F8-468E-934D-14DFD7E71ADC}"/>
              </a:ext>
            </a:extLst>
          </p:cNvPr>
          <p:cNvSpPr/>
          <p:nvPr/>
        </p:nvSpPr>
        <p:spPr>
          <a:xfrm>
            <a:off x="3981450" y="2193189"/>
            <a:ext cx="8210550" cy="1049135"/>
          </a:xfrm>
          <a:prstGeom prst="flowChartProcess">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 name="Elaborazione 28">
            <a:extLst>
              <a:ext uri="{FF2B5EF4-FFF2-40B4-BE49-F238E27FC236}">
                <a16:creationId xmlns:a16="http://schemas.microsoft.com/office/drawing/2014/main" xmlns="" id="{13CB01B9-4911-4E4C-857C-E9CCA2A2DCA3}"/>
              </a:ext>
            </a:extLst>
          </p:cNvPr>
          <p:cNvSpPr/>
          <p:nvPr/>
        </p:nvSpPr>
        <p:spPr>
          <a:xfrm>
            <a:off x="3981450" y="1141410"/>
            <a:ext cx="8210550" cy="1049135"/>
          </a:xfrm>
          <a:prstGeom prst="flowChartProcess">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9" name="Elaborazione 38">
            <a:extLst>
              <a:ext uri="{FF2B5EF4-FFF2-40B4-BE49-F238E27FC236}">
                <a16:creationId xmlns:a16="http://schemas.microsoft.com/office/drawing/2014/main" xmlns="" id="{81DF519C-F6E8-401F-8B9E-9841F3011B71}"/>
              </a:ext>
            </a:extLst>
          </p:cNvPr>
          <p:cNvSpPr/>
          <p:nvPr/>
        </p:nvSpPr>
        <p:spPr>
          <a:xfrm>
            <a:off x="3981450" y="3237507"/>
            <a:ext cx="8210550" cy="1049135"/>
          </a:xfrm>
          <a:prstGeom prst="flowChartProcess">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8" name="Rettangolo 47">
            <a:extLst>
              <a:ext uri="{FF2B5EF4-FFF2-40B4-BE49-F238E27FC236}">
                <a16:creationId xmlns:a16="http://schemas.microsoft.com/office/drawing/2014/main" xmlns=""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627141" y="0"/>
            <a:ext cx="503340" cy="338554"/>
          </a:xfrm>
          <a:prstGeom prst="rect">
            <a:avLst/>
          </a:prstGeom>
          <a:noFill/>
        </p:spPr>
        <p:txBody>
          <a:bodyPr wrap="square" rtlCol="0">
            <a:spAutoFit/>
          </a:bodyPr>
          <a:lstStyle/>
          <a:p>
            <a:r>
              <a:rPr lang="it-IT" sz="1600" dirty="0" smtClean="0">
                <a:latin typeface="Microsoft Yi Baiti" panose="03000500000000000000" pitchFamily="66" charset="0"/>
                <a:ea typeface="Microsoft Yi Baiti" panose="03000500000000000000" pitchFamily="66" charset="0"/>
              </a:rPr>
              <a:t>17</a:t>
            </a:r>
            <a:endParaRPr lang="it-IT" sz="1600" dirty="0">
              <a:latin typeface="Microsoft Yi Baiti" panose="03000500000000000000" pitchFamily="66" charset="0"/>
              <a:ea typeface="Microsoft Yi Baiti" panose="03000500000000000000" pitchFamily="66" charset="0"/>
            </a:endParaRPr>
          </a:p>
        </p:txBody>
      </p:sp>
      <p:sp>
        <p:nvSpPr>
          <p:cNvPr id="20" name="Segnaposto testo 3">
            <a:extLst>
              <a:ext uri="{FF2B5EF4-FFF2-40B4-BE49-F238E27FC236}">
                <a16:creationId xmlns:a16="http://schemas.microsoft.com/office/drawing/2014/main" xmlns="" id="{961F039E-065F-4BF9-B992-93C7C45A9373}"/>
              </a:ext>
            </a:extLst>
          </p:cNvPr>
          <p:cNvSpPr>
            <a:spLocks noGrp="1"/>
          </p:cNvSpPr>
          <p:nvPr>
            <p:ph type="body" sz="quarter" idx="11"/>
          </p:nvPr>
        </p:nvSpPr>
        <p:spPr>
          <a:xfrm>
            <a:off x="61519" y="-29304"/>
            <a:ext cx="11496675" cy="341313"/>
          </a:xfrm>
        </p:spPr>
        <p:txBody>
          <a:bodyPr anchor="ctr" anchorCtr="0">
            <a:noAutofit/>
          </a:bodyPr>
          <a:lstStyle/>
          <a:p>
            <a:r>
              <a:rPr lang="it-IT" sz="3200" dirty="0">
                <a:solidFill>
                  <a:schemeClr val="tx1"/>
                </a:solidFill>
                <a:latin typeface="Microsoft Yi Baiti" panose="03000500000000000000" pitchFamily="66" charset="0"/>
                <a:ea typeface="Microsoft Yi Baiti" panose="03000500000000000000" pitchFamily="66" charset="0"/>
              </a:rPr>
              <a:t>Come difendersi dallo </a:t>
            </a:r>
            <a:r>
              <a:rPr lang="it-IT" sz="3200" dirty="0" err="1">
                <a:solidFill>
                  <a:schemeClr val="tx1"/>
                </a:solidFill>
                <a:latin typeface="Microsoft Yi Baiti" panose="03000500000000000000" pitchFamily="66" charset="0"/>
                <a:ea typeface="Microsoft Yi Baiti" panose="03000500000000000000" pitchFamily="66" charset="0"/>
              </a:rPr>
              <a:t>spear</a:t>
            </a:r>
            <a:r>
              <a:rPr lang="it-IT" sz="3200" dirty="0">
                <a:solidFill>
                  <a:schemeClr val="tx1"/>
                </a:solidFill>
                <a:latin typeface="Microsoft Yi Baiti" panose="03000500000000000000" pitchFamily="66" charset="0"/>
                <a:ea typeface="Microsoft Yi Baiti" panose="03000500000000000000" pitchFamily="66" charset="0"/>
              </a:rPr>
              <a:t> </a:t>
            </a:r>
            <a:r>
              <a:rPr lang="it-IT" sz="3200" dirty="0" err="1">
                <a:solidFill>
                  <a:schemeClr val="tx1"/>
                </a:solidFill>
                <a:latin typeface="Microsoft Yi Baiti" panose="03000500000000000000" pitchFamily="66" charset="0"/>
                <a:ea typeface="Microsoft Yi Baiti" panose="03000500000000000000" pitchFamily="66" charset="0"/>
              </a:rPr>
              <a:t>phishing</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24" name="CasellaDiTesto 23">
            <a:extLst>
              <a:ext uri="{FF2B5EF4-FFF2-40B4-BE49-F238E27FC236}">
                <a16:creationId xmlns:a16="http://schemas.microsoft.com/office/drawing/2014/main" xmlns="" id="{3EB8EA8D-DF8C-4170-A276-9D05D5B576BC}"/>
              </a:ext>
            </a:extLst>
          </p:cNvPr>
          <p:cNvSpPr txBox="1"/>
          <p:nvPr/>
        </p:nvSpPr>
        <p:spPr>
          <a:xfrm>
            <a:off x="5847271" y="1215666"/>
            <a:ext cx="6147170" cy="870688"/>
          </a:xfrm>
          <a:prstGeom prst="rect">
            <a:avLst/>
          </a:prstGeom>
          <a:noFill/>
          <a:ln>
            <a:noFill/>
          </a:ln>
        </p:spPr>
        <p:txBody>
          <a:bodyPr wrap="square" rtlCol="0">
            <a:spAutoFit/>
          </a:bodyPr>
          <a:lstStyle/>
          <a:p>
            <a:pPr lvl="0">
              <a:lnSpc>
                <a:spcPct val="150000"/>
              </a:lnSpc>
            </a:pPr>
            <a:r>
              <a:rPr lang="it-IT" dirty="0">
                <a:solidFill>
                  <a:schemeClr val="tx2">
                    <a:lumMod val="75000"/>
                  </a:schemeClr>
                </a:solidFill>
              </a:rPr>
              <a:t>prestare attenzione alle informazioni personali che vengono pubblicate su internet;</a:t>
            </a:r>
          </a:p>
        </p:txBody>
      </p:sp>
      <p:sp>
        <p:nvSpPr>
          <p:cNvPr id="25" name="CasellaDiTesto 24">
            <a:extLst>
              <a:ext uri="{FF2B5EF4-FFF2-40B4-BE49-F238E27FC236}">
                <a16:creationId xmlns:a16="http://schemas.microsoft.com/office/drawing/2014/main" xmlns="" id="{3228FBD9-6C23-4DA2-B4F2-D0A5FE89E812}"/>
              </a:ext>
            </a:extLst>
          </p:cNvPr>
          <p:cNvSpPr txBox="1"/>
          <p:nvPr/>
        </p:nvSpPr>
        <p:spPr>
          <a:xfrm>
            <a:off x="7033237" y="577059"/>
            <a:ext cx="3687892" cy="400110"/>
          </a:xfrm>
          <a:prstGeom prst="rect">
            <a:avLst/>
          </a:prstGeom>
          <a:noFill/>
        </p:spPr>
        <p:txBody>
          <a:bodyPr wrap="square" rtlCol="0">
            <a:spAutoFit/>
          </a:bodyPr>
          <a:lstStyle/>
          <a:p>
            <a:pPr lvl="0">
              <a:spcBef>
                <a:spcPts val="1000"/>
              </a:spcBef>
              <a:defRPr/>
            </a:pPr>
            <a:r>
              <a:rPr lang="it-IT" sz="2000" b="1" dirty="0">
                <a:latin typeface="Tempus Sans ITC" panose="04020404030D07020202" pitchFamily="82" charset="0"/>
                <a:cs typeface="Gisha" panose="020B0502040204020203" pitchFamily="34" charset="-79"/>
              </a:rPr>
              <a:t>Difendersi dallo </a:t>
            </a:r>
            <a:r>
              <a:rPr lang="it-IT" sz="2000" b="1" dirty="0" err="1">
                <a:latin typeface="Tempus Sans ITC" panose="04020404030D07020202" pitchFamily="82" charset="0"/>
                <a:cs typeface="Gisha" panose="020B0502040204020203" pitchFamily="34" charset="-79"/>
              </a:rPr>
              <a:t>spear</a:t>
            </a:r>
            <a:r>
              <a:rPr lang="it-IT" sz="2000" b="1" dirty="0">
                <a:latin typeface="Tempus Sans ITC" panose="04020404030D07020202" pitchFamily="82" charset="0"/>
                <a:cs typeface="Gisha" panose="020B0502040204020203" pitchFamily="34" charset="-79"/>
              </a:rPr>
              <a:t> </a:t>
            </a:r>
            <a:r>
              <a:rPr lang="it-IT" sz="2000" b="1" dirty="0" err="1">
                <a:latin typeface="Tempus Sans ITC" panose="04020404030D07020202" pitchFamily="82" charset="0"/>
                <a:cs typeface="Gisha" panose="020B0502040204020203" pitchFamily="34" charset="-79"/>
              </a:rPr>
              <a:t>phishing</a:t>
            </a:r>
            <a:r>
              <a:rPr lang="it-IT" sz="2000" b="1" dirty="0">
                <a:latin typeface="Tempus Sans ITC" panose="04020404030D07020202" pitchFamily="82" charset="0"/>
                <a:cs typeface="Gisha" panose="020B0502040204020203" pitchFamily="34" charset="-79"/>
              </a:rPr>
              <a:t>:</a:t>
            </a:r>
          </a:p>
        </p:txBody>
      </p:sp>
      <p:sp>
        <p:nvSpPr>
          <p:cNvPr id="26" name="Goccia 25">
            <a:extLst>
              <a:ext uri="{FF2B5EF4-FFF2-40B4-BE49-F238E27FC236}">
                <a16:creationId xmlns:a16="http://schemas.microsoft.com/office/drawing/2014/main" xmlns="" id="{CAACC758-F1BB-41E1-A77A-2FC8748E68BC}"/>
              </a:ext>
            </a:extLst>
          </p:cNvPr>
          <p:cNvSpPr/>
          <p:nvPr/>
        </p:nvSpPr>
        <p:spPr>
          <a:xfrm rot="2700000">
            <a:off x="4756097" y="1204691"/>
            <a:ext cx="886442" cy="865462"/>
          </a:xfrm>
          <a:prstGeom prst="teardrop">
            <a:avLst/>
          </a:prstGeom>
          <a:solidFill>
            <a:schemeClr val="bg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sp>
        <p:nvSpPr>
          <p:cNvPr id="5" name="CasellaDiTesto 4">
            <a:extLst>
              <a:ext uri="{FF2B5EF4-FFF2-40B4-BE49-F238E27FC236}">
                <a16:creationId xmlns:a16="http://schemas.microsoft.com/office/drawing/2014/main" xmlns="" id="{4F03E267-78D8-4FDC-B980-AF491ADBC503}"/>
              </a:ext>
            </a:extLst>
          </p:cNvPr>
          <p:cNvSpPr txBox="1"/>
          <p:nvPr/>
        </p:nvSpPr>
        <p:spPr>
          <a:xfrm>
            <a:off x="5012923" y="1452757"/>
            <a:ext cx="441146" cy="369332"/>
          </a:xfrm>
          <a:prstGeom prst="rect">
            <a:avLst/>
          </a:prstGeom>
          <a:noFill/>
        </p:spPr>
        <p:txBody>
          <a:bodyPr wrap="none" rtlCol="0">
            <a:spAutoFit/>
          </a:bodyPr>
          <a:lstStyle/>
          <a:p>
            <a:r>
              <a:rPr lang="it-IT" b="1" dirty="0"/>
              <a:t>01</a:t>
            </a:r>
          </a:p>
        </p:txBody>
      </p:sp>
      <p:sp>
        <p:nvSpPr>
          <p:cNvPr id="28" name="CasellaDiTesto 27">
            <a:extLst>
              <a:ext uri="{FF2B5EF4-FFF2-40B4-BE49-F238E27FC236}">
                <a16:creationId xmlns:a16="http://schemas.microsoft.com/office/drawing/2014/main" xmlns="" id="{FEF8E2AC-7B3C-440B-B78F-4C1DB6890EAF}"/>
              </a:ext>
            </a:extLst>
          </p:cNvPr>
          <p:cNvSpPr txBox="1"/>
          <p:nvPr/>
        </p:nvSpPr>
        <p:spPr>
          <a:xfrm>
            <a:off x="5883792" y="2417120"/>
            <a:ext cx="6147170" cy="455189"/>
          </a:xfrm>
          <a:prstGeom prst="rect">
            <a:avLst/>
          </a:prstGeom>
          <a:noFill/>
        </p:spPr>
        <p:txBody>
          <a:bodyPr wrap="square" rtlCol="0">
            <a:spAutoFit/>
          </a:bodyPr>
          <a:lstStyle/>
          <a:p>
            <a:pPr lvl="0">
              <a:lnSpc>
                <a:spcPct val="150000"/>
              </a:lnSpc>
            </a:pPr>
            <a:r>
              <a:rPr lang="it-IT" dirty="0">
                <a:solidFill>
                  <a:schemeClr val="tx2">
                    <a:lumMod val="75000"/>
                  </a:schemeClr>
                </a:solidFill>
              </a:rPr>
              <a:t>utilizzare password intelligenti;</a:t>
            </a:r>
          </a:p>
        </p:txBody>
      </p:sp>
      <p:sp>
        <p:nvSpPr>
          <p:cNvPr id="32" name="Goccia 31">
            <a:extLst>
              <a:ext uri="{FF2B5EF4-FFF2-40B4-BE49-F238E27FC236}">
                <a16:creationId xmlns:a16="http://schemas.microsoft.com/office/drawing/2014/main" xmlns="" id="{82009CDE-E001-48ED-ABC6-0C88C46E8072}"/>
              </a:ext>
            </a:extLst>
          </p:cNvPr>
          <p:cNvSpPr/>
          <p:nvPr/>
        </p:nvSpPr>
        <p:spPr>
          <a:xfrm rot="2700000">
            <a:off x="4770378" y="2272376"/>
            <a:ext cx="886442" cy="865462"/>
          </a:xfrm>
          <a:prstGeom prst="teardrop">
            <a:avLst/>
          </a:prstGeom>
          <a:solidFill>
            <a:schemeClr val="bg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sp>
        <p:nvSpPr>
          <p:cNvPr id="33" name="CasellaDiTesto 32">
            <a:extLst>
              <a:ext uri="{FF2B5EF4-FFF2-40B4-BE49-F238E27FC236}">
                <a16:creationId xmlns:a16="http://schemas.microsoft.com/office/drawing/2014/main" xmlns="" id="{BB2FBD3C-A2FF-41DF-BA66-A01CDC2373A3}"/>
              </a:ext>
            </a:extLst>
          </p:cNvPr>
          <p:cNvSpPr txBox="1"/>
          <p:nvPr/>
        </p:nvSpPr>
        <p:spPr>
          <a:xfrm>
            <a:off x="5027724" y="2499252"/>
            <a:ext cx="444352" cy="369332"/>
          </a:xfrm>
          <a:prstGeom prst="rect">
            <a:avLst/>
          </a:prstGeom>
          <a:noFill/>
        </p:spPr>
        <p:txBody>
          <a:bodyPr wrap="none" rtlCol="0">
            <a:spAutoFit/>
          </a:bodyPr>
          <a:lstStyle/>
          <a:p>
            <a:r>
              <a:rPr lang="it-IT" b="1" dirty="0"/>
              <a:t>02</a:t>
            </a:r>
          </a:p>
        </p:txBody>
      </p:sp>
      <p:sp>
        <p:nvSpPr>
          <p:cNvPr id="34" name="Goccia 33">
            <a:extLst>
              <a:ext uri="{FF2B5EF4-FFF2-40B4-BE49-F238E27FC236}">
                <a16:creationId xmlns:a16="http://schemas.microsoft.com/office/drawing/2014/main" xmlns="" id="{7F480DCC-4937-40D8-8024-28BADE538C7B}"/>
              </a:ext>
            </a:extLst>
          </p:cNvPr>
          <p:cNvSpPr/>
          <p:nvPr/>
        </p:nvSpPr>
        <p:spPr>
          <a:xfrm rot="2700000">
            <a:off x="4770379" y="3353782"/>
            <a:ext cx="886442" cy="865462"/>
          </a:xfrm>
          <a:prstGeom prst="teardrop">
            <a:avLst/>
          </a:prstGeom>
          <a:solidFill>
            <a:schemeClr val="bg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sp>
        <p:nvSpPr>
          <p:cNvPr id="35" name="CasellaDiTesto 34">
            <a:extLst>
              <a:ext uri="{FF2B5EF4-FFF2-40B4-BE49-F238E27FC236}">
                <a16:creationId xmlns:a16="http://schemas.microsoft.com/office/drawing/2014/main" xmlns="" id="{BFB4ED59-9EED-43BE-918C-0094623615A2}"/>
              </a:ext>
            </a:extLst>
          </p:cNvPr>
          <p:cNvSpPr txBox="1"/>
          <p:nvPr/>
        </p:nvSpPr>
        <p:spPr>
          <a:xfrm>
            <a:off x="5000540" y="3610852"/>
            <a:ext cx="444352" cy="369332"/>
          </a:xfrm>
          <a:prstGeom prst="rect">
            <a:avLst/>
          </a:prstGeom>
          <a:noFill/>
        </p:spPr>
        <p:txBody>
          <a:bodyPr wrap="none" rtlCol="0">
            <a:spAutoFit/>
          </a:bodyPr>
          <a:lstStyle/>
          <a:p>
            <a:r>
              <a:rPr lang="it-IT" b="1" dirty="0"/>
              <a:t>03</a:t>
            </a:r>
          </a:p>
        </p:txBody>
      </p:sp>
      <p:sp>
        <p:nvSpPr>
          <p:cNvPr id="36" name="CasellaDiTesto 35">
            <a:extLst>
              <a:ext uri="{FF2B5EF4-FFF2-40B4-BE49-F238E27FC236}">
                <a16:creationId xmlns:a16="http://schemas.microsoft.com/office/drawing/2014/main" xmlns="" id="{0B08ECD6-0F0A-4518-BAB0-BA8970884835}"/>
              </a:ext>
            </a:extLst>
          </p:cNvPr>
          <p:cNvSpPr txBox="1"/>
          <p:nvPr/>
        </p:nvSpPr>
        <p:spPr>
          <a:xfrm>
            <a:off x="5818710" y="3336227"/>
            <a:ext cx="6147170" cy="870688"/>
          </a:xfrm>
          <a:prstGeom prst="rect">
            <a:avLst/>
          </a:prstGeom>
          <a:noFill/>
        </p:spPr>
        <p:txBody>
          <a:bodyPr wrap="square" rtlCol="0">
            <a:spAutoFit/>
          </a:bodyPr>
          <a:lstStyle/>
          <a:p>
            <a:pPr lvl="0">
              <a:lnSpc>
                <a:spcPct val="150000"/>
              </a:lnSpc>
            </a:pPr>
            <a:r>
              <a:rPr lang="it-IT" dirty="0">
                <a:solidFill>
                  <a:schemeClr val="tx2">
                    <a:lumMod val="75000"/>
                  </a:schemeClr>
                </a:solidFill>
              </a:rPr>
              <a:t>prestare attenzione prima di cliccare sui collegamenti presenti nelle email;</a:t>
            </a:r>
          </a:p>
        </p:txBody>
      </p:sp>
      <p:sp>
        <p:nvSpPr>
          <p:cNvPr id="4" name="Dati memorizzati 3">
            <a:extLst>
              <a:ext uri="{FF2B5EF4-FFF2-40B4-BE49-F238E27FC236}">
                <a16:creationId xmlns:a16="http://schemas.microsoft.com/office/drawing/2014/main" xmlns="" id="{A323F6F1-2450-45C6-9371-19A2AE8D7880}"/>
              </a:ext>
            </a:extLst>
          </p:cNvPr>
          <p:cNvSpPr/>
          <p:nvPr/>
        </p:nvSpPr>
        <p:spPr>
          <a:xfrm>
            <a:off x="-1097280" y="455930"/>
            <a:ext cx="6521852" cy="6402070"/>
          </a:xfrm>
          <a:prstGeom prst="flowChartOnlineStorage">
            <a:avLst/>
          </a:prstGeom>
          <a:blipFill dpi="0" rotWithShape="1">
            <a:blip r:embed="rId3" cstate="print"/>
            <a:srcRect/>
            <a:stretch>
              <a:fillRect l="16732" t="209" r="-2970" b="-220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9" name="Ovale 18">
            <a:extLst>
              <a:ext uri="{FF2B5EF4-FFF2-40B4-BE49-F238E27FC236}">
                <a16:creationId xmlns:a16="http://schemas.microsoft.com/office/drawing/2014/main" xmlns="" id="{53CF2825-E6E9-4298-BCB3-390D406E85F2}"/>
              </a:ext>
            </a:extLst>
          </p:cNvPr>
          <p:cNvSpPr/>
          <p:nvPr/>
        </p:nvSpPr>
        <p:spPr>
          <a:xfrm>
            <a:off x="6556534" y="617993"/>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lumMod val="75000"/>
                  </a:schemeClr>
                </a:solidFill>
              </a:rPr>
              <a:t>1</a:t>
            </a:r>
          </a:p>
        </p:txBody>
      </p:sp>
      <p:sp>
        <p:nvSpPr>
          <p:cNvPr id="21" name="Ovale 20">
            <a:extLst>
              <a:ext uri="{FF2B5EF4-FFF2-40B4-BE49-F238E27FC236}">
                <a16:creationId xmlns:a16="http://schemas.microsoft.com/office/drawing/2014/main" xmlns="" id="{261E61B2-1043-4AD3-BF4F-A4ABF9134C4A}"/>
              </a:ext>
            </a:extLst>
          </p:cNvPr>
          <p:cNvSpPr/>
          <p:nvPr/>
        </p:nvSpPr>
        <p:spPr>
          <a:xfrm>
            <a:off x="4422133" y="1478424"/>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2">
                    <a:lumMod val="75000"/>
                  </a:schemeClr>
                </a:solidFill>
              </a:rPr>
              <a:t>2</a:t>
            </a:r>
          </a:p>
        </p:txBody>
      </p:sp>
      <p:sp>
        <p:nvSpPr>
          <p:cNvPr id="22" name="Ovale 21">
            <a:extLst>
              <a:ext uri="{FF2B5EF4-FFF2-40B4-BE49-F238E27FC236}">
                <a16:creationId xmlns:a16="http://schemas.microsoft.com/office/drawing/2014/main" xmlns="" id="{A9403CD5-634E-49F8-A0BB-1B30FBCA4697}"/>
              </a:ext>
            </a:extLst>
          </p:cNvPr>
          <p:cNvSpPr/>
          <p:nvPr/>
        </p:nvSpPr>
        <p:spPr>
          <a:xfrm>
            <a:off x="4332510" y="2548273"/>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2">
                    <a:lumMod val="75000"/>
                  </a:schemeClr>
                </a:solidFill>
              </a:rPr>
              <a:t>3</a:t>
            </a:r>
          </a:p>
        </p:txBody>
      </p:sp>
      <p:sp>
        <p:nvSpPr>
          <p:cNvPr id="23" name="Ovale 22">
            <a:extLst>
              <a:ext uri="{FF2B5EF4-FFF2-40B4-BE49-F238E27FC236}">
                <a16:creationId xmlns:a16="http://schemas.microsoft.com/office/drawing/2014/main" xmlns="" id="{88C459EF-1061-4B31-8B3E-BAEBAF98F500}"/>
              </a:ext>
            </a:extLst>
          </p:cNvPr>
          <p:cNvSpPr/>
          <p:nvPr/>
        </p:nvSpPr>
        <p:spPr>
          <a:xfrm>
            <a:off x="4311374" y="3583620"/>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2">
                    <a:lumMod val="75000"/>
                  </a:schemeClr>
                </a:solidFill>
              </a:rPr>
              <a:t>4</a:t>
            </a:r>
          </a:p>
        </p:txBody>
      </p:sp>
      <p:sp>
        <p:nvSpPr>
          <p:cNvPr id="27" name="Rettangolo 26">
            <a:extLst>
              <a:ext uri="{FF2B5EF4-FFF2-40B4-BE49-F238E27FC236}">
                <a16:creationId xmlns:a16="http://schemas.microsoft.com/office/drawing/2014/main" xmlns="" id="{44ADC6B7-EE1E-4C66-8F14-10F6285C54C5}"/>
              </a:ext>
            </a:extLst>
          </p:cNvPr>
          <p:cNvSpPr/>
          <p:nvPr/>
        </p:nvSpPr>
        <p:spPr>
          <a:xfrm>
            <a:off x="-2141924" y="-6699"/>
            <a:ext cx="2141924" cy="4084024"/>
          </a:xfrm>
          <a:prstGeom prst="rect">
            <a:avLst/>
          </a:prstGeom>
          <a:solidFill>
            <a:schemeClr val="tx1">
              <a:alpha val="5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sz="1600" b="1" dirty="0">
                <a:solidFill>
                  <a:schemeClr val="bg2">
                    <a:lumMod val="75000"/>
                  </a:schemeClr>
                </a:solidFill>
              </a:rPr>
              <a:t>Note sviluppo:</a:t>
            </a:r>
          </a:p>
          <a:p>
            <a:r>
              <a:rPr lang="it-IT" sz="1600" dirty="0">
                <a:solidFill>
                  <a:schemeClr val="bg2">
                    <a:lumMod val="75000"/>
                  </a:schemeClr>
                </a:solidFill>
              </a:rPr>
              <a:t>https://pixabay.com/it/ransomware-criminalità-informatica-2320941/</a:t>
            </a:r>
          </a:p>
        </p:txBody>
      </p:sp>
      <p:sp>
        <p:nvSpPr>
          <p:cNvPr id="37" name="Goccia 36">
            <a:extLst>
              <a:ext uri="{FF2B5EF4-FFF2-40B4-BE49-F238E27FC236}">
                <a16:creationId xmlns:a16="http://schemas.microsoft.com/office/drawing/2014/main" xmlns="" id="{907268FB-E233-4BA3-BF92-5621116828A8}"/>
              </a:ext>
            </a:extLst>
          </p:cNvPr>
          <p:cNvSpPr/>
          <p:nvPr/>
        </p:nvSpPr>
        <p:spPr>
          <a:xfrm rot="2700000">
            <a:off x="4821179" y="4410422"/>
            <a:ext cx="886442" cy="865462"/>
          </a:xfrm>
          <a:prstGeom prst="teardrop">
            <a:avLst/>
          </a:prstGeom>
          <a:solidFill>
            <a:schemeClr val="bg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sp>
        <p:nvSpPr>
          <p:cNvPr id="40" name="CasellaDiTesto 39">
            <a:extLst>
              <a:ext uri="{FF2B5EF4-FFF2-40B4-BE49-F238E27FC236}">
                <a16:creationId xmlns:a16="http://schemas.microsoft.com/office/drawing/2014/main" xmlns="" id="{3484D9F8-8B5E-46C7-A6ED-FC196C5F76BF}"/>
              </a:ext>
            </a:extLst>
          </p:cNvPr>
          <p:cNvSpPr txBox="1"/>
          <p:nvPr/>
        </p:nvSpPr>
        <p:spPr>
          <a:xfrm>
            <a:off x="5051340" y="4667492"/>
            <a:ext cx="444352" cy="369332"/>
          </a:xfrm>
          <a:prstGeom prst="rect">
            <a:avLst/>
          </a:prstGeom>
          <a:noFill/>
        </p:spPr>
        <p:txBody>
          <a:bodyPr wrap="none" rtlCol="0">
            <a:spAutoFit/>
          </a:bodyPr>
          <a:lstStyle/>
          <a:p>
            <a:r>
              <a:rPr lang="it-IT" b="1" dirty="0"/>
              <a:t>04</a:t>
            </a:r>
          </a:p>
        </p:txBody>
      </p:sp>
      <p:sp>
        <p:nvSpPr>
          <p:cNvPr id="41" name="CasellaDiTesto 40">
            <a:extLst>
              <a:ext uri="{FF2B5EF4-FFF2-40B4-BE49-F238E27FC236}">
                <a16:creationId xmlns:a16="http://schemas.microsoft.com/office/drawing/2014/main" xmlns="" id="{B8D74A87-29BB-4BF3-A6D1-EC9CA42B7678}"/>
              </a:ext>
            </a:extLst>
          </p:cNvPr>
          <p:cNvSpPr txBox="1"/>
          <p:nvPr/>
        </p:nvSpPr>
        <p:spPr>
          <a:xfrm>
            <a:off x="5902024" y="5674683"/>
            <a:ext cx="6147170" cy="455189"/>
          </a:xfrm>
          <a:prstGeom prst="rect">
            <a:avLst/>
          </a:prstGeom>
          <a:noFill/>
        </p:spPr>
        <p:txBody>
          <a:bodyPr wrap="square" rtlCol="0">
            <a:spAutoFit/>
          </a:bodyPr>
          <a:lstStyle/>
          <a:p>
            <a:pPr lvl="0">
              <a:lnSpc>
                <a:spcPct val="150000"/>
              </a:lnSpc>
            </a:pPr>
            <a:r>
              <a:rPr lang="it-IT" dirty="0">
                <a:solidFill>
                  <a:schemeClr val="tx2">
                    <a:lumMod val="75000"/>
                  </a:schemeClr>
                </a:solidFill>
              </a:rPr>
              <a:t>u</a:t>
            </a:r>
            <a:r>
              <a:rPr lang="it-IT" dirty="0" smtClean="0">
                <a:solidFill>
                  <a:schemeClr val="tx2">
                    <a:lumMod val="75000"/>
                  </a:schemeClr>
                </a:solidFill>
              </a:rPr>
              <a:t>tilizzare </a:t>
            </a:r>
            <a:r>
              <a:rPr lang="it-IT" dirty="0">
                <a:solidFill>
                  <a:schemeClr val="tx2">
                    <a:lumMod val="75000"/>
                  </a:schemeClr>
                </a:solidFill>
              </a:rPr>
              <a:t>un programma di protezione dei dati. </a:t>
            </a:r>
          </a:p>
        </p:txBody>
      </p:sp>
      <p:sp>
        <p:nvSpPr>
          <p:cNvPr id="42" name="Ovale 41">
            <a:extLst>
              <a:ext uri="{FF2B5EF4-FFF2-40B4-BE49-F238E27FC236}">
                <a16:creationId xmlns:a16="http://schemas.microsoft.com/office/drawing/2014/main" xmlns="" id="{77BD1B65-0B5D-4A1D-8F31-BA3DDAEAD228}"/>
              </a:ext>
            </a:extLst>
          </p:cNvPr>
          <p:cNvSpPr/>
          <p:nvPr/>
        </p:nvSpPr>
        <p:spPr>
          <a:xfrm>
            <a:off x="4369030" y="4721935"/>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lumMod val="75000"/>
                  </a:schemeClr>
                </a:solidFill>
              </a:rPr>
              <a:t>5</a:t>
            </a:r>
          </a:p>
        </p:txBody>
      </p:sp>
      <p:sp>
        <p:nvSpPr>
          <p:cNvPr id="43" name="Goccia 42">
            <a:extLst>
              <a:ext uri="{FF2B5EF4-FFF2-40B4-BE49-F238E27FC236}">
                <a16:creationId xmlns:a16="http://schemas.microsoft.com/office/drawing/2014/main" xmlns="" id="{6A12AFD8-EC86-4AA2-A970-9BD55D9223D3}"/>
              </a:ext>
            </a:extLst>
          </p:cNvPr>
          <p:cNvSpPr/>
          <p:nvPr/>
        </p:nvSpPr>
        <p:spPr>
          <a:xfrm rot="2700000">
            <a:off x="4840229" y="5477222"/>
            <a:ext cx="886442" cy="865462"/>
          </a:xfrm>
          <a:prstGeom prst="teardrop">
            <a:avLst/>
          </a:prstGeom>
          <a:solidFill>
            <a:schemeClr val="bg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sp>
        <p:nvSpPr>
          <p:cNvPr id="44" name="CasellaDiTesto 43">
            <a:extLst>
              <a:ext uri="{FF2B5EF4-FFF2-40B4-BE49-F238E27FC236}">
                <a16:creationId xmlns:a16="http://schemas.microsoft.com/office/drawing/2014/main" xmlns="" id="{AD4566DD-3D7A-4BD9-A6E1-260F86F0053E}"/>
              </a:ext>
            </a:extLst>
          </p:cNvPr>
          <p:cNvSpPr txBox="1"/>
          <p:nvPr/>
        </p:nvSpPr>
        <p:spPr>
          <a:xfrm>
            <a:off x="5070390" y="5734292"/>
            <a:ext cx="444352" cy="369332"/>
          </a:xfrm>
          <a:prstGeom prst="rect">
            <a:avLst/>
          </a:prstGeom>
          <a:noFill/>
        </p:spPr>
        <p:txBody>
          <a:bodyPr wrap="none" rtlCol="0">
            <a:spAutoFit/>
          </a:bodyPr>
          <a:lstStyle/>
          <a:p>
            <a:r>
              <a:rPr lang="it-IT" b="1" dirty="0"/>
              <a:t>05</a:t>
            </a:r>
          </a:p>
        </p:txBody>
      </p:sp>
      <p:sp>
        <p:nvSpPr>
          <p:cNvPr id="45" name="CasellaDiTesto 44">
            <a:extLst>
              <a:ext uri="{FF2B5EF4-FFF2-40B4-BE49-F238E27FC236}">
                <a16:creationId xmlns:a16="http://schemas.microsoft.com/office/drawing/2014/main" xmlns="" id="{1470DE52-F84E-4092-9F1F-64AB005571B9}"/>
              </a:ext>
            </a:extLst>
          </p:cNvPr>
          <p:cNvSpPr txBox="1"/>
          <p:nvPr/>
        </p:nvSpPr>
        <p:spPr>
          <a:xfrm>
            <a:off x="5925353" y="4540856"/>
            <a:ext cx="6147170" cy="455189"/>
          </a:xfrm>
          <a:prstGeom prst="rect">
            <a:avLst/>
          </a:prstGeom>
          <a:noFill/>
        </p:spPr>
        <p:txBody>
          <a:bodyPr wrap="square" rtlCol="0">
            <a:spAutoFit/>
          </a:bodyPr>
          <a:lstStyle/>
          <a:p>
            <a:pPr lvl="0">
              <a:lnSpc>
                <a:spcPct val="150000"/>
              </a:lnSpc>
            </a:pPr>
            <a:r>
              <a:rPr lang="it-IT" dirty="0">
                <a:solidFill>
                  <a:schemeClr val="tx2">
                    <a:lumMod val="75000"/>
                  </a:schemeClr>
                </a:solidFill>
              </a:rPr>
              <a:t>essere sempre vigili quando si apre una email;</a:t>
            </a:r>
          </a:p>
        </p:txBody>
      </p:sp>
      <p:sp>
        <p:nvSpPr>
          <p:cNvPr id="46" name="Ovale 45">
            <a:extLst>
              <a:ext uri="{FF2B5EF4-FFF2-40B4-BE49-F238E27FC236}">
                <a16:creationId xmlns:a16="http://schemas.microsoft.com/office/drawing/2014/main" xmlns="" id="{E803ADD7-3B62-40D6-9587-97B394A4FE98}"/>
              </a:ext>
            </a:extLst>
          </p:cNvPr>
          <p:cNvSpPr/>
          <p:nvPr/>
        </p:nvSpPr>
        <p:spPr>
          <a:xfrm>
            <a:off x="4453162" y="5809963"/>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lumMod val="75000"/>
                  </a:schemeClr>
                </a:solidFill>
              </a:rPr>
              <a:t>6</a:t>
            </a:r>
          </a:p>
        </p:txBody>
      </p:sp>
    </p:spTree>
    <p:extLst>
      <p:ext uri="{BB962C8B-B14F-4D97-AF65-F5344CB8AC3E}">
        <p14:creationId xmlns:p14="http://schemas.microsoft.com/office/powerpoint/2010/main" xmlns="" val="33003645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ttangolo 47">
            <a:extLst>
              <a:ext uri="{FF2B5EF4-FFF2-40B4-BE49-F238E27FC236}">
                <a16:creationId xmlns:a16="http://schemas.microsoft.com/office/drawing/2014/main" xmlns=""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4" name="Segnaposto testo 3">
            <a:extLst>
              <a:ext uri="{FF2B5EF4-FFF2-40B4-BE49-F238E27FC236}">
                <a16:creationId xmlns:a16="http://schemas.microsoft.com/office/drawing/2014/main" xmlns="" id="{F253B9FE-41A1-47DC-935A-B3FCFB116763}"/>
              </a:ext>
            </a:extLst>
          </p:cNvPr>
          <p:cNvSpPr>
            <a:spLocks noGrp="1"/>
          </p:cNvSpPr>
          <p:nvPr>
            <p:ph type="body" sz="quarter" idx="11"/>
          </p:nvPr>
        </p:nvSpPr>
        <p:spPr>
          <a:xfrm>
            <a:off x="61519" y="-11719"/>
            <a:ext cx="11496675" cy="341313"/>
          </a:xfrm>
        </p:spPr>
        <p:txBody>
          <a:bodyPr anchor="ctr" anchorCtr="0">
            <a:noAutofit/>
          </a:bodyPr>
          <a:lstStyle/>
          <a:p>
            <a:r>
              <a:rPr lang="it-IT" sz="3200" dirty="0">
                <a:solidFill>
                  <a:schemeClr val="tx1"/>
                </a:solidFill>
                <a:latin typeface="Microsoft Yi Baiti" panose="03000500000000000000" pitchFamily="66" charset="0"/>
                <a:ea typeface="Microsoft Yi Baiti" panose="03000500000000000000" pitchFamily="66" charset="0"/>
              </a:rPr>
              <a:t>Il caso: le elezioni </a:t>
            </a:r>
            <a:r>
              <a:rPr lang="it-IT" sz="3200" dirty="0" smtClean="0">
                <a:solidFill>
                  <a:schemeClr val="tx1"/>
                </a:solidFill>
                <a:latin typeface="Microsoft Yi Baiti" panose="03000500000000000000" pitchFamily="66" charset="0"/>
                <a:ea typeface="Microsoft Yi Baiti" panose="03000500000000000000" pitchFamily="66" charset="0"/>
              </a:rPr>
              <a:t>americane</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627141" y="0"/>
            <a:ext cx="50334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dirty="0" smtClean="0">
                <a:ln>
                  <a:noFill/>
                </a:ln>
                <a:solidFill>
                  <a:prstClr val="white"/>
                </a:solidFill>
                <a:effectLst/>
                <a:uLnTx/>
                <a:uFillTx/>
                <a:latin typeface="Microsoft Yi Baiti" panose="03000500000000000000" pitchFamily="66" charset="0"/>
                <a:ea typeface="Microsoft Yi Baiti" panose="03000500000000000000" pitchFamily="66" charset="0"/>
                <a:cs typeface="+mn-cs"/>
              </a:rPr>
              <a:t>18</a:t>
            </a:r>
            <a:endParaRPr kumimoji="0" lang="it-IT" sz="1600" b="0" i="0" u="none" strike="noStrike" kern="1200" cap="none" spc="0" normalizeH="0" baseline="0" noProof="0" dirty="0">
              <a:ln>
                <a:noFill/>
              </a:ln>
              <a:solidFill>
                <a:prstClr val="white"/>
              </a:solidFill>
              <a:effectLst/>
              <a:uLnTx/>
              <a:uFillTx/>
              <a:latin typeface="Microsoft Yi Baiti" panose="03000500000000000000" pitchFamily="66" charset="0"/>
              <a:ea typeface="Microsoft Yi Baiti" panose="03000500000000000000" pitchFamily="66" charset="0"/>
              <a:cs typeface="+mn-cs"/>
            </a:endParaRPr>
          </a:p>
        </p:txBody>
      </p:sp>
      <p:sp>
        <p:nvSpPr>
          <p:cNvPr id="68" name="Segnaposto testo 7">
            <a:extLst>
              <a:ext uri="{FF2B5EF4-FFF2-40B4-BE49-F238E27FC236}">
                <a16:creationId xmlns:a16="http://schemas.microsoft.com/office/drawing/2014/main" xmlns="" id="{33C37E95-5F17-4534-AC47-05ECE8B02EF6}"/>
              </a:ext>
            </a:extLst>
          </p:cNvPr>
          <p:cNvSpPr>
            <a:spLocks noGrp="1"/>
          </p:cNvSpPr>
          <p:nvPr>
            <p:ph type="body" sz="quarter" idx="17"/>
          </p:nvPr>
        </p:nvSpPr>
        <p:spPr>
          <a:xfrm>
            <a:off x="224287" y="3298071"/>
            <a:ext cx="2501660" cy="2020004"/>
          </a:xfrm>
        </p:spPr>
        <p:txBody>
          <a:bodyPr>
            <a:normAutofit/>
          </a:bodyPr>
          <a:lstStyle/>
          <a:p>
            <a:r>
              <a:rPr lang="it-IT" sz="1600"/>
              <a:t>Descrizione Scenario 01</a:t>
            </a:r>
          </a:p>
          <a:p>
            <a:r>
              <a:rPr lang="it-IT" sz="1600"/>
              <a:t>….</a:t>
            </a:r>
          </a:p>
          <a:p>
            <a:endParaRPr lang="it-IT" sz="1600" dirty="0"/>
          </a:p>
        </p:txBody>
      </p:sp>
      <p:sp>
        <p:nvSpPr>
          <p:cNvPr id="2" name="Documento 1">
            <a:extLst>
              <a:ext uri="{FF2B5EF4-FFF2-40B4-BE49-F238E27FC236}">
                <a16:creationId xmlns:a16="http://schemas.microsoft.com/office/drawing/2014/main" xmlns="" id="{B5D6EA2C-C98E-4C7C-9DC4-0DFE4FB8D0AA}"/>
              </a:ext>
            </a:extLst>
          </p:cNvPr>
          <p:cNvSpPr/>
          <p:nvPr/>
        </p:nvSpPr>
        <p:spPr>
          <a:xfrm>
            <a:off x="0" y="476249"/>
            <a:ext cx="6369170" cy="3698935"/>
          </a:xfrm>
          <a:prstGeom prst="flowChartDocumen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it-IT" sz="1800" b="0" i="0" u="none" strike="noStrike" kern="1200" cap="none" spc="0" normalizeH="0" baseline="0" noProof="0" dirty="0">
              <a:ln>
                <a:noFill/>
              </a:ln>
              <a:solidFill>
                <a:srgbClr val="EBEBEB">
                  <a:lumMod val="75000"/>
                </a:srgbClr>
              </a:solidFill>
              <a:effectLst/>
              <a:uLnTx/>
              <a:uFillTx/>
              <a:latin typeface="Century Gothic" panose="020B0502020202020204"/>
              <a:ea typeface="+mn-ea"/>
              <a:cs typeface="+mn-cs"/>
            </a:endParaRPr>
          </a:p>
        </p:txBody>
      </p:sp>
      <p:sp>
        <p:nvSpPr>
          <p:cNvPr id="18" name="Rettangolo 17">
            <a:extLst>
              <a:ext uri="{FF2B5EF4-FFF2-40B4-BE49-F238E27FC236}">
                <a16:creationId xmlns:a16="http://schemas.microsoft.com/office/drawing/2014/main" xmlns="" id="{BBAC464B-CCFB-4B31-90C9-C1A314F44AA6}"/>
              </a:ext>
            </a:extLst>
          </p:cNvPr>
          <p:cNvSpPr/>
          <p:nvPr/>
        </p:nvSpPr>
        <p:spPr>
          <a:xfrm>
            <a:off x="-2141924" y="-6700"/>
            <a:ext cx="2141924" cy="6877143"/>
          </a:xfrm>
          <a:prstGeom prst="rect">
            <a:avLst/>
          </a:prstGeom>
          <a:solidFill>
            <a:schemeClr val="tx1">
              <a:alpha val="5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1"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rPr>
              <a:t>Note sviluppo:</a:t>
            </a:r>
          </a:p>
          <a:p>
            <a:pPr lvl="0"/>
            <a:r>
              <a:rPr lang="it-IT" sz="1600" dirty="0">
                <a:solidFill>
                  <a:srgbClr val="1E5155">
                    <a:lumMod val="75000"/>
                  </a:srgbClr>
                </a:solidFill>
                <a:hlinkClick r:id="rId3"/>
              </a:rPr>
              <a:t>https://it.wikipedia.org/wiki/John_Podesta#/media/File:John_Podesta.jpg</a:t>
            </a:r>
            <a:endParaRPr lang="it-IT" sz="1600" dirty="0">
              <a:solidFill>
                <a:srgbClr val="1E5155">
                  <a:lumMod val="75000"/>
                </a:srgbClr>
              </a:solidFill>
            </a:endParaRPr>
          </a:p>
          <a:p>
            <a:pPr lvl="0"/>
            <a:endParaRPr lang="it-IT" sz="1600" dirty="0">
              <a:solidFill>
                <a:srgbClr val="1E5155">
                  <a:lumMod val="75000"/>
                </a:srgbClr>
              </a:solidFill>
            </a:endParaRPr>
          </a:p>
          <a:p>
            <a:pPr lvl="0"/>
            <a:r>
              <a:rPr lang="it-IT" sz="1600" dirty="0">
                <a:solidFill>
                  <a:srgbClr val="1E5155">
                    <a:lumMod val="75000"/>
                  </a:srgbClr>
                </a:solidFill>
                <a:hlinkClick r:id="rId4"/>
              </a:rPr>
              <a:t>https://it.wikipedia.org/wiki/Hillary_Clinton#/media/File:Official_Portrait_of_U.S._Secretary_of_State_Hillary_Rodham_Clinton_(3328305563).jpg</a:t>
            </a:r>
            <a:endParaRPr lang="it-IT" sz="1600" dirty="0">
              <a:solidFill>
                <a:srgbClr val="1E5155">
                  <a:lumMod val="75000"/>
                </a:srgbClr>
              </a:solidFill>
            </a:endParaRPr>
          </a:p>
          <a:p>
            <a:pPr lvl="0"/>
            <a:endParaRPr lang="it-IT" sz="1600" dirty="0">
              <a:solidFill>
                <a:srgbClr val="1E5155">
                  <a:lumMod val="75000"/>
                </a:srgbClr>
              </a:solidFill>
            </a:endParaRPr>
          </a:p>
          <a:p>
            <a:pPr lvl="0"/>
            <a:r>
              <a:rPr lang="it-IT" sz="1600" dirty="0">
                <a:solidFill>
                  <a:srgbClr val="1E5155">
                    <a:lumMod val="75000"/>
                  </a:srgbClr>
                </a:solidFill>
              </a:rPr>
              <a:t>https://pixabay.com/it/google-seo-motore-di-ricerca-www-408194/</a:t>
            </a:r>
          </a:p>
          <a:p>
            <a:pPr lvl="0"/>
            <a:endParaRPr lang="it-IT" sz="1600" dirty="0">
              <a:solidFill>
                <a:srgbClr val="1E5155">
                  <a:lumMod val="75000"/>
                </a:srgbClr>
              </a:solidFill>
            </a:endParaRPr>
          </a:p>
          <a:p>
            <a:r>
              <a:rPr lang="it-IT" sz="1600" dirty="0">
                <a:solidFill>
                  <a:schemeClr val="bg2">
                    <a:lumMod val="75000"/>
                  </a:schemeClr>
                </a:solidFill>
              </a:rPr>
              <a:t>Sostituire immagini alla fine dell’audio con quelle presenti nella successiva slide</a:t>
            </a:r>
          </a:p>
          <a:p>
            <a:pPr lvl="0"/>
            <a:endParaRPr lang="it-IT" sz="1600" dirty="0">
              <a:solidFill>
                <a:srgbClr val="1E5155">
                  <a:lumMod val="75000"/>
                </a:srgbClr>
              </a:solidFill>
            </a:endParaRPr>
          </a:p>
          <a:p>
            <a:pPr lvl="0"/>
            <a:endParaRPr kumimoji="0" lang="it-IT" sz="1600" b="0"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endParaRPr>
          </a:p>
        </p:txBody>
      </p:sp>
      <p:sp>
        <p:nvSpPr>
          <p:cNvPr id="30" name="CasellaDiTesto 29">
            <a:extLst>
              <a:ext uri="{FF2B5EF4-FFF2-40B4-BE49-F238E27FC236}">
                <a16:creationId xmlns:a16="http://schemas.microsoft.com/office/drawing/2014/main" xmlns="" id="{B661D58C-E932-438C-9D65-F9DB1123B6E4}"/>
              </a:ext>
            </a:extLst>
          </p:cNvPr>
          <p:cNvSpPr txBox="1"/>
          <p:nvPr/>
        </p:nvSpPr>
        <p:spPr>
          <a:xfrm>
            <a:off x="1447420" y="6230129"/>
            <a:ext cx="3474330" cy="400110"/>
          </a:xfrm>
          <a:prstGeom prst="rect">
            <a:avLst/>
          </a:prstGeom>
          <a:noFill/>
        </p:spPr>
        <p:txBody>
          <a:bodyPr wrap="square" rtlCol="0">
            <a:spAutoFit/>
          </a:bodyPr>
          <a:lstStyle/>
          <a:p>
            <a:pPr lvl="0" algn="ctr" defTabSz="914400">
              <a:spcBef>
                <a:spcPts val="1000"/>
              </a:spcBef>
              <a:defRPr/>
            </a:pPr>
            <a:r>
              <a:rPr lang="it-IT" sz="2000" b="1" dirty="0">
                <a:solidFill>
                  <a:prstClr val="white"/>
                </a:solidFill>
                <a:latin typeface="Tempus Sans ITC" panose="04020404030D07020202" pitchFamily="82" charset="0"/>
                <a:cs typeface="Gisha" panose="020B0502040204020203" pitchFamily="34" charset="-79"/>
              </a:rPr>
              <a:t>John </a:t>
            </a:r>
            <a:r>
              <a:rPr lang="it-IT" sz="2000" b="1" dirty="0" err="1">
                <a:solidFill>
                  <a:prstClr val="white"/>
                </a:solidFill>
                <a:latin typeface="Tempus Sans ITC" panose="04020404030D07020202" pitchFamily="82" charset="0"/>
                <a:cs typeface="Gisha" panose="020B0502040204020203" pitchFamily="34" charset="-79"/>
              </a:rPr>
              <a:t>Podesta</a:t>
            </a:r>
            <a:endParaRPr kumimoji="0" lang="it-IT" sz="2000" b="1" i="0" u="none" strike="noStrike" kern="1200" cap="none" spc="0" normalizeH="0" baseline="0" noProof="0" dirty="0">
              <a:ln>
                <a:noFill/>
              </a:ln>
              <a:solidFill>
                <a:prstClr val="white"/>
              </a:solidFill>
              <a:effectLst/>
              <a:uLnTx/>
              <a:uFillTx/>
              <a:latin typeface="Tempus Sans ITC" panose="04020404030D07020202" pitchFamily="82" charset="0"/>
              <a:ea typeface="+mn-ea"/>
              <a:cs typeface="Gisha" panose="020B0502040204020203" pitchFamily="34" charset="-79"/>
            </a:endParaRPr>
          </a:p>
        </p:txBody>
      </p:sp>
      <p:pic>
        <p:nvPicPr>
          <p:cNvPr id="7" name="Immagine 6">
            <a:extLst>
              <a:ext uri="{FF2B5EF4-FFF2-40B4-BE49-F238E27FC236}">
                <a16:creationId xmlns:a16="http://schemas.microsoft.com/office/drawing/2014/main" xmlns="" id="{E65233E3-D3C1-4753-BC22-E55B7FAE7689}"/>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249489" y="1142248"/>
            <a:ext cx="3870192" cy="5050603"/>
          </a:xfrm>
          <a:prstGeom prst="rect">
            <a:avLst/>
          </a:prstGeom>
        </p:spPr>
      </p:pic>
      <p:pic>
        <p:nvPicPr>
          <p:cNvPr id="15" name="Immagine 14">
            <a:extLst>
              <a:ext uri="{FF2B5EF4-FFF2-40B4-BE49-F238E27FC236}">
                <a16:creationId xmlns:a16="http://schemas.microsoft.com/office/drawing/2014/main" xmlns="" id="{7E986B6F-1E5B-4292-965D-027E983C7250}"/>
              </a:ext>
            </a:extLst>
          </p:cNvPr>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6795843" y="1142248"/>
            <a:ext cx="3870192" cy="5076401"/>
          </a:xfrm>
          <a:prstGeom prst="rect">
            <a:avLst/>
          </a:prstGeom>
        </p:spPr>
      </p:pic>
      <p:sp>
        <p:nvSpPr>
          <p:cNvPr id="16" name="CasellaDiTesto 15">
            <a:extLst>
              <a:ext uri="{FF2B5EF4-FFF2-40B4-BE49-F238E27FC236}">
                <a16:creationId xmlns:a16="http://schemas.microsoft.com/office/drawing/2014/main" xmlns="" id="{14F644DB-7E7E-4776-B33D-0196962FE8ED}"/>
              </a:ext>
            </a:extLst>
          </p:cNvPr>
          <p:cNvSpPr txBox="1"/>
          <p:nvPr/>
        </p:nvSpPr>
        <p:spPr>
          <a:xfrm>
            <a:off x="6993774" y="6230129"/>
            <a:ext cx="3474330" cy="400110"/>
          </a:xfrm>
          <a:prstGeom prst="rect">
            <a:avLst/>
          </a:prstGeom>
          <a:noFill/>
        </p:spPr>
        <p:txBody>
          <a:bodyPr wrap="square" rtlCol="0">
            <a:spAutoFit/>
          </a:bodyPr>
          <a:lstStyle/>
          <a:p>
            <a:pPr lvl="0" algn="ctr" defTabSz="914400">
              <a:spcBef>
                <a:spcPts val="1000"/>
              </a:spcBef>
              <a:defRPr/>
            </a:pPr>
            <a:r>
              <a:rPr lang="it-IT" sz="2000" b="1" dirty="0">
                <a:solidFill>
                  <a:prstClr val="white"/>
                </a:solidFill>
                <a:latin typeface="Tempus Sans ITC" panose="04020404030D07020202" pitchFamily="82" charset="0"/>
                <a:cs typeface="Gisha" panose="020B0502040204020203" pitchFamily="34" charset="-79"/>
              </a:rPr>
              <a:t>Hillary Clinton</a:t>
            </a:r>
            <a:endParaRPr kumimoji="0" lang="it-IT" sz="2000" b="1" i="0" u="none" strike="noStrike" kern="1200" cap="none" spc="0" normalizeH="0" baseline="0" noProof="0" dirty="0">
              <a:ln>
                <a:noFill/>
              </a:ln>
              <a:solidFill>
                <a:prstClr val="white"/>
              </a:solidFill>
              <a:effectLst/>
              <a:uLnTx/>
              <a:uFillTx/>
              <a:latin typeface="Tempus Sans ITC" panose="04020404030D07020202" pitchFamily="82" charset="0"/>
              <a:ea typeface="+mn-ea"/>
              <a:cs typeface="Gisha" panose="020B0502040204020203" pitchFamily="34" charset="-79"/>
            </a:endParaRPr>
          </a:p>
        </p:txBody>
      </p:sp>
      <p:sp>
        <p:nvSpPr>
          <p:cNvPr id="17" name="Ovale 16">
            <a:extLst>
              <a:ext uri="{FF2B5EF4-FFF2-40B4-BE49-F238E27FC236}">
                <a16:creationId xmlns:a16="http://schemas.microsoft.com/office/drawing/2014/main" xmlns="" id="{92A089CC-45EE-4470-9500-4274FB165587}"/>
              </a:ext>
            </a:extLst>
          </p:cNvPr>
          <p:cNvSpPr/>
          <p:nvPr/>
        </p:nvSpPr>
        <p:spPr>
          <a:xfrm>
            <a:off x="627185" y="1226994"/>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lumMod val="75000"/>
                  </a:schemeClr>
                </a:solidFill>
              </a:rPr>
              <a:t>1</a:t>
            </a:r>
          </a:p>
        </p:txBody>
      </p:sp>
      <p:sp>
        <p:nvSpPr>
          <p:cNvPr id="19" name="Ovale 18">
            <a:extLst>
              <a:ext uri="{FF2B5EF4-FFF2-40B4-BE49-F238E27FC236}">
                <a16:creationId xmlns:a16="http://schemas.microsoft.com/office/drawing/2014/main" xmlns="" id="{DF9F6E9B-4F18-45AA-B7A7-BD7E9A8E8FD1}"/>
              </a:ext>
            </a:extLst>
          </p:cNvPr>
          <p:cNvSpPr/>
          <p:nvPr/>
        </p:nvSpPr>
        <p:spPr>
          <a:xfrm>
            <a:off x="6258531" y="1201444"/>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lumMod val="75000"/>
                  </a:schemeClr>
                </a:solidFill>
              </a:rPr>
              <a:t>2</a:t>
            </a:r>
          </a:p>
        </p:txBody>
      </p:sp>
    </p:spTree>
    <p:extLst>
      <p:ext uri="{BB962C8B-B14F-4D97-AF65-F5344CB8AC3E}">
        <p14:creationId xmlns:p14="http://schemas.microsoft.com/office/powerpoint/2010/main" xmlns="" val="30579901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ccia a destra 18">
            <a:extLst>
              <a:ext uri="{FF2B5EF4-FFF2-40B4-BE49-F238E27FC236}">
                <a16:creationId xmlns:a16="http://schemas.microsoft.com/office/drawing/2014/main" xmlns="" id="{1A135857-0454-4AD2-8495-94751167CD7F}"/>
              </a:ext>
            </a:extLst>
          </p:cNvPr>
          <p:cNvSpPr/>
          <p:nvPr/>
        </p:nvSpPr>
        <p:spPr>
          <a:xfrm flipH="1">
            <a:off x="3274838" y="2296586"/>
            <a:ext cx="4429125" cy="342340"/>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8" name="Rettangolo 47">
            <a:extLst>
              <a:ext uri="{FF2B5EF4-FFF2-40B4-BE49-F238E27FC236}">
                <a16:creationId xmlns:a16="http://schemas.microsoft.com/office/drawing/2014/main" xmlns=""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4" name="Segnaposto testo 3">
            <a:extLst>
              <a:ext uri="{FF2B5EF4-FFF2-40B4-BE49-F238E27FC236}">
                <a16:creationId xmlns:a16="http://schemas.microsoft.com/office/drawing/2014/main" xmlns="" id="{F253B9FE-41A1-47DC-935A-B3FCFB116763}"/>
              </a:ext>
            </a:extLst>
          </p:cNvPr>
          <p:cNvSpPr>
            <a:spLocks noGrp="1"/>
          </p:cNvSpPr>
          <p:nvPr>
            <p:ph type="body" sz="quarter" idx="11"/>
          </p:nvPr>
        </p:nvSpPr>
        <p:spPr>
          <a:xfrm>
            <a:off x="61519" y="-11719"/>
            <a:ext cx="11496675" cy="341313"/>
          </a:xfrm>
        </p:spPr>
        <p:txBody>
          <a:bodyPr anchor="ctr" anchorCtr="0">
            <a:noAutofit/>
          </a:bodyPr>
          <a:lstStyle/>
          <a:p>
            <a:r>
              <a:rPr lang="it-IT" sz="3200" dirty="0">
                <a:solidFill>
                  <a:schemeClr val="tx1"/>
                </a:solidFill>
                <a:latin typeface="Microsoft Yi Baiti" panose="03000500000000000000" pitchFamily="66" charset="0"/>
                <a:ea typeface="Microsoft Yi Baiti" panose="03000500000000000000" pitchFamily="66" charset="0"/>
              </a:rPr>
              <a:t>Il caso: le elezioni </a:t>
            </a:r>
            <a:r>
              <a:rPr lang="it-IT" sz="3200" dirty="0" smtClean="0">
                <a:solidFill>
                  <a:schemeClr val="tx1"/>
                </a:solidFill>
                <a:latin typeface="Microsoft Yi Baiti" panose="03000500000000000000" pitchFamily="66" charset="0"/>
                <a:ea typeface="Microsoft Yi Baiti" panose="03000500000000000000" pitchFamily="66" charset="0"/>
              </a:rPr>
              <a:t>americane</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627141" y="0"/>
            <a:ext cx="503340" cy="338554"/>
          </a:xfrm>
          <a:prstGeom prst="rect">
            <a:avLst/>
          </a:prstGeom>
          <a:noFill/>
        </p:spPr>
        <p:txBody>
          <a:bodyPr wrap="square" rtlCol="0">
            <a:spAutoFit/>
          </a:bodyPr>
          <a:lstStyle/>
          <a:p>
            <a:pPr lvl="0">
              <a:defRPr/>
            </a:pPr>
            <a:r>
              <a:rPr lang="it-IT" sz="1600" dirty="0" smtClean="0">
                <a:solidFill>
                  <a:prstClr val="white"/>
                </a:solidFill>
                <a:latin typeface="Microsoft Yi Baiti" panose="03000500000000000000" pitchFamily="66" charset="0"/>
                <a:ea typeface="Microsoft Yi Baiti" panose="03000500000000000000" pitchFamily="66" charset="0"/>
              </a:rPr>
              <a:t>18</a:t>
            </a:r>
            <a:endParaRPr lang="it-IT" sz="1600" dirty="0">
              <a:solidFill>
                <a:prstClr val="white"/>
              </a:solidFill>
              <a:latin typeface="Microsoft Yi Baiti" panose="03000500000000000000" pitchFamily="66" charset="0"/>
              <a:ea typeface="Microsoft Yi Baiti" panose="03000500000000000000" pitchFamily="66" charset="0"/>
            </a:endParaRPr>
          </a:p>
        </p:txBody>
      </p:sp>
      <p:sp>
        <p:nvSpPr>
          <p:cNvPr id="18" name="Rettangolo 17">
            <a:extLst>
              <a:ext uri="{FF2B5EF4-FFF2-40B4-BE49-F238E27FC236}">
                <a16:creationId xmlns:a16="http://schemas.microsoft.com/office/drawing/2014/main" xmlns="" id="{BBAC464B-CCFB-4B31-90C9-C1A314F44AA6}"/>
              </a:ext>
            </a:extLst>
          </p:cNvPr>
          <p:cNvSpPr/>
          <p:nvPr/>
        </p:nvSpPr>
        <p:spPr>
          <a:xfrm>
            <a:off x="-2141924" y="-6700"/>
            <a:ext cx="2141924" cy="6877143"/>
          </a:xfrm>
          <a:prstGeom prst="rect">
            <a:avLst/>
          </a:prstGeom>
          <a:solidFill>
            <a:schemeClr val="tx1">
              <a:alpha val="5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1"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rPr>
              <a:t>Note sviluppo:</a:t>
            </a:r>
          </a:p>
          <a:p>
            <a:pPr lvl="0"/>
            <a:r>
              <a:rPr lang="it-IT" sz="1600" dirty="0">
                <a:solidFill>
                  <a:srgbClr val="1E5155">
                    <a:lumMod val="75000"/>
                  </a:srgbClr>
                </a:solidFill>
                <a:hlinkClick r:id="rId3"/>
              </a:rPr>
              <a:t>https://it.wikipedia.org/wiki/John_Podesta#/media/File:John_Podesta.jpg</a:t>
            </a:r>
            <a:endParaRPr lang="it-IT" sz="1600" dirty="0">
              <a:solidFill>
                <a:srgbClr val="1E5155">
                  <a:lumMod val="75000"/>
                </a:srgbClr>
              </a:solidFill>
            </a:endParaRPr>
          </a:p>
          <a:p>
            <a:pPr lvl="0"/>
            <a:endParaRPr lang="it-IT" sz="1600" dirty="0">
              <a:solidFill>
                <a:srgbClr val="1E5155">
                  <a:lumMod val="75000"/>
                </a:srgbClr>
              </a:solidFill>
            </a:endParaRPr>
          </a:p>
          <a:p>
            <a:pPr lvl="0"/>
            <a:endParaRPr lang="it-IT" sz="1600" dirty="0">
              <a:solidFill>
                <a:srgbClr val="1E5155">
                  <a:lumMod val="75000"/>
                </a:srgbClr>
              </a:solidFill>
            </a:endParaRPr>
          </a:p>
          <a:p>
            <a:pPr lvl="0"/>
            <a:r>
              <a:rPr lang="it-IT" sz="1600" dirty="0">
                <a:solidFill>
                  <a:srgbClr val="1E5155">
                    <a:lumMod val="75000"/>
                  </a:srgbClr>
                </a:solidFill>
                <a:hlinkClick r:id="rId4"/>
              </a:rPr>
              <a:t>https://pixabay.com/it/google-seo-motore-di-ricerca-www-408194/</a:t>
            </a:r>
            <a:endParaRPr lang="it-IT" sz="1600" dirty="0">
              <a:solidFill>
                <a:srgbClr val="1E5155">
                  <a:lumMod val="75000"/>
                </a:srgbClr>
              </a:solidFill>
            </a:endParaRPr>
          </a:p>
          <a:p>
            <a:pPr lvl="0"/>
            <a:endParaRPr lang="it-IT" sz="1600" dirty="0">
              <a:solidFill>
                <a:srgbClr val="1E5155">
                  <a:lumMod val="75000"/>
                </a:srgbClr>
              </a:solidFill>
            </a:endParaRPr>
          </a:p>
          <a:p>
            <a:r>
              <a:rPr lang="it-IT" sz="1600" dirty="0">
                <a:solidFill>
                  <a:schemeClr val="bg2">
                    <a:lumMod val="75000"/>
                  </a:schemeClr>
                </a:solidFill>
              </a:rPr>
              <a:t>Sostituire immagini alla fine dell’audio con quelle presenti nella successiva slide</a:t>
            </a:r>
          </a:p>
          <a:p>
            <a:pPr lvl="0"/>
            <a:endParaRPr lang="it-IT" sz="1600" dirty="0">
              <a:solidFill>
                <a:srgbClr val="1E5155">
                  <a:lumMod val="75000"/>
                </a:srgbClr>
              </a:solidFill>
            </a:endParaRPr>
          </a:p>
          <a:p>
            <a:pPr lvl="0"/>
            <a:endParaRPr lang="it-IT" sz="1600" dirty="0">
              <a:solidFill>
                <a:srgbClr val="1E5155">
                  <a:lumMod val="75000"/>
                </a:srgbClr>
              </a:solidFill>
            </a:endParaRPr>
          </a:p>
          <a:p>
            <a:pPr lvl="0"/>
            <a:endParaRPr kumimoji="0" lang="it-IT" sz="1600" b="0"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endParaRPr>
          </a:p>
        </p:txBody>
      </p:sp>
      <p:pic>
        <p:nvPicPr>
          <p:cNvPr id="7" name="Immagine 6">
            <a:extLst>
              <a:ext uri="{FF2B5EF4-FFF2-40B4-BE49-F238E27FC236}">
                <a16:creationId xmlns:a16="http://schemas.microsoft.com/office/drawing/2014/main" xmlns="" id="{E65233E3-D3C1-4753-BC22-E55B7FAE7689}"/>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671715" y="902597"/>
            <a:ext cx="2473509" cy="3227931"/>
          </a:xfrm>
          <a:prstGeom prst="rect">
            <a:avLst/>
          </a:prstGeom>
        </p:spPr>
      </p:pic>
      <p:pic>
        <p:nvPicPr>
          <p:cNvPr id="12" name="Immagine 11">
            <a:extLst>
              <a:ext uri="{FF2B5EF4-FFF2-40B4-BE49-F238E27FC236}">
                <a16:creationId xmlns:a16="http://schemas.microsoft.com/office/drawing/2014/main" xmlns="" id="{8A59E980-3165-4E81-9571-37B21E8B506E}"/>
              </a:ext>
            </a:extLst>
          </p:cNvPr>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7783583" y="1573826"/>
            <a:ext cx="3959245" cy="1979623"/>
          </a:xfrm>
          <a:prstGeom prst="rect">
            <a:avLst/>
          </a:prstGeom>
        </p:spPr>
      </p:pic>
      <p:pic>
        <p:nvPicPr>
          <p:cNvPr id="22" name="Immagine 21">
            <a:extLst>
              <a:ext uri="{FF2B5EF4-FFF2-40B4-BE49-F238E27FC236}">
                <a16:creationId xmlns:a16="http://schemas.microsoft.com/office/drawing/2014/main" xmlns="" id="{79D7BAC7-9A91-412B-97CD-B9C70898E4CC}"/>
              </a:ext>
            </a:extLst>
          </p:cNvPr>
          <p:cNvPicPr>
            <a:picLocks noChangeAspect="1"/>
          </p:cNvPicPr>
          <p:nvPr/>
        </p:nvPicPr>
        <p:blipFill>
          <a:blip r:embed="rId7" cstate="print"/>
          <a:stretch>
            <a:fillRect/>
          </a:stretch>
        </p:blipFill>
        <p:spPr>
          <a:xfrm>
            <a:off x="3508698" y="4190605"/>
            <a:ext cx="4429125" cy="2562225"/>
          </a:xfrm>
          <a:prstGeom prst="rect">
            <a:avLst/>
          </a:prstGeom>
        </p:spPr>
      </p:pic>
      <p:sp>
        <p:nvSpPr>
          <p:cNvPr id="13" name="Triangolo isoscele 12">
            <a:extLst>
              <a:ext uri="{FF2B5EF4-FFF2-40B4-BE49-F238E27FC236}">
                <a16:creationId xmlns:a16="http://schemas.microsoft.com/office/drawing/2014/main" xmlns="" id="{74CB3357-DD6F-4C75-9354-68C5D17D319A}"/>
              </a:ext>
            </a:extLst>
          </p:cNvPr>
          <p:cNvSpPr/>
          <p:nvPr/>
        </p:nvSpPr>
        <p:spPr>
          <a:xfrm rot="10800000">
            <a:off x="5332176" y="2758069"/>
            <a:ext cx="515730" cy="137245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 name="Immagine 8">
            <a:extLst>
              <a:ext uri="{FF2B5EF4-FFF2-40B4-BE49-F238E27FC236}">
                <a16:creationId xmlns:a16="http://schemas.microsoft.com/office/drawing/2014/main" xmlns="" id="{D1551425-4D1F-4CD2-A027-A333527A0104}"/>
              </a:ext>
            </a:extLst>
          </p:cNvPr>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rot="20629562">
            <a:off x="4682161" y="1955573"/>
            <a:ext cx="1579406" cy="997000"/>
          </a:xfrm>
          <a:prstGeom prst="rect">
            <a:avLst/>
          </a:prstGeom>
        </p:spPr>
      </p:pic>
      <p:sp>
        <p:nvSpPr>
          <p:cNvPr id="26" name="Ovale 25">
            <a:extLst>
              <a:ext uri="{FF2B5EF4-FFF2-40B4-BE49-F238E27FC236}">
                <a16:creationId xmlns:a16="http://schemas.microsoft.com/office/drawing/2014/main" xmlns="" id="{690BCD5E-E883-4E8C-BCEF-96A4CC003C5C}"/>
              </a:ext>
            </a:extLst>
          </p:cNvPr>
          <p:cNvSpPr/>
          <p:nvPr/>
        </p:nvSpPr>
        <p:spPr>
          <a:xfrm>
            <a:off x="507580" y="991687"/>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lumMod val="75000"/>
                  </a:schemeClr>
                </a:solidFill>
              </a:rPr>
              <a:t>3</a:t>
            </a:r>
          </a:p>
        </p:txBody>
      </p:sp>
      <p:sp>
        <p:nvSpPr>
          <p:cNvPr id="27" name="Ovale 26">
            <a:extLst>
              <a:ext uri="{FF2B5EF4-FFF2-40B4-BE49-F238E27FC236}">
                <a16:creationId xmlns:a16="http://schemas.microsoft.com/office/drawing/2014/main" xmlns="" id="{24E26923-5088-480C-8873-5245EA5E4EAC}"/>
              </a:ext>
            </a:extLst>
          </p:cNvPr>
          <p:cNvSpPr/>
          <p:nvPr/>
        </p:nvSpPr>
        <p:spPr>
          <a:xfrm>
            <a:off x="5179838" y="1437501"/>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lumMod val="75000"/>
                  </a:schemeClr>
                </a:solidFill>
              </a:rPr>
              <a:t>4</a:t>
            </a:r>
          </a:p>
        </p:txBody>
      </p:sp>
      <p:sp>
        <p:nvSpPr>
          <p:cNvPr id="28" name="Ovale 27">
            <a:extLst>
              <a:ext uri="{FF2B5EF4-FFF2-40B4-BE49-F238E27FC236}">
                <a16:creationId xmlns:a16="http://schemas.microsoft.com/office/drawing/2014/main" xmlns="" id="{96571FDD-FAB7-4C08-B615-C52EE39C149E}"/>
              </a:ext>
            </a:extLst>
          </p:cNvPr>
          <p:cNvSpPr/>
          <p:nvPr/>
        </p:nvSpPr>
        <p:spPr>
          <a:xfrm>
            <a:off x="9308722" y="1478162"/>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lumMod val="75000"/>
                  </a:schemeClr>
                </a:solidFill>
              </a:rPr>
              <a:t>5</a:t>
            </a:r>
          </a:p>
        </p:txBody>
      </p:sp>
      <p:sp>
        <p:nvSpPr>
          <p:cNvPr id="29" name="Ovale 28">
            <a:extLst>
              <a:ext uri="{FF2B5EF4-FFF2-40B4-BE49-F238E27FC236}">
                <a16:creationId xmlns:a16="http://schemas.microsoft.com/office/drawing/2014/main" xmlns="" id="{47B9E8E6-1718-4A2F-9538-063FAFFBE9EC}"/>
              </a:ext>
            </a:extLst>
          </p:cNvPr>
          <p:cNvSpPr/>
          <p:nvPr/>
        </p:nvSpPr>
        <p:spPr>
          <a:xfrm>
            <a:off x="6521302" y="4439123"/>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lumMod val="75000"/>
                  </a:schemeClr>
                </a:solidFill>
              </a:rPr>
              <a:t>6</a:t>
            </a:r>
          </a:p>
        </p:txBody>
      </p:sp>
      <p:sp>
        <p:nvSpPr>
          <p:cNvPr id="16" name="Ovale 15">
            <a:extLst>
              <a:ext uri="{FF2B5EF4-FFF2-40B4-BE49-F238E27FC236}">
                <a16:creationId xmlns:a16="http://schemas.microsoft.com/office/drawing/2014/main" xmlns="" id="{504DC9B4-2CF8-4E1F-9D11-841AF69726FD}"/>
              </a:ext>
            </a:extLst>
          </p:cNvPr>
          <p:cNvSpPr/>
          <p:nvPr/>
        </p:nvSpPr>
        <p:spPr>
          <a:xfrm>
            <a:off x="3508698" y="5806425"/>
            <a:ext cx="1397584" cy="746495"/>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 name="Ovale 30">
            <a:extLst>
              <a:ext uri="{FF2B5EF4-FFF2-40B4-BE49-F238E27FC236}">
                <a16:creationId xmlns:a16="http://schemas.microsoft.com/office/drawing/2014/main" xmlns="" id="{1DB40F45-3511-433D-9FD5-B36E7F9376EA}"/>
              </a:ext>
            </a:extLst>
          </p:cNvPr>
          <p:cNvSpPr/>
          <p:nvPr/>
        </p:nvSpPr>
        <p:spPr>
          <a:xfrm>
            <a:off x="3202415" y="6006571"/>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lumMod val="75000"/>
                  </a:schemeClr>
                </a:solidFill>
              </a:rPr>
              <a:t>7</a:t>
            </a:r>
          </a:p>
        </p:txBody>
      </p:sp>
    </p:spTree>
    <p:extLst>
      <p:ext uri="{BB962C8B-B14F-4D97-AF65-F5344CB8AC3E}">
        <p14:creationId xmlns:p14="http://schemas.microsoft.com/office/powerpoint/2010/main" xmlns="" val="2134491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 name="Rettangolo 47">
            <a:extLst>
              <a:ext uri="{FF2B5EF4-FFF2-40B4-BE49-F238E27FC236}">
                <a16:creationId xmlns:a16="http://schemas.microsoft.com/office/drawing/2014/main" xmlns=""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4" name="Segnaposto testo 3">
            <a:extLst>
              <a:ext uri="{FF2B5EF4-FFF2-40B4-BE49-F238E27FC236}">
                <a16:creationId xmlns:a16="http://schemas.microsoft.com/office/drawing/2014/main" xmlns="" id="{F253B9FE-41A1-47DC-935A-B3FCFB116763}"/>
              </a:ext>
            </a:extLst>
          </p:cNvPr>
          <p:cNvSpPr>
            <a:spLocks noGrp="1"/>
          </p:cNvSpPr>
          <p:nvPr>
            <p:ph type="body" sz="quarter" idx="11"/>
          </p:nvPr>
        </p:nvSpPr>
        <p:spPr>
          <a:xfrm>
            <a:off x="61519" y="-11719"/>
            <a:ext cx="11496675" cy="341313"/>
          </a:xfrm>
        </p:spPr>
        <p:txBody>
          <a:bodyPr anchor="ctr" anchorCtr="0">
            <a:noAutofit/>
          </a:bodyPr>
          <a:lstStyle/>
          <a:p>
            <a:r>
              <a:rPr lang="it-IT" sz="3200" dirty="0">
                <a:solidFill>
                  <a:schemeClr val="tx1"/>
                </a:solidFill>
                <a:latin typeface="Microsoft Yi Baiti" panose="03000500000000000000" pitchFamily="66" charset="0"/>
                <a:ea typeface="Microsoft Yi Baiti" panose="03000500000000000000" pitchFamily="66" charset="0"/>
              </a:rPr>
              <a:t>Il caso: le elezioni </a:t>
            </a:r>
            <a:r>
              <a:rPr lang="it-IT" sz="3200" dirty="0" smtClean="0">
                <a:solidFill>
                  <a:schemeClr val="tx1"/>
                </a:solidFill>
                <a:latin typeface="Microsoft Yi Baiti" panose="03000500000000000000" pitchFamily="66" charset="0"/>
                <a:ea typeface="Microsoft Yi Baiti" panose="03000500000000000000" pitchFamily="66" charset="0"/>
              </a:rPr>
              <a:t>americane</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627141" y="0"/>
            <a:ext cx="503340" cy="338554"/>
          </a:xfrm>
          <a:prstGeom prst="rect">
            <a:avLst/>
          </a:prstGeom>
          <a:noFill/>
        </p:spPr>
        <p:txBody>
          <a:bodyPr wrap="square" rtlCol="0">
            <a:spAutoFit/>
          </a:bodyPr>
          <a:lstStyle/>
          <a:p>
            <a:pPr lvl="0">
              <a:defRPr/>
            </a:pPr>
            <a:r>
              <a:rPr lang="it-IT" sz="1600" dirty="0" smtClean="0">
                <a:solidFill>
                  <a:prstClr val="white"/>
                </a:solidFill>
                <a:latin typeface="Microsoft Yi Baiti" panose="03000500000000000000" pitchFamily="66" charset="0"/>
                <a:ea typeface="Microsoft Yi Baiti" panose="03000500000000000000" pitchFamily="66" charset="0"/>
              </a:rPr>
              <a:t>18</a:t>
            </a:r>
            <a:endParaRPr lang="it-IT" sz="1600" dirty="0">
              <a:solidFill>
                <a:prstClr val="white"/>
              </a:solidFill>
              <a:latin typeface="Microsoft Yi Baiti" panose="03000500000000000000" pitchFamily="66" charset="0"/>
              <a:ea typeface="Microsoft Yi Baiti" panose="03000500000000000000" pitchFamily="66" charset="0"/>
            </a:endParaRPr>
          </a:p>
        </p:txBody>
      </p:sp>
      <p:sp>
        <p:nvSpPr>
          <p:cNvPr id="68" name="Segnaposto testo 7">
            <a:extLst>
              <a:ext uri="{FF2B5EF4-FFF2-40B4-BE49-F238E27FC236}">
                <a16:creationId xmlns:a16="http://schemas.microsoft.com/office/drawing/2014/main" xmlns="" id="{33C37E95-5F17-4534-AC47-05ECE8B02EF6}"/>
              </a:ext>
            </a:extLst>
          </p:cNvPr>
          <p:cNvSpPr>
            <a:spLocks noGrp="1"/>
          </p:cNvSpPr>
          <p:nvPr>
            <p:ph type="body" sz="quarter" idx="17"/>
          </p:nvPr>
        </p:nvSpPr>
        <p:spPr>
          <a:xfrm>
            <a:off x="224287" y="3298071"/>
            <a:ext cx="2501660" cy="2020004"/>
          </a:xfrm>
        </p:spPr>
        <p:txBody>
          <a:bodyPr>
            <a:normAutofit/>
          </a:bodyPr>
          <a:lstStyle/>
          <a:p>
            <a:r>
              <a:rPr lang="it-IT" sz="1600"/>
              <a:t>Descrizione Scenario 01</a:t>
            </a:r>
          </a:p>
          <a:p>
            <a:r>
              <a:rPr lang="it-IT" sz="1600"/>
              <a:t>….</a:t>
            </a:r>
          </a:p>
          <a:p>
            <a:endParaRPr lang="it-IT" sz="1600" dirty="0"/>
          </a:p>
        </p:txBody>
      </p:sp>
      <p:sp>
        <p:nvSpPr>
          <p:cNvPr id="2" name="Documento 1">
            <a:extLst>
              <a:ext uri="{FF2B5EF4-FFF2-40B4-BE49-F238E27FC236}">
                <a16:creationId xmlns:a16="http://schemas.microsoft.com/office/drawing/2014/main" xmlns="" id="{B5D6EA2C-C98E-4C7C-9DC4-0DFE4FB8D0AA}"/>
              </a:ext>
            </a:extLst>
          </p:cNvPr>
          <p:cNvSpPr/>
          <p:nvPr/>
        </p:nvSpPr>
        <p:spPr>
          <a:xfrm>
            <a:off x="0" y="476249"/>
            <a:ext cx="6369170" cy="3698935"/>
          </a:xfrm>
          <a:prstGeom prst="flowChartDocumen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it-IT" sz="1800" b="0" i="0" u="none" strike="noStrike" kern="1200" cap="none" spc="0" normalizeH="0" baseline="0" noProof="0" dirty="0">
              <a:ln>
                <a:noFill/>
              </a:ln>
              <a:solidFill>
                <a:srgbClr val="EBEBEB">
                  <a:lumMod val="75000"/>
                </a:srgbClr>
              </a:solidFill>
              <a:effectLst/>
              <a:uLnTx/>
              <a:uFillTx/>
              <a:latin typeface="Century Gothic" panose="020B0502020202020204"/>
              <a:ea typeface="+mn-ea"/>
              <a:cs typeface="+mn-cs"/>
            </a:endParaRPr>
          </a:p>
        </p:txBody>
      </p:sp>
      <p:sp>
        <p:nvSpPr>
          <p:cNvPr id="18" name="Rettangolo 17">
            <a:extLst>
              <a:ext uri="{FF2B5EF4-FFF2-40B4-BE49-F238E27FC236}">
                <a16:creationId xmlns:a16="http://schemas.microsoft.com/office/drawing/2014/main" xmlns="" id="{BBAC464B-CCFB-4B31-90C9-C1A314F44AA6}"/>
              </a:ext>
            </a:extLst>
          </p:cNvPr>
          <p:cNvSpPr/>
          <p:nvPr/>
        </p:nvSpPr>
        <p:spPr>
          <a:xfrm>
            <a:off x="-2141924" y="-6700"/>
            <a:ext cx="2141924" cy="6877143"/>
          </a:xfrm>
          <a:prstGeom prst="rect">
            <a:avLst/>
          </a:prstGeom>
          <a:solidFill>
            <a:schemeClr val="tx1">
              <a:alpha val="5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1"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rPr>
              <a:t>Note sviluppo:</a:t>
            </a:r>
          </a:p>
          <a:p>
            <a:pPr lvl="0"/>
            <a:r>
              <a:rPr lang="it-IT" sz="1600" dirty="0">
                <a:solidFill>
                  <a:srgbClr val="1E5155">
                    <a:lumMod val="75000"/>
                  </a:srgbClr>
                </a:solidFill>
                <a:hlinkClick r:id="rId3"/>
              </a:rPr>
              <a:t>https://it.wikipedia.org/wiki/John_Podesta#/media/File:John_Podesta.jpg</a:t>
            </a:r>
            <a:endParaRPr lang="it-IT" sz="1600" dirty="0">
              <a:solidFill>
                <a:srgbClr val="1E5155">
                  <a:lumMod val="75000"/>
                </a:srgbClr>
              </a:solidFill>
            </a:endParaRPr>
          </a:p>
          <a:p>
            <a:pPr lvl="0"/>
            <a:endParaRPr lang="it-IT" sz="1600" dirty="0">
              <a:solidFill>
                <a:srgbClr val="1E5155">
                  <a:lumMod val="75000"/>
                </a:srgbClr>
              </a:solidFill>
            </a:endParaRPr>
          </a:p>
          <a:p>
            <a:pPr lvl="0"/>
            <a:r>
              <a:rPr lang="it-IT" sz="1600" dirty="0">
                <a:solidFill>
                  <a:srgbClr val="1E5155">
                    <a:lumMod val="75000"/>
                  </a:srgbClr>
                </a:solidFill>
                <a:hlinkClick r:id="rId4"/>
              </a:rPr>
              <a:t>https://pixabay.com/it/computer-monitor-del-computer-uomini-2763393/</a:t>
            </a:r>
            <a:endParaRPr lang="it-IT" sz="1600" dirty="0">
              <a:solidFill>
                <a:srgbClr val="1E5155">
                  <a:lumMod val="75000"/>
                </a:srgbClr>
              </a:solidFill>
            </a:endParaRPr>
          </a:p>
          <a:p>
            <a:pPr lvl="0"/>
            <a:endParaRPr lang="it-IT" sz="1600" dirty="0">
              <a:solidFill>
                <a:srgbClr val="1E5155">
                  <a:lumMod val="75000"/>
                </a:srgbClr>
              </a:solidFill>
            </a:endParaRPr>
          </a:p>
          <a:p>
            <a:pPr lvl="0"/>
            <a:endParaRPr lang="it-IT" sz="1600" dirty="0">
              <a:solidFill>
                <a:srgbClr val="1E5155">
                  <a:lumMod val="75000"/>
                </a:srgbClr>
              </a:solidFill>
            </a:endParaRPr>
          </a:p>
          <a:p>
            <a:r>
              <a:rPr lang="it-IT" sz="1600" dirty="0">
                <a:solidFill>
                  <a:schemeClr val="bg2">
                    <a:lumMod val="75000"/>
                  </a:schemeClr>
                </a:solidFill>
              </a:rPr>
              <a:t>Sostituire immagini alla fine dell’audio con quelle presenti nella successiva slide</a:t>
            </a:r>
          </a:p>
          <a:p>
            <a:pPr lvl="0"/>
            <a:endParaRPr lang="it-IT" sz="1600" dirty="0">
              <a:solidFill>
                <a:srgbClr val="1E5155">
                  <a:lumMod val="75000"/>
                </a:srgbClr>
              </a:solidFill>
            </a:endParaRPr>
          </a:p>
          <a:p>
            <a:pPr lvl="0"/>
            <a:endParaRPr lang="it-IT" sz="1600" dirty="0">
              <a:solidFill>
                <a:srgbClr val="1E5155">
                  <a:lumMod val="75000"/>
                </a:srgbClr>
              </a:solidFill>
            </a:endParaRPr>
          </a:p>
          <a:p>
            <a:pPr lvl="0"/>
            <a:endParaRPr kumimoji="0" lang="it-IT" sz="1600" b="0"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endParaRPr>
          </a:p>
        </p:txBody>
      </p:sp>
      <p:pic>
        <p:nvPicPr>
          <p:cNvPr id="7" name="Immagine 6">
            <a:extLst>
              <a:ext uri="{FF2B5EF4-FFF2-40B4-BE49-F238E27FC236}">
                <a16:creationId xmlns:a16="http://schemas.microsoft.com/office/drawing/2014/main" xmlns="" id="{E65233E3-D3C1-4753-BC22-E55B7FAE7689}"/>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743201" y="1753809"/>
            <a:ext cx="2141924" cy="2795212"/>
          </a:xfrm>
          <a:prstGeom prst="rect">
            <a:avLst/>
          </a:prstGeom>
        </p:spPr>
      </p:pic>
      <p:pic>
        <p:nvPicPr>
          <p:cNvPr id="9" name="Immagine 8">
            <a:extLst>
              <a:ext uri="{FF2B5EF4-FFF2-40B4-BE49-F238E27FC236}">
                <a16:creationId xmlns:a16="http://schemas.microsoft.com/office/drawing/2014/main" xmlns="" id="{D1551425-4D1F-4CD2-A027-A333527A0104}"/>
              </a:ext>
            </a:extLst>
          </p:cNvPr>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rot="20629562">
            <a:off x="4476792" y="2558217"/>
            <a:ext cx="2308410" cy="1457184"/>
          </a:xfrm>
          <a:prstGeom prst="rect">
            <a:avLst/>
          </a:prstGeom>
        </p:spPr>
      </p:pic>
      <p:pic>
        <p:nvPicPr>
          <p:cNvPr id="5" name="Immagine 4">
            <a:extLst>
              <a:ext uri="{FF2B5EF4-FFF2-40B4-BE49-F238E27FC236}">
                <a16:creationId xmlns:a16="http://schemas.microsoft.com/office/drawing/2014/main" xmlns="" id="{22BE9FCE-5161-410A-89F0-9D8BF9C1543F}"/>
              </a:ext>
            </a:extLst>
          </p:cNvPr>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7855210" y="1924492"/>
            <a:ext cx="3604503" cy="2624529"/>
          </a:xfrm>
          <a:prstGeom prst="rect">
            <a:avLst/>
          </a:prstGeom>
        </p:spPr>
      </p:pic>
      <p:sp>
        <p:nvSpPr>
          <p:cNvPr id="6" name="Freccia a destra 5">
            <a:extLst>
              <a:ext uri="{FF2B5EF4-FFF2-40B4-BE49-F238E27FC236}">
                <a16:creationId xmlns:a16="http://schemas.microsoft.com/office/drawing/2014/main" xmlns="" id="{BFB84A36-3AEE-46E4-98D9-C32E009C922C}"/>
              </a:ext>
            </a:extLst>
          </p:cNvPr>
          <p:cNvSpPr/>
          <p:nvPr/>
        </p:nvSpPr>
        <p:spPr>
          <a:xfrm>
            <a:off x="5551395" y="3518052"/>
            <a:ext cx="855215" cy="928444"/>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Ovale 16">
            <a:extLst>
              <a:ext uri="{FF2B5EF4-FFF2-40B4-BE49-F238E27FC236}">
                <a16:creationId xmlns:a16="http://schemas.microsoft.com/office/drawing/2014/main" xmlns="" id="{3E3AD0EF-E901-4C7E-B94D-765C0480FD7B}"/>
              </a:ext>
            </a:extLst>
          </p:cNvPr>
          <p:cNvSpPr/>
          <p:nvPr/>
        </p:nvSpPr>
        <p:spPr>
          <a:xfrm>
            <a:off x="935664" y="1130903"/>
            <a:ext cx="499451" cy="4762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lumMod val="75000"/>
                  </a:schemeClr>
                </a:solidFill>
              </a:rPr>
              <a:t>8</a:t>
            </a:r>
          </a:p>
        </p:txBody>
      </p:sp>
      <p:sp>
        <p:nvSpPr>
          <p:cNvPr id="19" name="Ovale 18">
            <a:extLst>
              <a:ext uri="{FF2B5EF4-FFF2-40B4-BE49-F238E27FC236}">
                <a16:creationId xmlns:a16="http://schemas.microsoft.com/office/drawing/2014/main" xmlns="" id="{AE81E2E1-28C0-4A3C-856A-D5DB340BC779}"/>
              </a:ext>
            </a:extLst>
          </p:cNvPr>
          <p:cNvSpPr/>
          <p:nvPr/>
        </p:nvSpPr>
        <p:spPr>
          <a:xfrm>
            <a:off x="5346823" y="2027420"/>
            <a:ext cx="499451" cy="4762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lumMod val="75000"/>
                  </a:schemeClr>
                </a:solidFill>
              </a:rPr>
              <a:t>9</a:t>
            </a:r>
          </a:p>
        </p:txBody>
      </p:sp>
      <p:sp>
        <p:nvSpPr>
          <p:cNvPr id="20" name="Ovale 19">
            <a:extLst>
              <a:ext uri="{FF2B5EF4-FFF2-40B4-BE49-F238E27FC236}">
                <a16:creationId xmlns:a16="http://schemas.microsoft.com/office/drawing/2014/main" xmlns="" id="{6313AF49-CD86-4CDB-B1CB-4E764F3B5124}"/>
              </a:ext>
            </a:extLst>
          </p:cNvPr>
          <p:cNvSpPr/>
          <p:nvPr/>
        </p:nvSpPr>
        <p:spPr>
          <a:xfrm>
            <a:off x="9657462" y="1039950"/>
            <a:ext cx="656119" cy="4762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lumMod val="75000"/>
                  </a:schemeClr>
                </a:solidFill>
              </a:rPr>
              <a:t>10</a:t>
            </a:r>
          </a:p>
        </p:txBody>
      </p:sp>
    </p:spTree>
    <p:extLst>
      <p:ext uri="{BB962C8B-B14F-4D97-AF65-F5344CB8AC3E}">
        <p14:creationId xmlns:p14="http://schemas.microsoft.com/office/powerpoint/2010/main" xmlns="" val="28913591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magine 13">
            <a:extLst>
              <a:ext uri="{FF2B5EF4-FFF2-40B4-BE49-F238E27FC236}">
                <a16:creationId xmlns:a16="http://schemas.microsoft.com/office/drawing/2014/main" xmlns="" id="{4371CC38-0D74-4C84-95F9-561B1D07D6B2}"/>
              </a:ext>
            </a:extLst>
          </p:cNvPr>
          <p:cNvPicPr>
            <a:picLocks noChangeAspect="1"/>
          </p:cNvPicPr>
          <p:nvPr/>
        </p:nvPicPr>
        <p:blipFill>
          <a:blip r:embed="rId3" cstate="print">
            <a:extLst>
              <a:ext uri="{BEBA8EAE-BF5A-486C-A8C5-ECC9F3942E4B}">
                <a14:imgProps xmlns:a14="http://schemas.microsoft.com/office/drawing/2010/main" xmlns="">
                  <a14:imgLayer r:embed="rId4">
                    <a14:imgEffect>
                      <a14:saturation sat="0"/>
                    </a14:imgEffect>
                  </a14:imgLayer>
                </a14:imgProps>
              </a:ext>
              <a:ext uri="{28A0092B-C50C-407E-A947-70E740481C1C}">
                <a14:useLocalDpi xmlns:a14="http://schemas.microsoft.com/office/drawing/2010/main" xmlns="" val="0"/>
              </a:ext>
            </a:extLst>
          </a:blip>
          <a:stretch>
            <a:fillRect/>
          </a:stretch>
        </p:blipFill>
        <p:spPr>
          <a:xfrm rot="19393202">
            <a:off x="3584768" y="47339"/>
            <a:ext cx="4632789" cy="4435649"/>
          </a:xfrm>
          <a:prstGeom prst="rect">
            <a:avLst/>
          </a:prstGeom>
        </p:spPr>
      </p:pic>
      <p:sp>
        <p:nvSpPr>
          <p:cNvPr id="48" name="Rettangolo 47">
            <a:extLst>
              <a:ext uri="{FF2B5EF4-FFF2-40B4-BE49-F238E27FC236}">
                <a16:creationId xmlns:a16="http://schemas.microsoft.com/office/drawing/2014/main" xmlns=""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4" name="Segnaposto testo 3">
            <a:extLst>
              <a:ext uri="{FF2B5EF4-FFF2-40B4-BE49-F238E27FC236}">
                <a16:creationId xmlns:a16="http://schemas.microsoft.com/office/drawing/2014/main" xmlns="" id="{F253B9FE-41A1-47DC-935A-B3FCFB116763}"/>
              </a:ext>
            </a:extLst>
          </p:cNvPr>
          <p:cNvSpPr>
            <a:spLocks noGrp="1"/>
          </p:cNvSpPr>
          <p:nvPr>
            <p:ph type="body" sz="quarter" idx="11"/>
          </p:nvPr>
        </p:nvSpPr>
        <p:spPr>
          <a:xfrm>
            <a:off x="61519" y="-11719"/>
            <a:ext cx="11496675" cy="341313"/>
          </a:xfrm>
        </p:spPr>
        <p:txBody>
          <a:bodyPr anchor="ctr" anchorCtr="0">
            <a:noAutofit/>
          </a:bodyPr>
          <a:lstStyle/>
          <a:p>
            <a:r>
              <a:rPr lang="it-IT" sz="3200" dirty="0">
                <a:solidFill>
                  <a:schemeClr val="tx1"/>
                </a:solidFill>
                <a:latin typeface="Microsoft Yi Baiti" panose="03000500000000000000" pitchFamily="66" charset="0"/>
                <a:ea typeface="Microsoft Yi Baiti" panose="03000500000000000000" pitchFamily="66" charset="0"/>
              </a:rPr>
              <a:t>Il caso: le elezioni </a:t>
            </a:r>
            <a:r>
              <a:rPr lang="it-IT" sz="3200" dirty="0" smtClean="0">
                <a:solidFill>
                  <a:schemeClr val="tx1"/>
                </a:solidFill>
                <a:latin typeface="Microsoft Yi Baiti" panose="03000500000000000000" pitchFamily="66" charset="0"/>
                <a:ea typeface="Microsoft Yi Baiti" panose="03000500000000000000" pitchFamily="66" charset="0"/>
              </a:rPr>
              <a:t>americane</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627141" y="0"/>
            <a:ext cx="503340" cy="338554"/>
          </a:xfrm>
          <a:prstGeom prst="rect">
            <a:avLst/>
          </a:prstGeom>
          <a:noFill/>
        </p:spPr>
        <p:txBody>
          <a:bodyPr wrap="square" rtlCol="0">
            <a:spAutoFit/>
          </a:bodyPr>
          <a:lstStyle/>
          <a:p>
            <a:pPr lvl="0">
              <a:defRPr/>
            </a:pPr>
            <a:r>
              <a:rPr lang="it-IT" sz="1600" dirty="0" smtClean="0">
                <a:solidFill>
                  <a:prstClr val="white"/>
                </a:solidFill>
                <a:latin typeface="Microsoft Yi Baiti" panose="03000500000000000000" pitchFamily="66" charset="0"/>
                <a:ea typeface="Microsoft Yi Baiti" panose="03000500000000000000" pitchFamily="66" charset="0"/>
              </a:rPr>
              <a:t>18</a:t>
            </a:r>
            <a:endParaRPr lang="it-IT" sz="1600" dirty="0">
              <a:solidFill>
                <a:prstClr val="white"/>
              </a:solidFill>
              <a:latin typeface="Microsoft Yi Baiti" panose="03000500000000000000" pitchFamily="66" charset="0"/>
              <a:ea typeface="Microsoft Yi Baiti" panose="03000500000000000000" pitchFamily="66" charset="0"/>
            </a:endParaRPr>
          </a:p>
        </p:txBody>
      </p:sp>
      <p:sp>
        <p:nvSpPr>
          <p:cNvPr id="18" name="Rettangolo 17">
            <a:extLst>
              <a:ext uri="{FF2B5EF4-FFF2-40B4-BE49-F238E27FC236}">
                <a16:creationId xmlns:a16="http://schemas.microsoft.com/office/drawing/2014/main" xmlns="" id="{BBAC464B-CCFB-4B31-90C9-C1A314F44AA6}"/>
              </a:ext>
            </a:extLst>
          </p:cNvPr>
          <p:cNvSpPr/>
          <p:nvPr/>
        </p:nvSpPr>
        <p:spPr>
          <a:xfrm>
            <a:off x="-3296653" y="-6699"/>
            <a:ext cx="3296653" cy="6624068"/>
          </a:xfrm>
          <a:prstGeom prst="rect">
            <a:avLst/>
          </a:prstGeom>
          <a:solidFill>
            <a:schemeClr val="tx1">
              <a:alpha val="5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1"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rPr>
              <a:t>Note sviluppo:</a:t>
            </a:r>
          </a:p>
          <a:p>
            <a:pPr lvl="0"/>
            <a:r>
              <a:rPr lang="it-IT" sz="1600" dirty="0">
                <a:solidFill>
                  <a:srgbClr val="1E5155">
                    <a:lumMod val="75000"/>
                  </a:srgbClr>
                </a:solidFill>
                <a:hlinkClick r:id="rId5"/>
              </a:rPr>
              <a:t>https://it.wikipedia.org/wiki/John_Podesta#/media/File:John_Podesta.jpg</a:t>
            </a:r>
            <a:endParaRPr lang="it-IT" sz="1600" dirty="0">
              <a:solidFill>
                <a:srgbClr val="1E5155">
                  <a:lumMod val="75000"/>
                </a:srgbClr>
              </a:solidFill>
            </a:endParaRPr>
          </a:p>
          <a:p>
            <a:pPr lvl="0"/>
            <a:endParaRPr lang="it-IT" sz="1600" dirty="0">
              <a:solidFill>
                <a:srgbClr val="1E5155">
                  <a:lumMod val="75000"/>
                </a:srgbClr>
              </a:solidFill>
            </a:endParaRPr>
          </a:p>
          <a:p>
            <a:pPr lvl="0"/>
            <a:endParaRPr lang="it-IT" sz="1600" dirty="0">
              <a:solidFill>
                <a:srgbClr val="1E5155">
                  <a:lumMod val="75000"/>
                </a:srgbClr>
              </a:solidFill>
            </a:endParaRPr>
          </a:p>
          <a:p>
            <a:pPr lvl="0"/>
            <a:r>
              <a:rPr lang="it-IT" sz="1600" dirty="0">
                <a:solidFill>
                  <a:srgbClr val="1E5155">
                    <a:lumMod val="75000"/>
                  </a:srgbClr>
                </a:solidFill>
                <a:hlinkClick r:id="rId6"/>
              </a:rPr>
              <a:t>https://pixabay.com/it/google-seo-motore-di-ricerca-www-408194/</a:t>
            </a:r>
            <a:endParaRPr lang="it-IT" sz="1600" dirty="0">
              <a:solidFill>
                <a:srgbClr val="1E5155">
                  <a:lumMod val="75000"/>
                </a:srgbClr>
              </a:solidFill>
            </a:endParaRPr>
          </a:p>
          <a:p>
            <a:pPr lvl="0"/>
            <a:endParaRPr lang="it-IT" sz="1600" dirty="0">
              <a:solidFill>
                <a:srgbClr val="1E5155">
                  <a:lumMod val="75000"/>
                </a:srgbClr>
              </a:solidFill>
            </a:endParaRPr>
          </a:p>
          <a:p>
            <a:pPr lvl="0"/>
            <a:r>
              <a:rPr lang="it-IT" sz="1600" dirty="0">
                <a:solidFill>
                  <a:srgbClr val="1E5155">
                    <a:lumMod val="75000"/>
                  </a:srgbClr>
                </a:solidFill>
                <a:hlinkClick r:id="rId7"/>
              </a:rPr>
              <a:t>https://pixabay.com/it/registrati-marchio-registrato-marca-98574/</a:t>
            </a:r>
            <a:endParaRPr lang="it-IT" sz="1600" dirty="0">
              <a:solidFill>
                <a:srgbClr val="1E5155">
                  <a:lumMod val="75000"/>
                </a:srgbClr>
              </a:solidFill>
            </a:endParaRPr>
          </a:p>
          <a:p>
            <a:pPr lvl="0"/>
            <a:endParaRPr lang="it-IT" sz="1600" dirty="0">
              <a:solidFill>
                <a:srgbClr val="1E5155">
                  <a:lumMod val="75000"/>
                </a:srgbClr>
              </a:solidFill>
            </a:endParaRPr>
          </a:p>
          <a:p>
            <a:pPr lvl="0"/>
            <a:r>
              <a:rPr lang="it-IT" sz="1600" dirty="0">
                <a:solidFill>
                  <a:srgbClr val="1E5155">
                    <a:lumMod val="75000"/>
                  </a:srgbClr>
                </a:solidFill>
              </a:rPr>
              <a:t>https://pixabay.com/it/mano-dito-thumb-thumbs-up-in-alto-159474/</a:t>
            </a:r>
          </a:p>
          <a:p>
            <a:pPr lvl="0"/>
            <a:endParaRPr lang="it-IT" sz="1600" dirty="0">
              <a:solidFill>
                <a:srgbClr val="1E5155">
                  <a:lumMod val="75000"/>
                </a:srgbClr>
              </a:solidFill>
            </a:endParaRPr>
          </a:p>
          <a:p>
            <a:pPr lvl="0"/>
            <a:r>
              <a:rPr lang="it-IT" sz="1600" dirty="0">
                <a:solidFill>
                  <a:srgbClr val="1E5155">
                    <a:lumMod val="75000"/>
                  </a:srgbClr>
                </a:solidFill>
                <a:hlinkClick r:id="rId8"/>
              </a:rPr>
              <a:t>https://pixabay.com/it/annulla-arrow-rifare-ascolta-vai-97591/</a:t>
            </a:r>
            <a:endParaRPr lang="it-IT" sz="1600" dirty="0">
              <a:solidFill>
                <a:srgbClr val="1E5155">
                  <a:lumMod val="75000"/>
                </a:srgbClr>
              </a:solidFill>
            </a:endParaRPr>
          </a:p>
          <a:p>
            <a:pPr lvl="0"/>
            <a:endParaRPr kumimoji="0" lang="it-IT" sz="1600" b="0"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endParaRPr>
          </a:p>
          <a:p>
            <a:pPr lvl="0"/>
            <a:endParaRPr lang="it-IT" sz="1600" dirty="0">
              <a:solidFill>
                <a:srgbClr val="1E5155">
                  <a:lumMod val="75000"/>
                </a:srgbClr>
              </a:solidFill>
            </a:endParaRPr>
          </a:p>
          <a:p>
            <a:r>
              <a:rPr lang="it-IT" sz="1600" dirty="0">
                <a:solidFill>
                  <a:schemeClr val="bg2">
                    <a:lumMod val="75000"/>
                  </a:schemeClr>
                </a:solidFill>
              </a:rPr>
              <a:t>Sostituire immagini alla fine dell’audio con quelle presenti nella successiva slide</a:t>
            </a:r>
          </a:p>
          <a:p>
            <a:pPr lvl="0"/>
            <a:endParaRPr kumimoji="0" lang="it-IT" sz="1600" b="0"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endParaRPr>
          </a:p>
        </p:txBody>
      </p:sp>
      <p:pic>
        <p:nvPicPr>
          <p:cNvPr id="7" name="Immagine 6">
            <a:extLst>
              <a:ext uri="{FF2B5EF4-FFF2-40B4-BE49-F238E27FC236}">
                <a16:creationId xmlns:a16="http://schemas.microsoft.com/office/drawing/2014/main" xmlns="" id="{E65233E3-D3C1-4753-BC22-E55B7FAE7689}"/>
              </a:ext>
            </a:extLst>
          </p:cNvPr>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427663" y="1866358"/>
            <a:ext cx="2141924" cy="2795212"/>
          </a:xfrm>
          <a:prstGeom prst="rect">
            <a:avLst/>
          </a:prstGeom>
        </p:spPr>
      </p:pic>
      <p:pic>
        <p:nvPicPr>
          <p:cNvPr id="8" name="Immagine 7">
            <a:extLst>
              <a:ext uri="{FF2B5EF4-FFF2-40B4-BE49-F238E27FC236}">
                <a16:creationId xmlns:a16="http://schemas.microsoft.com/office/drawing/2014/main" xmlns="" id="{F95B7044-0DFB-45EA-8DB9-9734D840A672}"/>
              </a:ext>
            </a:extLst>
          </p:cNvPr>
          <p:cNvPicPr>
            <a:picLocks noChangeAspect="1"/>
          </p:cNvPicPr>
          <p:nvPr/>
        </p:nvPicPr>
        <p:blipFill>
          <a:blip r:embed="rId10" cstate="print">
            <a:extLst>
              <a:ext uri="{28A0092B-C50C-407E-A947-70E740481C1C}">
                <a14:useLocalDpi xmlns:a14="http://schemas.microsoft.com/office/drawing/2010/main" xmlns="" val="0"/>
              </a:ext>
            </a:extLst>
          </a:blip>
          <a:stretch>
            <a:fillRect/>
          </a:stretch>
        </p:blipFill>
        <p:spPr>
          <a:xfrm>
            <a:off x="8749340" y="1292708"/>
            <a:ext cx="2877161" cy="3015365"/>
          </a:xfrm>
          <a:prstGeom prst="rect">
            <a:avLst/>
          </a:prstGeom>
        </p:spPr>
      </p:pic>
      <p:pic>
        <p:nvPicPr>
          <p:cNvPr id="9" name="Immagine 8">
            <a:extLst>
              <a:ext uri="{FF2B5EF4-FFF2-40B4-BE49-F238E27FC236}">
                <a16:creationId xmlns:a16="http://schemas.microsoft.com/office/drawing/2014/main" xmlns="" id="{D1551425-4D1F-4CD2-A027-A333527A0104}"/>
              </a:ext>
            </a:extLst>
          </p:cNvPr>
          <p:cNvPicPr>
            <a:picLocks noChangeAspect="1"/>
          </p:cNvPicPr>
          <p:nvPr/>
        </p:nvPicPr>
        <p:blipFill>
          <a:blip r:embed="rId11" cstate="print">
            <a:extLst>
              <a:ext uri="{28A0092B-C50C-407E-A947-70E740481C1C}">
                <a14:useLocalDpi xmlns:a14="http://schemas.microsoft.com/office/drawing/2010/main" xmlns="" val="0"/>
              </a:ext>
            </a:extLst>
          </a:blip>
          <a:stretch>
            <a:fillRect/>
          </a:stretch>
        </p:blipFill>
        <p:spPr>
          <a:xfrm rot="20629562">
            <a:off x="4671633" y="1387993"/>
            <a:ext cx="1579406" cy="997000"/>
          </a:xfrm>
          <a:prstGeom prst="rect">
            <a:avLst/>
          </a:prstGeom>
        </p:spPr>
      </p:pic>
      <p:pic>
        <p:nvPicPr>
          <p:cNvPr id="12" name="Immagine 11">
            <a:extLst>
              <a:ext uri="{FF2B5EF4-FFF2-40B4-BE49-F238E27FC236}">
                <a16:creationId xmlns:a16="http://schemas.microsoft.com/office/drawing/2014/main" xmlns="" id="{1DB45B59-26C2-49F8-BF34-94136B95C407}"/>
              </a:ext>
            </a:extLst>
          </p:cNvPr>
          <p:cNvPicPr>
            <a:picLocks noChangeAspect="1"/>
          </p:cNvPicPr>
          <p:nvPr/>
        </p:nvPicPr>
        <p:blipFill>
          <a:blip r:embed="rId12" cstate="print">
            <a:extLst>
              <a:ext uri="{28A0092B-C50C-407E-A947-70E740481C1C}">
                <a14:useLocalDpi xmlns:a14="http://schemas.microsoft.com/office/drawing/2010/main" xmlns="" val="0"/>
              </a:ext>
            </a:extLst>
          </a:blip>
          <a:stretch>
            <a:fillRect/>
          </a:stretch>
        </p:blipFill>
        <p:spPr>
          <a:xfrm>
            <a:off x="3702691" y="3827582"/>
            <a:ext cx="3630833" cy="1815417"/>
          </a:xfrm>
          <a:prstGeom prst="rect">
            <a:avLst/>
          </a:prstGeom>
        </p:spPr>
      </p:pic>
      <p:pic>
        <p:nvPicPr>
          <p:cNvPr id="19" name="Immagine 18">
            <a:extLst>
              <a:ext uri="{FF2B5EF4-FFF2-40B4-BE49-F238E27FC236}">
                <a16:creationId xmlns:a16="http://schemas.microsoft.com/office/drawing/2014/main" xmlns="" id="{A916F2A7-E185-4672-9451-4912AE167812}"/>
              </a:ext>
            </a:extLst>
          </p:cNvPr>
          <p:cNvPicPr>
            <a:picLocks noChangeAspect="1"/>
          </p:cNvPicPr>
          <p:nvPr/>
        </p:nvPicPr>
        <p:blipFill>
          <a:blip r:embed="rId13" cstate="print">
            <a:extLst>
              <a:ext uri="{28A0092B-C50C-407E-A947-70E740481C1C}">
                <a14:useLocalDpi xmlns:a14="http://schemas.microsoft.com/office/drawing/2010/main" xmlns="" val="0"/>
              </a:ext>
            </a:extLst>
          </a:blip>
          <a:stretch>
            <a:fillRect/>
          </a:stretch>
        </p:blipFill>
        <p:spPr>
          <a:xfrm>
            <a:off x="7118344" y="3631151"/>
            <a:ext cx="544033" cy="544033"/>
          </a:xfrm>
          <a:prstGeom prst="rect">
            <a:avLst/>
          </a:prstGeom>
        </p:spPr>
      </p:pic>
      <p:sp>
        <p:nvSpPr>
          <p:cNvPr id="23" name="Ovale 22">
            <a:extLst>
              <a:ext uri="{FF2B5EF4-FFF2-40B4-BE49-F238E27FC236}">
                <a16:creationId xmlns:a16="http://schemas.microsoft.com/office/drawing/2014/main" xmlns="" id="{14620D47-A1D8-4191-81AE-70C54C92F193}"/>
              </a:ext>
            </a:extLst>
          </p:cNvPr>
          <p:cNvSpPr/>
          <p:nvPr/>
        </p:nvSpPr>
        <p:spPr>
          <a:xfrm>
            <a:off x="9531801" y="1419204"/>
            <a:ext cx="656119" cy="4762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lumMod val="75000"/>
                  </a:schemeClr>
                </a:solidFill>
              </a:rPr>
              <a:t>11</a:t>
            </a:r>
          </a:p>
        </p:txBody>
      </p:sp>
      <p:sp>
        <p:nvSpPr>
          <p:cNvPr id="24" name="Ovale 23">
            <a:extLst>
              <a:ext uri="{FF2B5EF4-FFF2-40B4-BE49-F238E27FC236}">
                <a16:creationId xmlns:a16="http://schemas.microsoft.com/office/drawing/2014/main" xmlns="" id="{7B0945BA-50F2-48C8-BD50-FF48EB175925}"/>
              </a:ext>
            </a:extLst>
          </p:cNvPr>
          <p:cNvSpPr/>
          <p:nvPr/>
        </p:nvSpPr>
        <p:spPr>
          <a:xfrm>
            <a:off x="5201472" y="3296737"/>
            <a:ext cx="656119" cy="4762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lumMod val="75000"/>
                  </a:schemeClr>
                </a:solidFill>
              </a:rPr>
              <a:t>12</a:t>
            </a:r>
          </a:p>
        </p:txBody>
      </p:sp>
    </p:spTree>
    <p:extLst>
      <p:ext uri="{BB962C8B-B14F-4D97-AF65-F5344CB8AC3E}">
        <p14:creationId xmlns:p14="http://schemas.microsoft.com/office/powerpoint/2010/main" xmlns="" val="5484209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ttangolo 47">
            <a:extLst>
              <a:ext uri="{FF2B5EF4-FFF2-40B4-BE49-F238E27FC236}">
                <a16:creationId xmlns:a16="http://schemas.microsoft.com/office/drawing/2014/main" xmlns=""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4" name="Segnaposto testo 3">
            <a:extLst>
              <a:ext uri="{FF2B5EF4-FFF2-40B4-BE49-F238E27FC236}">
                <a16:creationId xmlns:a16="http://schemas.microsoft.com/office/drawing/2014/main" xmlns="" id="{F253B9FE-41A1-47DC-935A-B3FCFB116763}"/>
              </a:ext>
            </a:extLst>
          </p:cNvPr>
          <p:cNvSpPr>
            <a:spLocks noGrp="1"/>
          </p:cNvSpPr>
          <p:nvPr>
            <p:ph type="body" sz="quarter" idx="11"/>
          </p:nvPr>
        </p:nvSpPr>
        <p:spPr>
          <a:xfrm>
            <a:off x="61519" y="-11719"/>
            <a:ext cx="11496675" cy="341313"/>
          </a:xfrm>
        </p:spPr>
        <p:txBody>
          <a:bodyPr anchor="ctr" anchorCtr="0">
            <a:noAutofit/>
          </a:bodyPr>
          <a:lstStyle/>
          <a:p>
            <a:r>
              <a:rPr lang="it-IT" sz="3200" dirty="0">
                <a:solidFill>
                  <a:schemeClr val="tx1"/>
                </a:solidFill>
                <a:latin typeface="Microsoft Yi Baiti" panose="03000500000000000000" pitchFamily="66" charset="0"/>
                <a:ea typeface="Microsoft Yi Baiti" panose="03000500000000000000" pitchFamily="66" charset="0"/>
              </a:rPr>
              <a:t>Il caso: le elezioni </a:t>
            </a:r>
            <a:r>
              <a:rPr lang="it-IT" sz="3200" dirty="0" smtClean="0">
                <a:solidFill>
                  <a:schemeClr val="tx1"/>
                </a:solidFill>
                <a:latin typeface="Microsoft Yi Baiti" panose="03000500000000000000" pitchFamily="66" charset="0"/>
                <a:ea typeface="Microsoft Yi Baiti" panose="03000500000000000000" pitchFamily="66" charset="0"/>
              </a:rPr>
              <a:t>americane</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627141" y="0"/>
            <a:ext cx="503340" cy="338554"/>
          </a:xfrm>
          <a:prstGeom prst="rect">
            <a:avLst/>
          </a:prstGeom>
          <a:noFill/>
        </p:spPr>
        <p:txBody>
          <a:bodyPr wrap="square" rtlCol="0">
            <a:spAutoFit/>
          </a:bodyPr>
          <a:lstStyle/>
          <a:p>
            <a:pPr lvl="0">
              <a:defRPr/>
            </a:pPr>
            <a:r>
              <a:rPr lang="it-IT" sz="1600" dirty="0" smtClean="0">
                <a:solidFill>
                  <a:prstClr val="white"/>
                </a:solidFill>
                <a:latin typeface="Microsoft Yi Baiti" panose="03000500000000000000" pitchFamily="66" charset="0"/>
                <a:ea typeface="Microsoft Yi Baiti" panose="03000500000000000000" pitchFamily="66" charset="0"/>
              </a:rPr>
              <a:t>18</a:t>
            </a:r>
            <a:endParaRPr lang="it-IT" sz="1600" dirty="0">
              <a:solidFill>
                <a:prstClr val="white"/>
              </a:solidFill>
              <a:latin typeface="Microsoft Yi Baiti" panose="03000500000000000000" pitchFamily="66" charset="0"/>
              <a:ea typeface="Microsoft Yi Baiti" panose="03000500000000000000" pitchFamily="66" charset="0"/>
            </a:endParaRPr>
          </a:p>
        </p:txBody>
      </p:sp>
      <p:sp>
        <p:nvSpPr>
          <p:cNvPr id="68" name="Segnaposto testo 7">
            <a:extLst>
              <a:ext uri="{FF2B5EF4-FFF2-40B4-BE49-F238E27FC236}">
                <a16:creationId xmlns:a16="http://schemas.microsoft.com/office/drawing/2014/main" xmlns="" id="{33C37E95-5F17-4534-AC47-05ECE8B02EF6}"/>
              </a:ext>
            </a:extLst>
          </p:cNvPr>
          <p:cNvSpPr>
            <a:spLocks noGrp="1"/>
          </p:cNvSpPr>
          <p:nvPr>
            <p:ph type="body" sz="quarter" idx="17"/>
          </p:nvPr>
        </p:nvSpPr>
        <p:spPr>
          <a:xfrm>
            <a:off x="224287" y="3298071"/>
            <a:ext cx="2501660" cy="2020004"/>
          </a:xfrm>
        </p:spPr>
        <p:txBody>
          <a:bodyPr>
            <a:normAutofit/>
          </a:bodyPr>
          <a:lstStyle/>
          <a:p>
            <a:r>
              <a:rPr lang="it-IT" sz="1600"/>
              <a:t>Descrizione Scenario 01</a:t>
            </a:r>
          </a:p>
          <a:p>
            <a:r>
              <a:rPr lang="it-IT" sz="1600"/>
              <a:t>….</a:t>
            </a:r>
          </a:p>
          <a:p>
            <a:endParaRPr lang="it-IT" sz="1600" dirty="0"/>
          </a:p>
        </p:txBody>
      </p:sp>
      <p:sp>
        <p:nvSpPr>
          <p:cNvPr id="2" name="Documento 1">
            <a:extLst>
              <a:ext uri="{FF2B5EF4-FFF2-40B4-BE49-F238E27FC236}">
                <a16:creationId xmlns:a16="http://schemas.microsoft.com/office/drawing/2014/main" xmlns="" id="{B5D6EA2C-C98E-4C7C-9DC4-0DFE4FB8D0AA}"/>
              </a:ext>
            </a:extLst>
          </p:cNvPr>
          <p:cNvSpPr/>
          <p:nvPr/>
        </p:nvSpPr>
        <p:spPr>
          <a:xfrm>
            <a:off x="0" y="476249"/>
            <a:ext cx="6369170" cy="3698935"/>
          </a:xfrm>
          <a:prstGeom prst="flowChartDocumen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it-IT" sz="1800" b="0" i="0" u="none" strike="noStrike" kern="1200" cap="none" spc="0" normalizeH="0" baseline="0" noProof="0" dirty="0">
              <a:ln>
                <a:noFill/>
              </a:ln>
              <a:solidFill>
                <a:srgbClr val="EBEBEB">
                  <a:lumMod val="75000"/>
                </a:srgbClr>
              </a:solidFill>
              <a:effectLst/>
              <a:uLnTx/>
              <a:uFillTx/>
              <a:latin typeface="Century Gothic" panose="020B0502020202020204"/>
              <a:ea typeface="+mn-ea"/>
              <a:cs typeface="+mn-cs"/>
            </a:endParaRPr>
          </a:p>
        </p:txBody>
      </p:sp>
      <p:sp>
        <p:nvSpPr>
          <p:cNvPr id="18" name="Rettangolo 17">
            <a:extLst>
              <a:ext uri="{FF2B5EF4-FFF2-40B4-BE49-F238E27FC236}">
                <a16:creationId xmlns:a16="http://schemas.microsoft.com/office/drawing/2014/main" xmlns="" id="{BBAC464B-CCFB-4B31-90C9-C1A314F44AA6}"/>
              </a:ext>
            </a:extLst>
          </p:cNvPr>
          <p:cNvSpPr/>
          <p:nvPr/>
        </p:nvSpPr>
        <p:spPr>
          <a:xfrm>
            <a:off x="-2141924" y="-6700"/>
            <a:ext cx="2141924" cy="6877143"/>
          </a:xfrm>
          <a:prstGeom prst="rect">
            <a:avLst/>
          </a:prstGeom>
          <a:solidFill>
            <a:schemeClr val="tx1">
              <a:alpha val="5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1"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rPr>
              <a:t>Note sviluppo:</a:t>
            </a:r>
          </a:p>
          <a:p>
            <a:pPr lvl="0"/>
            <a:r>
              <a:rPr lang="it-IT" sz="1600" dirty="0">
                <a:solidFill>
                  <a:srgbClr val="1E5155">
                    <a:lumMod val="75000"/>
                  </a:srgbClr>
                </a:solidFill>
                <a:hlinkClick r:id="rId3"/>
              </a:rPr>
              <a:t>https://it.wikipedia.org/wiki/John_Podesta#/media/File:John_Podesta.jpg</a:t>
            </a:r>
            <a:endParaRPr lang="it-IT" sz="1600" dirty="0">
              <a:solidFill>
                <a:srgbClr val="1E5155">
                  <a:lumMod val="75000"/>
                </a:srgbClr>
              </a:solidFill>
            </a:endParaRPr>
          </a:p>
          <a:p>
            <a:pPr lvl="0"/>
            <a:endParaRPr lang="it-IT" sz="1600" dirty="0">
              <a:solidFill>
                <a:srgbClr val="1E5155">
                  <a:lumMod val="75000"/>
                </a:srgbClr>
              </a:solidFill>
            </a:endParaRPr>
          </a:p>
          <a:p>
            <a:pPr lvl="0"/>
            <a:endParaRPr lang="it-IT" sz="1600" dirty="0">
              <a:solidFill>
                <a:srgbClr val="1E5155">
                  <a:lumMod val="75000"/>
                </a:srgbClr>
              </a:solidFill>
            </a:endParaRPr>
          </a:p>
          <a:p>
            <a:pPr lvl="0"/>
            <a:r>
              <a:rPr lang="it-IT" sz="1600" dirty="0">
                <a:solidFill>
                  <a:srgbClr val="1E5155">
                    <a:lumMod val="75000"/>
                  </a:srgbClr>
                </a:solidFill>
                <a:hlinkClick r:id="rId4"/>
              </a:rPr>
              <a:t>https://pixabay.com/it/dito-puntato-mano-che-indica-3170418/</a:t>
            </a:r>
            <a:endParaRPr lang="it-IT" sz="1600" dirty="0">
              <a:solidFill>
                <a:srgbClr val="1E5155">
                  <a:lumMod val="75000"/>
                </a:srgbClr>
              </a:solidFill>
            </a:endParaRPr>
          </a:p>
          <a:p>
            <a:pPr lvl="0"/>
            <a:endParaRPr lang="it-IT" sz="1600" dirty="0">
              <a:solidFill>
                <a:srgbClr val="1E5155">
                  <a:lumMod val="75000"/>
                </a:srgbClr>
              </a:solidFill>
            </a:endParaRPr>
          </a:p>
          <a:p>
            <a:pPr lvl="0"/>
            <a:r>
              <a:rPr lang="it-IT" sz="1600" dirty="0">
                <a:solidFill>
                  <a:srgbClr val="1E5155">
                    <a:lumMod val="75000"/>
                  </a:srgbClr>
                </a:solidFill>
                <a:hlinkClick r:id="rId5"/>
              </a:rPr>
              <a:t>https://pixabay.com/it/mani-in-prima-persona-orologio-2885042/</a:t>
            </a:r>
            <a:endParaRPr lang="it-IT" sz="1600" dirty="0">
              <a:solidFill>
                <a:srgbClr val="1E5155">
                  <a:lumMod val="75000"/>
                </a:srgbClr>
              </a:solidFill>
            </a:endParaRPr>
          </a:p>
          <a:p>
            <a:pPr lvl="0"/>
            <a:endParaRPr lang="it-IT" sz="1600" dirty="0">
              <a:solidFill>
                <a:srgbClr val="1E5155">
                  <a:lumMod val="75000"/>
                </a:srgbClr>
              </a:solidFill>
            </a:endParaRPr>
          </a:p>
          <a:p>
            <a:pPr lvl="0"/>
            <a:endParaRPr lang="it-IT" sz="1600" dirty="0">
              <a:solidFill>
                <a:srgbClr val="1E5155">
                  <a:lumMod val="75000"/>
                </a:srgbClr>
              </a:solidFill>
            </a:endParaRPr>
          </a:p>
          <a:p>
            <a:r>
              <a:rPr lang="it-IT" sz="1600" dirty="0">
                <a:solidFill>
                  <a:schemeClr val="bg2">
                    <a:lumMod val="75000"/>
                  </a:schemeClr>
                </a:solidFill>
              </a:rPr>
              <a:t>Sostituire immagini alla fine dell’audio con quelle presenti nella successiva slide</a:t>
            </a:r>
          </a:p>
          <a:p>
            <a:pPr lvl="0"/>
            <a:endParaRPr lang="it-IT" sz="1600" dirty="0">
              <a:solidFill>
                <a:srgbClr val="1E5155">
                  <a:lumMod val="75000"/>
                </a:srgbClr>
              </a:solidFill>
            </a:endParaRPr>
          </a:p>
          <a:p>
            <a:pPr lvl="0"/>
            <a:endParaRPr kumimoji="0" lang="it-IT" sz="1600" b="0"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endParaRPr>
          </a:p>
        </p:txBody>
      </p:sp>
      <p:pic>
        <p:nvPicPr>
          <p:cNvPr id="7" name="Immagine 6">
            <a:extLst>
              <a:ext uri="{FF2B5EF4-FFF2-40B4-BE49-F238E27FC236}">
                <a16:creationId xmlns:a16="http://schemas.microsoft.com/office/drawing/2014/main" xmlns="" id="{E65233E3-D3C1-4753-BC22-E55B7FAE7689}"/>
              </a:ext>
            </a:extLst>
          </p:cNvPr>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615887" y="1109504"/>
            <a:ext cx="3184584" cy="4155884"/>
          </a:xfrm>
          <a:prstGeom prst="rect">
            <a:avLst/>
          </a:prstGeom>
        </p:spPr>
      </p:pic>
      <p:pic>
        <p:nvPicPr>
          <p:cNvPr id="22" name="Immagine 21">
            <a:extLst>
              <a:ext uri="{FF2B5EF4-FFF2-40B4-BE49-F238E27FC236}">
                <a16:creationId xmlns:a16="http://schemas.microsoft.com/office/drawing/2014/main" xmlns="" id="{79D7BAC7-9A91-412B-97CD-B9C70898E4CC}"/>
              </a:ext>
            </a:extLst>
          </p:cNvPr>
          <p:cNvPicPr>
            <a:picLocks noChangeAspect="1"/>
          </p:cNvPicPr>
          <p:nvPr/>
        </p:nvPicPr>
        <p:blipFill>
          <a:blip r:embed="rId7" cstate="print"/>
          <a:stretch>
            <a:fillRect/>
          </a:stretch>
        </p:blipFill>
        <p:spPr>
          <a:xfrm>
            <a:off x="5468684" y="939501"/>
            <a:ext cx="6191995" cy="3582036"/>
          </a:xfrm>
          <a:prstGeom prst="rect">
            <a:avLst/>
          </a:prstGeom>
        </p:spPr>
      </p:pic>
      <p:pic>
        <p:nvPicPr>
          <p:cNvPr id="5" name="Immagine 4">
            <a:extLst>
              <a:ext uri="{FF2B5EF4-FFF2-40B4-BE49-F238E27FC236}">
                <a16:creationId xmlns:a16="http://schemas.microsoft.com/office/drawing/2014/main" xmlns="" id="{D154FDC2-443A-4763-94E8-3B8596E616F6}"/>
              </a:ext>
            </a:extLst>
          </p:cNvPr>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rot="9000000">
            <a:off x="490301" y="3947682"/>
            <a:ext cx="3240644" cy="2396726"/>
          </a:xfrm>
          <a:prstGeom prst="rect">
            <a:avLst/>
          </a:prstGeom>
        </p:spPr>
      </p:pic>
      <p:pic>
        <p:nvPicPr>
          <p:cNvPr id="8" name="Immagine 7">
            <a:extLst>
              <a:ext uri="{FF2B5EF4-FFF2-40B4-BE49-F238E27FC236}">
                <a16:creationId xmlns:a16="http://schemas.microsoft.com/office/drawing/2014/main" xmlns="" id="{67A04C05-5EE4-4E48-8C50-42B3C8DE5B32}"/>
              </a:ext>
            </a:extLst>
          </p:cNvPr>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rot="900000">
            <a:off x="5147369" y="3475322"/>
            <a:ext cx="1473275" cy="2326224"/>
          </a:xfrm>
          <a:prstGeom prst="rect">
            <a:avLst/>
          </a:prstGeom>
        </p:spPr>
      </p:pic>
      <p:sp>
        <p:nvSpPr>
          <p:cNvPr id="19" name="Ovale 18">
            <a:extLst>
              <a:ext uri="{FF2B5EF4-FFF2-40B4-BE49-F238E27FC236}">
                <a16:creationId xmlns:a16="http://schemas.microsoft.com/office/drawing/2014/main" xmlns="" id="{E7183207-A08F-4F77-8E08-19CFE2B08A97}"/>
              </a:ext>
            </a:extLst>
          </p:cNvPr>
          <p:cNvSpPr/>
          <p:nvPr/>
        </p:nvSpPr>
        <p:spPr>
          <a:xfrm>
            <a:off x="2972580" y="1151295"/>
            <a:ext cx="656119" cy="4762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lumMod val="75000"/>
                  </a:schemeClr>
                </a:solidFill>
              </a:rPr>
              <a:t>13</a:t>
            </a:r>
          </a:p>
        </p:txBody>
      </p:sp>
      <p:sp>
        <p:nvSpPr>
          <p:cNvPr id="20" name="Ovale 19">
            <a:extLst>
              <a:ext uri="{FF2B5EF4-FFF2-40B4-BE49-F238E27FC236}">
                <a16:creationId xmlns:a16="http://schemas.microsoft.com/office/drawing/2014/main" xmlns="" id="{086F9BAA-8836-4BBD-9DA8-4EAFFC8477E3}"/>
              </a:ext>
            </a:extLst>
          </p:cNvPr>
          <p:cNvSpPr/>
          <p:nvPr/>
        </p:nvSpPr>
        <p:spPr>
          <a:xfrm>
            <a:off x="3472411" y="5046563"/>
            <a:ext cx="656119" cy="4762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lumMod val="75000"/>
                  </a:schemeClr>
                </a:solidFill>
              </a:rPr>
              <a:t>14</a:t>
            </a:r>
          </a:p>
        </p:txBody>
      </p:sp>
      <p:sp>
        <p:nvSpPr>
          <p:cNvPr id="21" name="Ovale 20">
            <a:extLst>
              <a:ext uri="{FF2B5EF4-FFF2-40B4-BE49-F238E27FC236}">
                <a16:creationId xmlns:a16="http://schemas.microsoft.com/office/drawing/2014/main" xmlns="" id="{E319B056-BF96-4EC7-99E1-C29254DB3BA2}"/>
              </a:ext>
            </a:extLst>
          </p:cNvPr>
          <p:cNvSpPr/>
          <p:nvPr/>
        </p:nvSpPr>
        <p:spPr>
          <a:xfrm>
            <a:off x="6896580" y="4760803"/>
            <a:ext cx="656119" cy="4762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lumMod val="75000"/>
                  </a:schemeClr>
                </a:solidFill>
              </a:rPr>
              <a:t>15</a:t>
            </a:r>
          </a:p>
        </p:txBody>
      </p:sp>
    </p:spTree>
    <p:extLst>
      <p:ext uri="{BB962C8B-B14F-4D97-AF65-F5344CB8AC3E}">
        <p14:creationId xmlns:p14="http://schemas.microsoft.com/office/powerpoint/2010/main" xmlns="" val="31739454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ttangolo 47">
            <a:extLst>
              <a:ext uri="{FF2B5EF4-FFF2-40B4-BE49-F238E27FC236}">
                <a16:creationId xmlns:a16="http://schemas.microsoft.com/office/drawing/2014/main" xmlns=""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4" name="Segnaposto testo 3">
            <a:extLst>
              <a:ext uri="{FF2B5EF4-FFF2-40B4-BE49-F238E27FC236}">
                <a16:creationId xmlns:a16="http://schemas.microsoft.com/office/drawing/2014/main" xmlns="" id="{F253B9FE-41A1-47DC-935A-B3FCFB116763}"/>
              </a:ext>
            </a:extLst>
          </p:cNvPr>
          <p:cNvSpPr>
            <a:spLocks noGrp="1"/>
          </p:cNvSpPr>
          <p:nvPr>
            <p:ph type="body" sz="quarter" idx="11"/>
          </p:nvPr>
        </p:nvSpPr>
        <p:spPr>
          <a:xfrm>
            <a:off x="61519" y="-11719"/>
            <a:ext cx="11496675" cy="341313"/>
          </a:xfrm>
        </p:spPr>
        <p:txBody>
          <a:bodyPr anchor="ctr" anchorCtr="0">
            <a:noAutofit/>
          </a:bodyPr>
          <a:lstStyle/>
          <a:p>
            <a:r>
              <a:rPr lang="it-IT" sz="3200" dirty="0">
                <a:solidFill>
                  <a:schemeClr val="tx1"/>
                </a:solidFill>
                <a:latin typeface="Microsoft Yi Baiti" panose="03000500000000000000" pitchFamily="66" charset="0"/>
                <a:ea typeface="Microsoft Yi Baiti" panose="03000500000000000000" pitchFamily="66" charset="0"/>
              </a:rPr>
              <a:t>Il caso: le elezioni </a:t>
            </a:r>
            <a:r>
              <a:rPr lang="it-IT" sz="3200" dirty="0" smtClean="0">
                <a:solidFill>
                  <a:schemeClr val="tx1"/>
                </a:solidFill>
                <a:latin typeface="Microsoft Yi Baiti" panose="03000500000000000000" pitchFamily="66" charset="0"/>
                <a:ea typeface="Microsoft Yi Baiti" panose="03000500000000000000" pitchFamily="66" charset="0"/>
              </a:rPr>
              <a:t>americane</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627141" y="0"/>
            <a:ext cx="503340" cy="338554"/>
          </a:xfrm>
          <a:prstGeom prst="rect">
            <a:avLst/>
          </a:prstGeom>
          <a:noFill/>
        </p:spPr>
        <p:txBody>
          <a:bodyPr wrap="square" rtlCol="0">
            <a:spAutoFit/>
          </a:bodyPr>
          <a:lstStyle/>
          <a:p>
            <a:pPr lvl="0">
              <a:defRPr/>
            </a:pPr>
            <a:r>
              <a:rPr lang="it-IT" sz="1600" dirty="0" smtClean="0">
                <a:solidFill>
                  <a:prstClr val="white"/>
                </a:solidFill>
                <a:latin typeface="Microsoft Yi Baiti" panose="03000500000000000000" pitchFamily="66" charset="0"/>
                <a:ea typeface="Microsoft Yi Baiti" panose="03000500000000000000" pitchFamily="66" charset="0"/>
              </a:rPr>
              <a:t>18</a:t>
            </a:r>
            <a:endParaRPr lang="it-IT" sz="1600" dirty="0">
              <a:solidFill>
                <a:prstClr val="white"/>
              </a:solidFill>
              <a:latin typeface="Microsoft Yi Baiti" panose="03000500000000000000" pitchFamily="66" charset="0"/>
              <a:ea typeface="Microsoft Yi Baiti" panose="03000500000000000000" pitchFamily="66" charset="0"/>
            </a:endParaRPr>
          </a:p>
        </p:txBody>
      </p:sp>
      <p:sp>
        <p:nvSpPr>
          <p:cNvPr id="68" name="Segnaposto testo 7">
            <a:extLst>
              <a:ext uri="{FF2B5EF4-FFF2-40B4-BE49-F238E27FC236}">
                <a16:creationId xmlns:a16="http://schemas.microsoft.com/office/drawing/2014/main" xmlns="" id="{33C37E95-5F17-4534-AC47-05ECE8B02EF6}"/>
              </a:ext>
            </a:extLst>
          </p:cNvPr>
          <p:cNvSpPr>
            <a:spLocks noGrp="1"/>
          </p:cNvSpPr>
          <p:nvPr>
            <p:ph type="body" sz="quarter" idx="17"/>
          </p:nvPr>
        </p:nvSpPr>
        <p:spPr>
          <a:xfrm>
            <a:off x="224287" y="3298071"/>
            <a:ext cx="2501660" cy="2020004"/>
          </a:xfrm>
        </p:spPr>
        <p:txBody>
          <a:bodyPr>
            <a:normAutofit/>
          </a:bodyPr>
          <a:lstStyle/>
          <a:p>
            <a:r>
              <a:rPr lang="it-IT" sz="1600"/>
              <a:t>Descrizione Scenario 01</a:t>
            </a:r>
          </a:p>
          <a:p>
            <a:r>
              <a:rPr lang="it-IT" sz="1600"/>
              <a:t>….</a:t>
            </a:r>
          </a:p>
          <a:p>
            <a:endParaRPr lang="it-IT" sz="1600" dirty="0"/>
          </a:p>
        </p:txBody>
      </p:sp>
      <p:sp>
        <p:nvSpPr>
          <p:cNvPr id="2" name="Documento 1">
            <a:extLst>
              <a:ext uri="{FF2B5EF4-FFF2-40B4-BE49-F238E27FC236}">
                <a16:creationId xmlns:a16="http://schemas.microsoft.com/office/drawing/2014/main" xmlns="" id="{B5D6EA2C-C98E-4C7C-9DC4-0DFE4FB8D0AA}"/>
              </a:ext>
            </a:extLst>
          </p:cNvPr>
          <p:cNvSpPr/>
          <p:nvPr/>
        </p:nvSpPr>
        <p:spPr>
          <a:xfrm>
            <a:off x="0" y="476249"/>
            <a:ext cx="6369170" cy="3698935"/>
          </a:xfrm>
          <a:prstGeom prst="flowChartDocumen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it-IT" sz="1800" b="0" i="0" u="none" strike="noStrike" kern="1200" cap="none" spc="0" normalizeH="0" baseline="0" noProof="0" dirty="0">
              <a:ln>
                <a:noFill/>
              </a:ln>
              <a:solidFill>
                <a:srgbClr val="EBEBEB">
                  <a:lumMod val="75000"/>
                </a:srgbClr>
              </a:solidFill>
              <a:effectLst/>
              <a:uLnTx/>
              <a:uFillTx/>
              <a:latin typeface="Century Gothic" panose="020B0502020202020204"/>
              <a:ea typeface="+mn-ea"/>
              <a:cs typeface="+mn-cs"/>
            </a:endParaRPr>
          </a:p>
        </p:txBody>
      </p:sp>
      <p:sp>
        <p:nvSpPr>
          <p:cNvPr id="18" name="Rettangolo 17">
            <a:extLst>
              <a:ext uri="{FF2B5EF4-FFF2-40B4-BE49-F238E27FC236}">
                <a16:creationId xmlns:a16="http://schemas.microsoft.com/office/drawing/2014/main" xmlns="" id="{BBAC464B-CCFB-4B31-90C9-C1A314F44AA6}"/>
              </a:ext>
            </a:extLst>
          </p:cNvPr>
          <p:cNvSpPr/>
          <p:nvPr/>
        </p:nvSpPr>
        <p:spPr>
          <a:xfrm>
            <a:off x="-2141924" y="-6700"/>
            <a:ext cx="2141924" cy="6877143"/>
          </a:xfrm>
          <a:prstGeom prst="rect">
            <a:avLst/>
          </a:prstGeom>
          <a:solidFill>
            <a:schemeClr val="tx1">
              <a:alpha val="5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1"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rPr>
              <a:t>Note sviluppo:</a:t>
            </a:r>
          </a:p>
          <a:p>
            <a:pPr lvl="0"/>
            <a:r>
              <a:rPr lang="it-IT" sz="1600" dirty="0">
                <a:solidFill>
                  <a:srgbClr val="1E5155">
                    <a:lumMod val="75000"/>
                  </a:srgbClr>
                </a:solidFill>
                <a:hlinkClick r:id="rId3"/>
              </a:rPr>
              <a:t>https://it.wikipedia.org/wiki/John_Podesta#/media/File:John_Podesta.jpg</a:t>
            </a:r>
            <a:endParaRPr lang="it-IT" sz="1600" dirty="0">
              <a:solidFill>
                <a:srgbClr val="1E5155">
                  <a:lumMod val="75000"/>
                </a:srgbClr>
              </a:solidFill>
            </a:endParaRPr>
          </a:p>
          <a:p>
            <a:pPr lvl="0"/>
            <a:endParaRPr lang="it-IT" sz="1600" dirty="0">
              <a:solidFill>
                <a:srgbClr val="1E5155">
                  <a:lumMod val="75000"/>
                </a:srgbClr>
              </a:solidFill>
            </a:endParaRPr>
          </a:p>
          <a:p>
            <a:pPr lvl="0"/>
            <a:endParaRPr lang="it-IT" sz="1600" dirty="0">
              <a:solidFill>
                <a:srgbClr val="1E5155">
                  <a:lumMod val="75000"/>
                </a:srgbClr>
              </a:solidFill>
            </a:endParaRPr>
          </a:p>
          <a:p>
            <a:pPr lvl="0"/>
            <a:r>
              <a:rPr lang="it-IT" sz="1600" dirty="0">
                <a:solidFill>
                  <a:srgbClr val="1E5155">
                    <a:lumMod val="75000"/>
                  </a:srgbClr>
                </a:solidFill>
                <a:hlinkClick r:id="rId4"/>
              </a:rPr>
              <a:t>https://pixabay.com/it/dito-puntato-mano-che-indica-3170418/</a:t>
            </a:r>
            <a:endParaRPr lang="it-IT" sz="1600" dirty="0">
              <a:solidFill>
                <a:srgbClr val="1E5155">
                  <a:lumMod val="75000"/>
                </a:srgbClr>
              </a:solidFill>
            </a:endParaRPr>
          </a:p>
          <a:p>
            <a:pPr lvl="0"/>
            <a:endParaRPr lang="it-IT" sz="1600" dirty="0">
              <a:solidFill>
                <a:srgbClr val="1E5155">
                  <a:lumMod val="75000"/>
                </a:srgbClr>
              </a:solidFill>
            </a:endParaRPr>
          </a:p>
          <a:p>
            <a:pPr lvl="0"/>
            <a:r>
              <a:rPr lang="it-IT" sz="1600" dirty="0">
                <a:solidFill>
                  <a:srgbClr val="1E5155">
                    <a:lumMod val="75000"/>
                  </a:srgbClr>
                </a:solidFill>
                <a:hlinkClick r:id="rId5"/>
              </a:rPr>
              <a:t>https://pixabay.com/it/mani-in-prima-persona-orologio-2885042/</a:t>
            </a:r>
            <a:endParaRPr lang="it-IT" sz="1600" dirty="0">
              <a:solidFill>
                <a:srgbClr val="1E5155">
                  <a:lumMod val="75000"/>
                </a:srgbClr>
              </a:solidFill>
            </a:endParaRPr>
          </a:p>
          <a:p>
            <a:pPr lvl="0"/>
            <a:endParaRPr lang="it-IT" sz="1600" dirty="0">
              <a:solidFill>
                <a:srgbClr val="1E5155">
                  <a:lumMod val="75000"/>
                </a:srgbClr>
              </a:solidFill>
            </a:endParaRPr>
          </a:p>
          <a:p>
            <a:pPr lvl="0"/>
            <a:r>
              <a:rPr lang="it-IT" sz="1600" dirty="0">
                <a:solidFill>
                  <a:srgbClr val="1E5155">
                    <a:lumMod val="75000"/>
                  </a:srgbClr>
                </a:solidFill>
              </a:rPr>
              <a:t>https://pixabay.com/it/lettera-posta-elettronica-mail-1292826/</a:t>
            </a:r>
          </a:p>
          <a:p>
            <a:pPr lvl="0"/>
            <a:endParaRPr kumimoji="0" lang="it-IT" sz="1600" b="0"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endParaRPr>
          </a:p>
        </p:txBody>
      </p:sp>
      <p:pic>
        <p:nvPicPr>
          <p:cNvPr id="22" name="Immagine 21">
            <a:extLst>
              <a:ext uri="{FF2B5EF4-FFF2-40B4-BE49-F238E27FC236}">
                <a16:creationId xmlns:a16="http://schemas.microsoft.com/office/drawing/2014/main" xmlns="" id="{79D7BAC7-9A91-412B-97CD-B9C70898E4CC}"/>
              </a:ext>
            </a:extLst>
          </p:cNvPr>
          <p:cNvPicPr>
            <a:picLocks noChangeAspect="1"/>
          </p:cNvPicPr>
          <p:nvPr/>
        </p:nvPicPr>
        <p:blipFill>
          <a:blip r:embed="rId6" cstate="print"/>
          <a:stretch>
            <a:fillRect/>
          </a:stretch>
        </p:blipFill>
        <p:spPr>
          <a:xfrm>
            <a:off x="858258" y="1278067"/>
            <a:ext cx="3491828" cy="2020004"/>
          </a:xfrm>
          <a:prstGeom prst="rect">
            <a:avLst/>
          </a:prstGeom>
        </p:spPr>
      </p:pic>
      <p:pic>
        <p:nvPicPr>
          <p:cNvPr id="8" name="Immagine 7">
            <a:extLst>
              <a:ext uri="{FF2B5EF4-FFF2-40B4-BE49-F238E27FC236}">
                <a16:creationId xmlns:a16="http://schemas.microsoft.com/office/drawing/2014/main" xmlns="" id="{67A04C05-5EE4-4E48-8C50-42B3C8DE5B32}"/>
              </a:ext>
            </a:extLst>
          </p:cNvPr>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rot="900000">
            <a:off x="149631" y="2647278"/>
            <a:ext cx="1473275" cy="2326224"/>
          </a:xfrm>
          <a:prstGeom prst="rect">
            <a:avLst/>
          </a:prstGeom>
        </p:spPr>
      </p:pic>
      <p:pic>
        <p:nvPicPr>
          <p:cNvPr id="11" name="Immagine 10">
            <a:extLst>
              <a:ext uri="{FF2B5EF4-FFF2-40B4-BE49-F238E27FC236}">
                <a16:creationId xmlns:a16="http://schemas.microsoft.com/office/drawing/2014/main" xmlns="" id="{87790B99-8EEE-489F-8FEE-B60CD43DB1B2}"/>
              </a:ext>
            </a:extLst>
          </p:cNvPr>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7897388" y="864234"/>
            <a:ext cx="2673645" cy="2847669"/>
          </a:xfrm>
          <a:prstGeom prst="rect">
            <a:avLst/>
          </a:prstGeom>
        </p:spPr>
      </p:pic>
      <p:pic>
        <p:nvPicPr>
          <p:cNvPr id="6" name="Immagine 5">
            <a:extLst>
              <a:ext uri="{FF2B5EF4-FFF2-40B4-BE49-F238E27FC236}">
                <a16:creationId xmlns:a16="http://schemas.microsoft.com/office/drawing/2014/main" xmlns="" id="{D761E7F0-3842-41E7-B70E-05372C11C568}"/>
              </a:ext>
            </a:extLst>
          </p:cNvPr>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7227428" y="3061077"/>
            <a:ext cx="4013567" cy="2855486"/>
          </a:xfrm>
          <a:prstGeom prst="rect">
            <a:avLst/>
          </a:prstGeom>
        </p:spPr>
      </p:pic>
      <p:pic>
        <p:nvPicPr>
          <p:cNvPr id="15" name="Immagine 14">
            <a:extLst>
              <a:ext uri="{FF2B5EF4-FFF2-40B4-BE49-F238E27FC236}">
                <a16:creationId xmlns:a16="http://schemas.microsoft.com/office/drawing/2014/main" xmlns="" id="{7B1C6548-1ABA-487A-80BA-1668F51AE6DB}"/>
              </a:ext>
            </a:extLst>
          </p:cNvPr>
          <p:cNvPicPr>
            <a:picLocks noChangeAspect="1"/>
          </p:cNvPicPr>
          <p:nvPr/>
        </p:nvPicPr>
        <p:blipFill>
          <a:blip r:embed="rId10" cstate="print">
            <a:extLst>
              <a:ext uri="{28A0092B-C50C-407E-A947-70E740481C1C}">
                <a14:useLocalDpi xmlns:a14="http://schemas.microsoft.com/office/drawing/2010/main" xmlns="" val="0"/>
              </a:ext>
            </a:extLst>
          </a:blip>
          <a:stretch>
            <a:fillRect/>
          </a:stretch>
        </p:blipFill>
        <p:spPr>
          <a:xfrm>
            <a:off x="7676142" y="4265176"/>
            <a:ext cx="3022526" cy="1511263"/>
          </a:xfrm>
          <a:prstGeom prst="rect">
            <a:avLst/>
          </a:prstGeom>
        </p:spPr>
      </p:pic>
      <p:sp>
        <p:nvSpPr>
          <p:cNvPr id="12" name="Freccia circolare in su 11">
            <a:extLst>
              <a:ext uri="{FF2B5EF4-FFF2-40B4-BE49-F238E27FC236}">
                <a16:creationId xmlns:a16="http://schemas.microsoft.com/office/drawing/2014/main" xmlns="" id="{9B3890F6-FF04-49DE-BD11-FC09807F5245}"/>
              </a:ext>
            </a:extLst>
          </p:cNvPr>
          <p:cNvSpPr/>
          <p:nvPr/>
        </p:nvSpPr>
        <p:spPr>
          <a:xfrm rot="11403904" flipH="1" flipV="1">
            <a:off x="1489148" y="3446303"/>
            <a:ext cx="5556104" cy="2392668"/>
          </a:xfrm>
          <a:prstGeom prst="curvedUpArrow">
            <a:avLst>
              <a:gd name="adj1" fmla="val 14637"/>
              <a:gd name="adj2" fmla="val 31301"/>
              <a:gd name="adj3" fmla="val 4144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19" name="Ovale 18">
            <a:extLst>
              <a:ext uri="{FF2B5EF4-FFF2-40B4-BE49-F238E27FC236}">
                <a16:creationId xmlns:a16="http://schemas.microsoft.com/office/drawing/2014/main" xmlns="" id="{A7B70EDA-91EE-4AF9-8AB3-0A2151930B22}"/>
              </a:ext>
            </a:extLst>
          </p:cNvPr>
          <p:cNvSpPr/>
          <p:nvPr/>
        </p:nvSpPr>
        <p:spPr>
          <a:xfrm>
            <a:off x="2276112" y="3473778"/>
            <a:ext cx="656119" cy="4762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lumMod val="75000"/>
                  </a:schemeClr>
                </a:solidFill>
              </a:rPr>
              <a:t>16</a:t>
            </a:r>
          </a:p>
        </p:txBody>
      </p:sp>
      <p:sp>
        <p:nvSpPr>
          <p:cNvPr id="20" name="Ovale 19">
            <a:extLst>
              <a:ext uri="{FF2B5EF4-FFF2-40B4-BE49-F238E27FC236}">
                <a16:creationId xmlns:a16="http://schemas.microsoft.com/office/drawing/2014/main" xmlns="" id="{0DD9D1B3-D0C8-4E6E-AACE-83FF36A32C64}"/>
              </a:ext>
            </a:extLst>
          </p:cNvPr>
          <p:cNvSpPr/>
          <p:nvPr/>
        </p:nvSpPr>
        <p:spPr>
          <a:xfrm>
            <a:off x="10952334" y="5589222"/>
            <a:ext cx="656119" cy="4762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lumMod val="75000"/>
                  </a:schemeClr>
                </a:solidFill>
              </a:rPr>
              <a:t>17</a:t>
            </a:r>
          </a:p>
        </p:txBody>
      </p:sp>
      <p:sp>
        <p:nvSpPr>
          <p:cNvPr id="21" name="Ovale 20">
            <a:extLst>
              <a:ext uri="{FF2B5EF4-FFF2-40B4-BE49-F238E27FC236}">
                <a16:creationId xmlns:a16="http://schemas.microsoft.com/office/drawing/2014/main" xmlns="" id="{4D3FA2CE-AD7E-4F3C-B2E3-232025EA9AF3}"/>
              </a:ext>
            </a:extLst>
          </p:cNvPr>
          <p:cNvSpPr/>
          <p:nvPr/>
        </p:nvSpPr>
        <p:spPr>
          <a:xfrm>
            <a:off x="9914914" y="801817"/>
            <a:ext cx="656119" cy="4762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lumMod val="75000"/>
                  </a:schemeClr>
                </a:solidFill>
              </a:rPr>
              <a:t>18</a:t>
            </a:r>
          </a:p>
        </p:txBody>
      </p:sp>
      <p:sp>
        <p:nvSpPr>
          <p:cNvPr id="13" name="Luna 12">
            <a:extLst>
              <a:ext uri="{FF2B5EF4-FFF2-40B4-BE49-F238E27FC236}">
                <a16:creationId xmlns:a16="http://schemas.microsoft.com/office/drawing/2014/main" xmlns="" id="{5095130C-60C2-4BAA-BBC5-6438678089F5}"/>
              </a:ext>
            </a:extLst>
          </p:cNvPr>
          <p:cNvSpPr/>
          <p:nvPr/>
        </p:nvSpPr>
        <p:spPr>
          <a:xfrm rot="16200000">
            <a:off x="9054511" y="1792314"/>
            <a:ext cx="316868" cy="702100"/>
          </a:xfrm>
          <a:prstGeom prst="mo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xmlns="" val="18620441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Elaborazione 29">
            <a:extLst>
              <a:ext uri="{FF2B5EF4-FFF2-40B4-BE49-F238E27FC236}">
                <a16:creationId xmlns:a16="http://schemas.microsoft.com/office/drawing/2014/main" xmlns="" id="{8AA135C1-60F5-41E3-BC26-F98C1F4A1A9A}"/>
              </a:ext>
            </a:extLst>
          </p:cNvPr>
          <p:cNvSpPr/>
          <p:nvPr/>
        </p:nvSpPr>
        <p:spPr>
          <a:xfrm>
            <a:off x="-5070" y="3379500"/>
            <a:ext cx="8816196" cy="3485202"/>
          </a:xfrm>
          <a:prstGeom prst="flowChartProcess">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4" name="Elaborazione 13">
            <a:extLst>
              <a:ext uri="{FF2B5EF4-FFF2-40B4-BE49-F238E27FC236}">
                <a16:creationId xmlns:a16="http://schemas.microsoft.com/office/drawing/2014/main" xmlns="" id="{D196522F-FD5B-4D98-8E11-918D3F154707}"/>
              </a:ext>
            </a:extLst>
          </p:cNvPr>
          <p:cNvSpPr/>
          <p:nvPr/>
        </p:nvSpPr>
        <p:spPr>
          <a:xfrm>
            <a:off x="0" y="421806"/>
            <a:ext cx="8212347" cy="3485202"/>
          </a:xfrm>
          <a:prstGeom prst="flowChart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48" name="Rettangolo 47">
            <a:extLst>
              <a:ext uri="{FF2B5EF4-FFF2-40B4-BE49-F238E27FC236}">
                <a16:creationId xmlns:a16="http://schemas.microsoft.com/office/drawing/2014/main" xmlns=""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627141" y="0"/>
            <a:ext cx="50334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dirty="0" smtClean="0">
                <a:ln>
                  <a:noFill/>
                </a:ln>
                <a:solidFill>
                  <a:prstClr val="white"/>
                </a:solidFill>
                <a:effectLst/>
                <a:uLnTx/>
                <a:uFillTx/>
                <a:latin typeface="Microsoft Yi Baiti" panose="03000500000000000000" pitchFamily="66" charset="0"/>
                <a:ea typeface="Microsoft Yi Baiti" panose="03000500000000000000" pitchFamily="66" charset="0"/>
                <a:cs typeface="+mn-cs"/>
              </a:rPr>
              <a:t>19</a:t>
            </a:r>
            <a:endParaRPr kumimoji="0" lang="it-IT" sz="1600" b="0" i="0" u="none" strike="noStrike" kern="1200" cap="none" spc="0" normalizeH="0" baseline="0" noProof="0" dirty="0">
              <a:ln>
                <a:noFill/>
              </a:ln>
              <a:solidFill>
                <a:prstClr val="white"/>
              </a:solidFill>
              <a:effectLst/>
              <a:uLnTx/>
              <a:uFillTx/>
              <a:latin typeface="Microsoft Yi Baiti" panose="03000500000000000000" pitchFamily="66" charset="0"/>
              <a:ea typeface="Microsoft Yi Baiti" panose="03000500000000000000" pitchFamily="66" charset="0"/>
              <a:cs typeface="+mn-cs"/>
            </a:endParaRPr>
          </a:p>
        </p:txBody>
      </p:sp>
      <p:sp>
        <p:nvSpPr>
          <p:cNvPr id="20" name="Segnaposto testo 3">
            <a:extLst>
              <a:ext uri="{FF2B5EF4-FFF2-40B4-BE49-F238E27FC236}">
                <a16:creationId xmlns:a16="http://schemas.microsoft.com/office/drawing/2014/main" xmlns="" id="{961F039E-065F-4BF9-B992-93C7C45A9373}"/>
              </a:ext>
            </a:extLst>
          </p:cNvPr>
          <p:cNvSpPr>
            <a:spLocks noGrp="1"/>
          </p:cNvSpPr>
          <p:nvPr>
            <p:ph type="body" sz="quarter" idx="11"/>
          </p:nvPr>
        </p:nvSpPr>
        <p:spPr>
          <a:xfrm>
            <a:off x="55123" y="6051"/>
            <a:ext cx="11496675" cy="341313"/>
          </a:xfrm>
        </p:spPr>
        <p:txBody>
          <a:bodyPr anchor="ctr" anchorCtr="0">
            <a:noAutofit/>
          </a:bodyPr>
          <a:lstStyle/>
          <a:p>
            <a:r>
              <a:rPr lang="it-IT" sz="3200" dirty="0">
                <a:solidFill>
                  <a:schemeClr val="tx1"/>
                </a:solidFill>
                <a:latin typeface="Microsoft Yi Baiti" panose="03000500000000000000" pitchFamily="66" charset="0"/>
                <a:ea typeface="Microsoft Yi Baiti" panose="03000500000000000000" pitchFamily="66" charset="0"/>
              </a:rPr>
              <a:t>Altri canali di </a:t>
            </a:r>
            <a:r>
              <a:rPr lang="it-IT" sz="3200" dirty="0" smtClean="0">
                <a:solidFill>
                  <a:schemeClr val="tx1"/>
                </a:solidFill>
                <a:latin typeface="Microsoft Yi Baiti" panose="03000500000000000000" pitchFamily="66" charset="0"/>
                <a:ea typeface="Microsoft Yi Baiti" panose="03000500000000000000" pitchFamily="66" charset="0"/>
              </a:rPr>
              <a:t>attacco</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13" name="Documento 12">
            <a:extLst>
              <a:ext uri="{FF2B5EF4-FFF2-40B4-BE49-F238E27FC236}">
                <a16:creationId xmlns:a16="http://schemas.microsoft.com/office/drawing/2014/main" xmlns="" id="{E9347E24-CD42-4187-AF4B-B26BC004BD7E}"/>
              </a:ext>
            </a:extLst>
          </p:cNvPr>
          <p:cNvSpPr>
            <a:spLocks/>
          </p:cNvSpPr>
          <p:nvPr/>
        </p:nvSpPr>
        <p:spPr>
          <a:xfrm rot="5400000">
            <a:off x="6781941" y="1454646"/>
            <a:ext cx="6388453" cy="4431665"/>
          </a:xfrm>
          <a:prstGeom prst="flowChartDocument">
            <a:avLst/>
          </a:prstGeom>
          <a:blipFill dpi="0" rotWithShape="0">
            <a:blip r:embed="rId3" cstate="print">
              <a:alphaModFix amt="99000"/>
            </a:blip>
            <a:srcRect/>
            <a:stretch>
              <a:fillRect l="-36571" r="-1937" b="-4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7" name="Rettangolo 16">
            <a:extLst>
              <a:ext uri="{FF2B5EF4-FFF2-40B4-BE49-F238E27FC236}">
                <a16:creationId xmlns:a16="http://schemas.microsoft.com/office/drawing/2014/main" xmlns="" id="{ACAA8D01-21AE-4135-8469-791D7CBC3AD4}"/>
              </a:ext>
            </a:extLst>
          </p:cNvPr>
          <p:cNvSpPr/>
          <p:nvPr/>
        </p:nvSpPr>
        <p:spPr>
          <a:xfrm>
            <a:off x="190847" y="1086294"/>
            <a:ext cx="7173576" cy="507831"/>
          </a:xfrm>
          <a:prstGeom prst="rect">
            <a:avLst/>
          </a:prstGeom>
        </p:spPr>
        <p:txBody>
          <a:bodyPr wrap="square">
            <a:spAutoFit/>
          </a:bodyPr>
          <a:lstStyle/>
          <a:p>
            <a:pPr lvl="0">
              <a:lnSpc>
                <a:spcPct val="150000"/>
              </a:lnSpc>
            </a:pPr>
            <a:r>
              <a:rPr lang="it-IT" dirty="0">
                <a:solidFill>
                  <a:srgbClr val="EBEBEB">
                    <a:lumMod val="75000"/>
                  </a:srgbClr>
                </a:solidFill>
              </a:rPr>
              <a:t>Invio di </a:t>
            </a:r>
            <a:r>
              <a:rPr lang="it-IT" dirty="0" smtClean="0">
                <a:solidFill>
                  <a:srgbClr val="EBEBEB">
                    <a:lumMod val="75000"/>
                  </a:srgbClr>
                </a:solidFill>
              </a:rPr>
              <a:t>sms </a:t>
            </a:r>
            <a:r>
              <a:rPr lang="it-IT" dirty="0">
                <a:solidFill>
                  <a:srgbClr val="EBEBEB">
                    <a:lumMod val="75000"/>
                  </a:srgbClr>
                </a:solidFill>
              </a:rPr>
              <a:t>malevoli sul telefono</a:t>
            </a:r>
          </a:p>
        </p:txBody>
      </p:sp>
      <p:sp>
        <p:nvSpPr>
          <p:cNvPr id="4" name="Rettangolo 3">
            <a:extLst>
              <a:ext uri="{FF2B5EF4-FFF2-40B4-BE49-F238E27FC236}">
                <a16:creationId xmlns:a16="http://schemas.microsoft.com/office/drawing/2014/main" xmlns="" id="{912A912C-6FAB-47E7-A458-0709DAECC9E8}"/>
              </a:ext>
            </a:extLst>
          </p:cNvPr>
          <p:cNvSpPr/>
          <p:nvPr/>
        </p:nvSpPr>
        <p:spPr>
          <a:xfrm>
            <a:off x="-2141924" y="-6700"/>
            <a:ext cx="2141924" cy="5436973"/>
          </a:xfrm>
          <a:prstGeom prst="rect">
            <a:avLst/>
          </a:prstGeom>
          <a:solidFill>
            <a:schemeClr val="tx1">
              <a:alpha val="5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1"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rPr>
              <a:t>Note sviluppo:</a:t>
            </a:r>
          </a:p>
          <a:p>
            <a:pPr lvl="0"/>
            <a:r>
              <a:rPr lang="it-IT" sz="1600" dirty="0">
                <a:solidFill>
                  <a:srgbClr val="1E5155">
                    <a:lumMod val="75000"/>
                  </a:srgbClr>
                </a:solidFill>
                <a:hlinkClick r:id="rId4"/>
              </a:rPr>
              <a:t>https://pixabay.com/it/qr-code-codice-di-risposta-rapida-1903447/</a:t>
            </a:r>
            <a:endParaRPr lang="it-IT" sz="1600" dirty="0">
              <a:solidFill>
                <a:srgbClr val="1E5155">
                  <a:lumMod val="75000"/>
                </a:srgbClr>
              </a:solidFill>
            </a:endParaRPr>
          </a:p>
          <a:p>
            <a:pPr lvl="0"/>
            <a:endParaRPr kumimoji="0" lang="it-IT" sz="1600"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endParaRPr>
          </a:p>
          <a:p>
            <a:pPr lvl="0"/>
            <a:r>
              <a:rPr lang="it-IT" sz="1600" dirty="0">
                <a:solidFill>
                  <a:srgbClr val="1E5155">
                    <a:lumMod val="75000"/>
                  </a:srgbClr>
                </a:solidFill>
                <a:latin typeface="Century Gothic" panose="020B0502020202020204"/>
              </a:rPr>
              <a:t>icona</a:t>
            </a:r>
            <a:endParaRPr kumimoji="0" lang="it-IT" sz="1600"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endParaRPr>
          </a:p>
          <a:p>
            <a:pPr lvl="0"/>
            <a:r>
              <a:rPr lang="it-IT" sz="1600" dirty="0">
                <a:solidFill>
                  <a:srgbClr val="1E5155">
                    <a:lumMod val="75000"/>
                  </a:srgbClr>
                </a:solidFill>
                <a:hlinkClick r:id="rId5"/>
              </a:rPr>
              <a:t>https://pixabay.com/it/qr-code-codice-a-barre-binario-148603/</a:t>
            </a:r>
            <a:endParaRPr lang="it-IT" sz="1600" dirty="0">
              <a:solidFill>
                <a:srgbClr val="1E5155">
                  <a:lumMod val="75000"/>
                </a:srgbClr>
              </a:solidFill>
            </a:endParaRPr>
          </a:p>
          <a:p>
            <a:pPr lvl="0"/>
            <a:endParaRPr kumimoji="0" lang="it-IT" sz="1600"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endParaRPr>
          </a:p>
          <a:p>
            <a:pPr lvl="0"/>
            <a:r>
              <a:rPr lang="it-IT" sz="1600" dirty="0">
                <a:solidFill>
                  <a:srgbClr val="1E5155">
                    <a:lumMod val="75000"/>
                  </a:srgbClr>
                </a:solidFill>
                <a:latin typeface="Century Gothic" panose="020B0502020202020204"/>
              </a:rPr>
              <a:t>Icona</a:t>
            </a:r>
          </a:p>
          <a:p>
            <a:pPr lvl="0"/>
            <a:r>
              <a:rPr lang="it-IT" sz="1600" dirty="0">
                <a:solidFill>
                  <a:srgbClr val="1E5155">
                    <a:lumMod val="75000"/>
                  </a:srgbClr>
                </a:solidFill>
              </a:rPr>
              <a:t>https://pixabay.com/it/smartphone-telefono-cellulare-1132675/</a:t>
            </a:r>
            <a:endParaRPr kumimoji="0" lang="it-IT" sz="1600"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endParaRPr>
          </a:p>
        </p:txBody>
      </p:sp>
      <p:sp>
        <p:nvSpPr>
          <p:cNvPr id="22" name="Ovale 21">
            <a:extLst>
              <a:ext uri="{FF2B5EF4-FFF2-40B4-BE49-F238E27FC236}">
                <a16:creationId xmlns:a16="http://schemas.microsoft.com/office/drawing/2014/main" xmlns="" id="{BD01B1B7-C3C0-4452-B85D-9CE2B200E602}"/>
              </a:ext>
            </a:extLst>
          </p:cNvPr>
          <p:cNvSpPr/>
          <p:nvPr/>
        </p:nvSpPr>
        <p:spPr>
          <a:xfrm>
            <a:off x="6337910" y="552600"/>
            <a:ext cx="917559" cy="4762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rPr>
              <a:t>1- 6</a:t>
            </a:r>
          </a:p>
        </p:txBody>
      </p:sp>
      <p:sp>
        <p:nvSpPr>
          <p:cNvPr id="31" name="CasellaDiTesto 30">
            <a:extLst>
              <a:ext uri="{FF2B5EF4-FFF2-40B4-BE49-F238E27FC236}">
                <a16:creationId xmlns:a16="http://schemas.microsoft.com/office/drawing/2014/main" xmlns="" id="{B3B4A0DA-23BE-4260-B4EE-F8E6DB13F28E}"/>
              </a:ext>
            </a:extLst>
          </p:cNvPr>
          <p:cNvSpPr txBox="1"/>
          <p:nvPr/>
        </p:nvSpPr>
        <p:spPr>
          <a:xfrm>
            <a:off x="209184" y="787544"/>
            <a:ext cx="2816679" cy="400110"/>
          </a:xfrm>
          <a:prstGeom prst="rect">
            <a:avLst/>
          </a:prstGeom>
          <a:noFill/>
        </p:spPr>
        <p:txBody>
          <a:bodyPr wrap="square" rtlCol="0">
            <a:spAutoFit/>
          </a:bodyPr>
          <a:lstStyle/>
          <a:p>
            <a:pPr lvl="0">
              <a:spcBef>
                <a:spcPts val="1000"/>
              </a:spcBef>
              <a:defRPr/>
            </a:pPr>
            <a:r>
              <a:rPr lang="it-IT" sz="2000" b="1" dirty="0" err="1">
                <a:solidFill>
                  <a:prstClr val="white"/>
                </a:solidFill>
                <a:latin typeface="Tempus Sans ITC" panose="04020404030D07020202" pitchFamily="82" charset="0"/>
                <a:cs typeface="Gisha" panose="020B0502040204020203" pitchFamily="34" charset="-79"/>
              </a:rPr>
              <a:t>Smishing</a:t>
            </a:r>
            <a:endParaRPr kumimoji="0" lang="it-IT" sz="2000" b="1" i="0" u="none" strike="noStrike" kern="1200" cap="none" spc="0" normalizeH="0" baseline="0" noProof="0" dirty="0">
              <a:ln>
                <a:noFill/>
              </a:ln>
              <a:solidFill>
                <a:prstClr val="white"/>
              </a:solidFill>
              <a:effectLst/>
              <a:uLnTx/>
              <a:uFillTx/>
              <a:latin typeface="Tempus Sans ITC" panose="04020404030D07020202" pitchFamily="82" charset="0"/>
              <a:ea typeface="+mn-ea"/>
              <a:cs typeface="Gisha" panose="020B0502040204020203" pitchFamily="34" charset="-79"/>
            </a:endParaRPr>
          </a:p>
        </p:txBody>
      </p:sp>
      <p:sp>
        <p:nvSpPr>
          <p:cNvPr id="26" name="Ovale 25">
            <a:extLst>
              <a:ext uri="{FF2B5EF4-FFF2-40B4-BE49-F238E27FC236}">
                <a16:creationId xmlns:a16="http://schemas.microsoft.com/office/drawing/2014/main" xmlns="" id="{58C0A012-91FF-4355-B743-A7247B30551B}"/>
              </a:ext>
            </a:extLst>
          </p:cNvPr>
          <p:cNvSpPr/>
          <p:nvPr/>
        </p:nvSpPr>
        <p:spPr>
          <a:xfrm>
            <a:off x="6473520" y="4026502"/>
            <a:ext cx="730593" cy="34943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rPr>
              <a:t>7-8</a:t>
            </a:r>
          </a:p>
        </p:txBody>
      </p:sp>
      <p:sp>
        <p:nvSpPr>
          <p:cNvPr id="27" name="Rettangolo 26">
            <a:extLst>
              <a:ext uri="{FF2B5EF4-FFF2-40B4-BE49-F238E27FC236}">
                <a16:creationId xmlns:a16="http://schemas.microsoft.com/office/drawing/2014/main" xmlns="" id="{6817F5CB-E3CD-4DEB-B7AF-3014E86FF710}"/>
              </a:ext>
            </a:extLst>
          </p:cNvPr>
          <p:cNvSpPr/>
          <p:nvPr/>
        </p:nvSpPr>
        <p:spPr>
          <a:xfrm>
            <a:off x="217966" y="4559586"/>
            <a:ext cx="7542369" cy="870688"/>
          </a:xfrm>
          <a:prstGeom prst="rect">
            <a:avLst/>
          </a:prstGeom>
        </p:spPr>
        <p:txBody>
          <a:bodyPr wrap="square">
            <a:spAutoFit/>
          </a:bodyPr>
          <a:lstStyle/>
          <a:p>
            <a:pPr lvl="0">
              <a:lnSpc>
                <a:spcPct val="150000"/>
              </a:lnSpc>
            </a:pPr>
            <a:r>
              <a:rPr lang="it-IT" dirty="0">
                <a:solidFill>
                  <a:srgbClr val="EBEBEB">
                    <a:lumMod val="75000"/>
                  </a:srgbClr>
                </a:solidFill>
              </a:rPr>
              <a:t>Camuffamento dell’indirizzo del codice QR che può portare ad una pagina contenente un malware o ad un sito </a:t>
            </a:r>
            <a:r>
              <a:rPr lang="it-IT" dirty="0" err="1">
                <a:solidFill>
                  <a:srgbClr val="EBEBEB">
                    <a:lumMod val="75000"/>
                  </a:srgbClr>
                </a:solidFill>
              </a:rPr>
              <a:t>phishing</a:t>
            </a:r>
            <a:r>
              <a:rPr lang="it-IT" dirty="0">
                <a:solidFill>
                  <a:srgbClr val="EBEBEB">
                    <a:lumMod val="75000"/>
                  </a:srgbClr>
                </a:solidFill>
              </a:rPr>
              <a:t>.</a:t>
            </a:r>
          </a:p>
        </p:txBody>
      </p:sp>
      <p:sp>
        <p:nvSpPr>
          <p:cNvPr id="28" name="CasellaDiTesto 27">
            <a:extLst>
              <a:ext uri="{FF2B5EF4-FFF2-40B4-BE49-F238E27FC236}">
                <a16:creationId xmlns:a16="http://schemas.microsoft.com/office/drawing/2014/main" xmlns="" id="{852C2152-F7A8-4845-BD99-9A4FE6E0BCEF}"/>
              </a:ext>
            </a:extLst>
          </p:cNvPr>
          <p:cNvSpPr txBox="1"/>
          <p:nvPr/>
        </p:nvSpPr>
        <p:spPr>
          <a:xfrm>
            <a:off x="217966" y="4159476"/>
            <a:ext cx="3409096" cy="400110"/>
          </a:xfrm>
          <a:prstGeom prst="rect">
            <a:avLst/>
          </a:prstGeom>
          <a:noFill/>
        </p:spPr>
        <p:txBody>
          <a:bodyPr wrap="square" rtlCol="0">
            <a:spAutoFit/>
          </a:bodyPr>
          <a:lstStyle/>
          <a:p>
            <a:pPr lvl="0">
              <a:spcBef>
                <a:spcPts val="1000"/>
              </a:spcBef>
              <a:defRPr/>
            </a:pPr>
            <a:r>
              <a:rPr lang="it-IT" sz="2000" b="1" dirty="0" err="1">
                <a:solidFill>
                  <a:prstClr val="white"/>
                </a:solidFill>
                <a:latin typeface="Tempus Sans ITC" panose="04020404030D07020202" pitchFamily="82" charset="0"/>
                <a:cs typeface="Gisha" panose="020B0502040204020203" pitchFamily="34" charset="-79"/>
              </a:rPr>
              <a:t>QRishing</a:t>
            </a:r>
            <a:endParaRPr kumimoji="0" lang="it-IT" sz="2000" b="1" i="0" u="none" strike="noStrike" kern="1200" cap="none" spc="0" normalizeH="0" baseline="0" noProof="0" dirty="0">
              <a:ln>
                <a:noFill/>
              </a:ln>
              <a:solidFill>
                <a:prstClr val="white"/>
              </a:solidFill>
              <a:effectLst/>
              <a:uLnTx/>
              <a:uFillTx/>
              <a:latin typeface="Tempus Sans ITC" panose="04020404030D07020202" pitchFamily="82" charset="0"/>
              <a:ea typeface="+mn-ea"/>
              <a:cs typeface="Gisha" panose="020B0502040204020203" pitchFamily="34" charset="-79"/>
            </a:endParaRPr>
          </a:p>
        </p:txBody>
      </p:sp>
      <p:sp>
        <p:nvSpPr>
          <p:cNvPr id="23" name="CasellaDiTesto 22">
            <a:extLst>
              <a:ext uri="{FF2B5EF4-FFF2-40B4-BE49-F238E27FC236}">
                <a16:creationId xmlns:a16="http://schemas.microsoft.com/office/drawing/2014/main" xmlns="" id="{AE209ECA-7A20-4990-B835-8D8869D42FD5}"/>
              </a:ext>
            </a:extLst>
          </p:cNvPr>
          <p:cNvSpPr txBox="1"/>
          <p:nvPr/>
        </p:nvSpPr>
        <p:spPr>
          <a:xfrm>
            <a:off x="190848" y="1894818"/>
            <a:ext cx="2816679" cy="400110"/>
          </a:xfrm>
          <a:prstGeom prst="rect">
            <a:avLst/>
          </a:prstGeom>
          <a:noFill/>
        </p:spPr>
        <p:txBody>
          <a:bodyPr wrap="square" rtlCol="0">
            <a:spAutoFit/>
          </a:bodyPr>
          <a:lstStyle/>
          <a:p>
            <a:pPr lvl="0">
              <a:spcBef>
                <a:spcPts val="1000"/>
              </a:spcBef>
              <a:defRPr/>
            </a:pPr>
            <a:r>
              <a:rPr lang="it-IT" sz="2000" b="1" dirty="0" err="1">
                <a:solidFill>
                  <a:prstClr val="white"/>
                </a:solidFill>
                <a:latin typeface="Tempus Sans ITC" panose="04020404030D07020202" pitchFamily="82" charset="0"/>
                <a:cs typeface="Gisha" panose="020B0502040204020203" pitchFamily="34" charset="-79"/>
              </a:rPr>
              <a:t>Vishing</a:t>
            </a:r>
            <a:endParaRPr kumimoji="0" lang="it-IT" sz="2000" b="1" i="0" u="none" strike="noStrike" kern="1200" cap="none" spc="0" normalizeH="0" baseline="0" noProof="0" dirty="0">
              <a:ln>
                <a:noFill/>
              </a:ln>
              <a:solidFill>
                <a:prstClr val="white"/>
              </a:solidFill>
              <a:effectLst/>
              <a:uLnTx/>
              <a:uFillTx/>
              <a:latin typeface="Tempus Sans ITC" panose="04020404030D07020202" pitchFamily="82" charset="0"/>
              <a:ea typeface="+mn-ea"/>
              <a:cs typeface="Gisha" panose="020B0502040204020203" pitchFamily="34" charset="-79"/>
            </a:endParaRPr>
          </a:p>
        </p:txBody>
      </p:sp>
      <p:sp>
        <p:nvSpPr>
          <p:cNvPr id="24" name="Rettangolo 23">
            <a:extLst>
              <a:ext uri="{FF2B5EF4-FFF2-40B4-BE49-F238E27FC236}">
                <a16:creationId xmlns:a16="http://schemas.microsoft.com/office/drawing/2014/main" xmlns="" id="{C3B25C5C-1A80-45A6-BE3D-570CA74C72BE}"/>
              </a:ext>
            </a:extLst>
          </p:cNvPr>
          <p:cNvSpPr/>
          <p:nvPr/>
        </p:nvSpPr>
        <p:spPr>
          <a:xfrm>
            <a:off x="190848" y="2237064"/>
            <a:ext cx="7890179" cy="1338828"/>
          </a:xfrm>
          <a:prstGeom prst="rect">
            <a:avLst/>
          </a:prstGeom>
        </p:spPr>
        <p:txBody>
          <a:bodyPr wrap="square">
            <a:spAutoFit/>
          </a:bodyPr>
          <a:lstStyle/>
          <a:p>
            <a:pPr lvl="0">
              <a:lnSpc>
                <a:spcPct val="150000"/>
              </a:lnSpc>
            </a:pPr>
            <a:r>
              <a:rPr lang="it-IT" dirty="0">
                <a:solidFill>
                  <a:srgbClr val="EBEBEB">
                    <a:lumMod val="75000"/>
                  </a:srgbClr>
                </a:solidFill>
              </a:rPr>
              <a:t>Telefonata con il diretto interessato:</a:t>
            </a:r>
          </a:p>
          <a:p>
            <a:pPr lvl="0">
              <a:lnSpc>
                <a:spcPct val="150000"/>
              </a:lnSpc>
            </a:pPr>
            <a:r>
              <a:rPr lang="it-IT" dirty="0">
                <a:solidFill>
                  <a:srgbClr val="EBEBEB">
                    <a:lumMod val="75000"/>
                  </a:srgbClr>
                </a:solidFill>
              </a:rPr>
              <a:t>     azienda necessita di informazioni </a:t>
            </a:r>
            <a:r>
              <a:rPr lang="it-IT" dirty="0" smtClean="0">
                <a:solidFill>
                  <a:srgbClr val="EBEBEB">
                    <a:lumMod val="75000"/>
                  </a:srgbClr>
                </a:solidFill>
              </a:rPr>
              <a:t>personali; </a:t>
            </a:r>
            <a:endParaRPr lang="it-IT" dirty="0">
              <a:solidFill>
                <a:srgbClr val="EBEBEB">
                  <a:lumMod val="75000"/>
                </a:srgbClr>
              </a:solidFill>
            </a:endParaRPr>
          </a:p>
          <a:p>
            <a:pPr lvl="0">
              <a:lnSpc>
                <a:spcPct val="150000"/>
              </a:lnSpc>
            </a:pPr>
            <a:r>
              <a:rPr lang="it-IT" dirty="0">
                <a:solidFill>
                  <a:srgbClr val="EBEBEB">
                    <a:lumMod val="75000"/>
                  </a:srgbClr>
                </a:solidFill>
              </a:rPr>
              <a:t>     potrebbe essere fatta menzione di un dato sensibile dell’utente.</a:t>
            </a:r>
          </a:p>
        </p:txBody>
      </p:sp>
      <p:sp>
        <p:nvSpPr>
          <p:cNvPr id="25" name="Goccia 24">
            <a:extLst>
              <a:ext uri="{FF2B5EF4-FFF2-40B4-BE49-F238E27FC236}">
                <a16:creationId xmlns:a16="http://schemas.microsoft.com/office/drawing/2014/main" xmlns="" id="{48D6E8F1-281E-48B2-A490-A6666D3C1E55}"/>
              </a:ext>
            </a:extLst>
          </p:cNvPr>
          <p:cNvSpPr/>
          <p:nvPr/>
        </p:nvSpPr>
        <p:spPr>
          <a:xfrm rot="2700000">
            <a:off x="228598" y="2847881"/>
            <a:ext cx="264525" cy="216344"/>
          </a:xfrm>
          <a:prstGeom prst="teardrop">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it-IT" b="1" dirty="0"/>
          </a:p>
        </p:txBody>
      </p:sp>
      <p:sp>
        <p:nvSpPr>
          <p:cNvPr id="37" name="Goccia 36">
            <a:extLst>
              <a:ext uri="{FF2B5EF4-FFF2-40B4-BE49-F238E27FC236}">
                <a16:creationId xmlns:a16="http://schemas.microsoft.com/office/drawing/2014/main" xmlns="" id="{8C4A55B8-2C39-4F43-8255-5BB0EB077D64}"/>
              </a:ext>
            </a:extLst>
          </p:cNvPr>
          <p:cNvSpPr/>
          <p:nvPr/>
        </p:nvSpPr>
        <p:spPr>
          <a:xfrm rot="2700000">
            <a:off x="246934" y="3248397"/>
            <a:ext cx="264525" cy="216344"/>
          </a:xfrm>
          <a:prstGeom prst="teardrop">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it-IT" b="1" dirty="0"/>
          </a:p>
        </p:txBody>
      </p:sp>
      <p:pic>
        <p:nvPicPr>
          <p:cNvPr id="7" name="Immagine 6">
            <a:extLst>
              <a:ext uri="{FF2B5EF4-FFF2-40B4-BE49-F238E27FC236}">
                <a16:creationId xmlns:a16="http://schemas.microsoft.com/office/drawing/2014/main" xmlns="" id="{C904C32B-A64C-4827-AE67-333A9B3992C3}"/>
              </a:ext>
            </a:extLst>
          </p:cNvPr>
          <p:cNvPicPr>
            <a:picLocks noChangeAspect="1"/>
          </p:cNvPicPr>
          <p:nvPr/>
        </p:nvPicPr>
        <p:blipFill>
          <a:blip r:embed="rId6" cstate="print">
            <a:biLevel thresh="25000"/>
            <a:extLst>
              <a:ext uri="{28A0092B-C50C-407E-A947-70E740481C1C}">
                <a14:useLocalDpi xmlns:a14="http://schemas.microsoft.com/office/drawing/2010/main" xmlns="" val="0"/>
              </a:ext>
            </a:extLst>
          </a:blip>
          <a:stretch>
            <a:fillRect/>
          </a:stretch>
        </p:blipFill>
        <p:spPr>
          <a:xfrm>
            <a:off x="6629452" y="5792832"/>
            <a:ext cx="878450" cy="878450"/>
          </a:xfrm>
          <a:prstGeom prst="rect">
            <a:avLst/>
          </a:prstGeom>
        </p:spPr>
      </p:pic>
      <p:pic>
        <p:nvPicPr>
          <p:cNvPr id="6" name="Immagine 5">
            <a:extLst>
              <a:ext uri="{FF2B5EF4-FFF2-40B4-BE49-F238E27FC236}">
                <a16:creationId xmlns:a16="http://schemas.microsoft.com/office/drawing/2014/main" xmlns="" id="{1FC9E839-EB7A-408A-B02F-12CDDAEF75B5}"/>
              </a:ext>
            </a:extLst>
          </p:cNvPr>
          <p:cNvPicPr>
            <a:picLocks noChangeAspect="1"/>
          </p:cNvPicPr>
          <p:nvPr/>
        </p:nvPicPr>
        <p:blipFill>
          <a:blip r:embed="rId7" cstate="print">
            <a:lum bright="70000" contrast="-70000"/>
            <a:extLst>
              <a:ext uri="{28A0092B-C50C-407E-A947-70E740481C1C}">
                <a14:useLocalDpi xmlns:a14="http://schemas.microsoft.com/office/drawing/2010/main" xmlns="" val="0"/>
              </a:ext>
            </a:extLst>
          </a:blip>
          <a:stretch>
            <a:fillRect/>
          </a:stretch>
        </p:blipFill>
        <p:spPr>
          <a:xfrm rot="20707916">
            <a:off x="6064492" y="1381765"/>
            <a:ext cx="818054" cy="1515465"/>
          </a:xfrm>
          <a:prstGeom prst="rect">
            <a:avLst/>
          </a:prstGeom>
        </p:spPr>
      </p:pic>
    </p:spTree>
    <p:extLst>
      <p:ext uri="{BB962C8B-B14F-4D97-AF65-F5344CB8AC3E}">
        <p14:creationId xmlns:p14="http://schemas.microsoft.com/office/powerpoint/2010/main" xmlns="" val="27713145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Elaborazione 29">
            <a:extLst>
              <a:ext uri="{FF2B5EF4-FFF2-40B4-BE49-F238E27FC236}">
                <a16:creationId xmlns:a16="http://schemas.microsoft.com/office/drawing/2014/main" xmlns="" id="{8AA135C1-60F5-41E3-BC26-F98C1F4A1A9A}"/>
              </a:ext>
            </a:extLst>
          </p:cNvPr>
          <p:cNvSpPr/>
          <p:nvPr/>
        </p:nvSpPr>
        <p:spPr>
          <a:xfrm>
            <a:off x="-5070" y="3379500"/>
            <a:ext cx="8816196" cy="3485202"/>
          </a:xfrm>
          <a:prstGeom prst="flowChartProcess">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4" name="Elaborazione 13">
            <a:extLst>
              <a:ext uri="{FF2B5EF4-FFF2-40B4-BE49-F238E27FC236}">
                <a16:creationId xmlns:a16="http://schemas.microsoft.com/office/drawing/2014/main" xmlns="" id="{D196522F-FD5B-4D98-8E11-918D3F154707}"/>
              </a:ext>
            </a:extLst>
          </p:cNvPr>
          <p:cNvSpPr/>
          <p:nvPr/>
        </p:nvSpPr>
        <p:spPr>
          <a:xfrm>
            <a:off x="0" y="421806"/>
            <a:ext cx="8212347" cy="3485202"/>
          </a:xfrm>
          <a:prstGeom prst="flowChart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48" name="Rettangolo 47">
            <a:extLst>
              <a:ext uri="{FF2B5EF4-FFF2-40B4-BE49-F238E27FC236}">
                <a16:creationId xmlns:a16="http://schemas.microsoft.com/office/drawing/2014/main" xmlns=""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551798" y="-6699"/>
            <a:ext cx="50334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dirty="0" smtClean="0">
                <a:ln>
                  <a:noFill/>
                </a:ln>
                <a:solidFill>
                  <a:prstClr val="white"/>
                </a:solidFill>
                <a:effectLst/>
                <a:uLnTx/>
                <a:uFillTx/>
                <a:latin typeface="Microsoft Yi Baiti" panose="03000500000000000000" pitchFamily="66" charset="0"/>
                <a:ea typeface="Microsoft Yi Baiti" panose="03000500000000000000" pitchFamily="66" charset="0"/>
                <a:cs typeface="+mn-cs"/>
              </a:rPr>
              <a:t>19</a:t>
            </a:r>
            <a:endParaRPr kumimoji="0" lang="it-IT" sz="1600" b="0" i="0" u="none" strike="noStrike" kern="1200" cap="none" spc="0" normalizeH="0" baseline="0" noProof="0" dirty="0">
              <a:ln>
                <a:noFill/>
              </a:ln>
              <a:solidFill>
                <a:prstClr val="white"/>
              </a:solidFill>
              <a:effectLst/>
              <a:uLnTx/>
              <a:uFillTx/>
              <a:latin typeface="Microsoft Yi Baiti" panose="03000500000000000000" pitchFamily="66" charset="0"/>
              <a:ea typeface="Microsoft Yi Baiti" panose="03000500000000000000" pitchFamily="66" charset="0"/>
              <a:cs typeface="+mn-cs"/>
            </a:endParaRPr>
          </a:p>
        </p:txBody>
      </p:sp>
      <p:sp>
        <p:nvSpPr>
          <p:cNvPr id="20" name="Segnaposto testo 3">
            <a:extLst>
              <a:ext uri="{FF2B5EF4-FFF2-40B4-BE49-F238E27FC236}">
                <a16:creationId xmlns:a16="http://schemas.microsoft.com/office/drawing/2014/main" xmlns="" id="{961F039E-065F-4BF9-B992-93C7C45A9373}"/>
              </a:ext>
            </a:extLst>
          </p:cNvPr>
          <p:cNvSpPr>
            <a:spLocks noGrp="1"/>
          </p:cNvSpPr>
          <p:nvPr>
            <p:ph type="body" sz="quarter" idx="11"/>
          </p:nvPr>
        </p:nvSpPr>
        <p:spPr>
          <a:xfrm>
            <a:off x="55123" y="6051"/>
            <a:ext cx="11496675" cy="341313"/>
          </a:xfrm>
        </p:spPr>
        <p:txBody>
          <a:bodyPr anchor="ctr" anchorCtr="0">
            <a:noAutofit/>
          </a:bodyPr>
          <a:lstStyle/>
          <a:p>
            <a:r>
              <a:rPr lang="it-IT" sz="3200" dirty="0">
                <a:solidFill>
                  <a:schemeClr val="tx1"/>
                </a:solidFill>
                <a:latin typeface="Microsoft Yi Baiti" panose="03000500000000000000" pitchFamily="66" charset="0"/>
                <a:ea typeface="Microsoft Yi Baiti" panose="03000500000000000000" pitchFamily="66" charset="0"/>
              </a:rPr>
              <a:t>Altri canali di </a:t>
            </a:r>
            <a:r>
              <a:rPr lang="it-IT" sz="3200" dirty="0" smtClean="0">
                <a:solidFill>
                  <a:schemeClr val="tx1"/>
                </a:solidFill>
                <a:latin typeface="Microsoft Yi Baiti" panose="03000500000000000000" pitchFamily="66" charset="0"/>
                <a:ea typeface="Microsoft Yi Baiti" panose="03000500000000000000" pitchFamily="66" charset="0"/>
              </a:rPr>
              <a:t>attacco</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13" name="Documento 12">
            <a:extLst>
              <a:ext uri="{FF2B5EF4-FFF2-40B4-BE49-F238E27FC236}">
                <a16:creationId xmlns:a16="http://schemas.microsoft.com/office/drawing/2014/main" xmlns="" id="{E9347E24-CD42-4187-AF4B-B26BC004BD7E}"/>
              </a:ext>
            </a:extLst>
          </p:cNvPr>
          <p:cNvSpPr>
            <a:spLocks/>
          </p:cNvSpPr>
          <p:nvPr/>
        </p:nvSpPr>
        <p:spPr>
          <a:xfrm rot="5400000">
            <a:off x="6781941" y="1454646"/>
            <a:ext cx="6388453" cy="4431665"/>
          </a:xfrm>
          <a:prstGeom prst="flowChartDocument">
            <a:avLst/>
          </a:prstGeom>
          <a:blipFill dpi="0" rotWithShape="0">
            <a:blip r:embed="rId3" cstate="print">
              <a:alphaModFix amt="99000"/>
            </a:blip>
            <a:srcRect/>
            <a:stretch>
              <a:fillRect l="-36571" r="-1937" b="-4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7" name="Rettangolo 16">
            <a:extLst>
              <a:ext uri="{FF2B5EF4-FFF2-40B4-BE49-F238E27FC236}">
                <a16:creationId xmlns:a16="http://schemas.microsoft.com/office/drawing/2014/main" xmlns="" id="{ACAA8D01-21AE-4135-8469-791D7CBC3AD4}"/>
              </a:ext>
            </a:extLst>
          </p:cNvPr>
          <p:cNvSpPr/>
          <p:nvPr/>
        </p:nvSpPr>
        <p:spPr>
          <a:xfrm>
            <a:off x="721721" y="1494167"/>
            <a:ext cx="7173576" cy="1701684"/>
          </a:xfrm>
          <a:prstGeom prst="rect">
            <a:avLst/>
          </a:prstGeom>
        </p:spPr>
        <p:txBody>
          <a:bodyPr wrap="square">
            <a:spAutoFit/>
          </a:bodyPr>
          <a:lstStyle/>
          <a:p>
            <a:pPr lvl="0">
              <a:lnSpc>
                <a:spcPct val="150000"/>
              </a:lnSpc>
            </a:pPr>
            <a:r>
              <a:rPr lang="it-IT" dirty="0">
                <a:solidFill>
                  <a:srgbClr val="EBEBEB">
                    <a:lumMod val="75000"/>
                  </a:srgbClr>
                </a:solidFill>
              </a:rPr>
              <a:t>finti messaggi ricevuti dagli amici; </a:t>
            </a:r>
          </a:p>
          <a:p>
            <a:pPr lvl="0">
              <a:lnSpc>
                <a:spcPct val="150000"/>
              </a:lnSpc>
            </a:pPr>
            <a:r>
              <a:rPr lang="it-IT" dirty="0">
                <a:solidFill>
                  <a:srgbClr val="EBEBEB">
                    <a:lumMod val="75000"/>
                  </a:srgbClr>
                </a:solidFill>
              </a:rPr>
              <a:t>comunicazioni di vincite di un premio;</a:t>
            </a:r>
          </a:p>
          <a:p>
            <a:pPr lvl="0">
              <a:lnSpc>
                <a:spcPct val="150000"/>
              </a:lnSpc>
            </a:pPr>
            <a:r>
              <a:rPr lang="it-IT" dirty="0">
                <a:solidFill>
                  <a:srgbClr val="EBEBEB">
                    <a:lumMod val="75000"/>
                  </a:srgbClr>
                </a:solidFill>
              </a:rPr>
              <a:t>utilizzo del termine «gratuito»;</a:t>
            </a:r>
          </a:p>
          <a:p>
            <a:pPr lvl="0">
              <a:lnSpc>
                <a:spcPct val="150000"/>
              </a:lnSpc>
            </a:pPr>
            <a:r>
              <a:rPr lang="it-IT" dirty="0">
                <a:solidFill>
                  <a:srgbClr val="EBEBEB">
                    <a:lumMod val="75000"/>
                  </a:srgbClr>
                </a:solidFill>
              </a:rPr>
              <a:t>minacce o situazioni di urgenza.</a:t>
            </a:r>
          </a:p>
        </p:txBody>
      </p:sp>
      <p:sp>
        <p:nvSpPr>
          <p:cNvPr id="4" name="Rettangolo 3">
            <a:extLst>
              <a:ext uri="{FF2B5EF4-FFF2-40B4-BE49-F238E27FC236}">
                <a16:creationId xmlns:a16="http://schemas.microsoft.com/office/drawing/2014/main" xmlns="" id="{912A912C-6FAB-47E7-A458-0709DAECC9E8}"/>
              </a:ext>
            </a:extLst>
          </p:cNvPr>
          <p:cNvSpPr/>
          <p:nvPr/>
        </p:nvSpPr>
        <p:spPr>
          <a:xfrm>
            <a:off x="-2141924" y="-6699"/>
            <a:ext cx="2141924" cy="4084024"/>
          </a:xfrm>
          <a:prstGeom prst="rect">
            <a:avLst/>
          </a:prstGeom>
          <a:solidFill>
            <a:schemeClr val="tx1">
              <a:alpha val="5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1"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rPr>
              <a:t>Note sviluppo:</a:t>
            </a:r>
          </a:p>
          <a:p>
            <a:pPr lvl="0"/>
            <a:r>
              <a:rPr lang="it-IT" sz="1600" dirty="0">
                <a:solidFill>
                  <a:srgbClr val="1E5155">
                    <a:lumMod val="75000"/>
                  </a:srgbClr>
                </a:solidFill>
                <a:hlinkClick r:id="rId4"/>
              </a:rPr>
              <a:t>https://pixabay.com/it/qr-code-codice-di-risposta-rapida-1903447/</a:t>
            </a:r>
            <a:endParaRPr lang="it-IT" sz="1600" dirty="0">
              <a:solidFill>
                <a:srgbClr val="1E5155">
                  <a:lumMod val="75000"/>
                </a:srgbClr>
              </a:solidFill>
            </a:endParaRPr>
          </a:p>
          <a:p>
            <a:pPr lvl="0"/>
            <a:endParaRPr kumimoji="0" lang="it-IT" sz="1600"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endParaRPr>
          </a:p>
          <a:p>
            <a:pPr lvl="0"/>
            <a:r>
              <a:rPr lang="it-IT" sz="1600" dirty="0">
                <a:solidFill>
                  <a:srgbClr val="1E5155">
                    <a:lumMod val="75000"/>
                  </a:srgbClr>
                </a:solidFill>
                <a:hlinkClick r:id="rId5"/>
              </a:rPr>
              <a:t>https://pixabay.com/it/usb-collegare-pc-dati-tecnologia-1292835/</a:t>
            </a:r>
            <a:endParaRPr lang="it-IT" sz="1600" dirty="0">
              <a:solidFill>
                <a:srgbClr val="1E5155">
                  <a:lumMod val="75000"/>
                </a:srgbClr>
              </a:solidFill>
            </a:endParaRPr>
          </a:p>
          <a:p>
            <a:pPr lvl="0"/>
            <a:endParaRPr lang="it-IT" sz="1600" dirty="0">
              <a:solidFill>
                <a:srgbClr val="1E5155">
                  <a:lumMod val="75000"/>
                </a:srgbClr>
              </a:solidFill>
            </a:endParaRPr>
          </a:p>
          <a:p>
            <a:pPr lvl="0"/>
            <a:r>
              <a:rPr lang="it-IT" sz="1600" dirty="0">
                <a:solidFill>
                  <a:srgbClr val="1E5155">
                    <a:lumMod val="75000"/>
                  </a:srgbClr>
                </a:solidFill>
              </a:rPr>
              <a:t>Popup </a:t>
            </a:r>
            <a:r>
              <a:rPr lang="it-IT" sz="1600" dirty="0" err="1">
                <a:solidFill>
                  <a:srgbClr val="1E5155">
                    <a:lumMod val="75000"/>
                  </a:srgbClr>
                </a:solidFill>
              </a:rPr>
              <a:t>reltivo</a:t>
            </a:r>
            <a:r>
              <a:rPr lang="it-IT" sz="1600" dirty="0">
                <a:solidFill>
                  <a:srgbClr val="1E5155">
                    <a:lumMod val="75000"/>
                  </a:srgbClr>
                </a:solidFill>
              </a:rPr>
              <a:t> a testo 15</a:t>
            </a:r>
          </a:p>
          <a:p>
            <a:pPr lvl="0"/>
            <a:endParaRPr kumimoji="0" lang="it-IT" sz="1600"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endParaRPr>
          </a:p>
        </p:txBody>
      </p:sp>
      <p:sp>
        <p:nvSpPr>
          <p:cNvPr id="22" name="Ovale 21">
            <a:extLst>
              <a:ext uri="{FF2B5EF4-FFF2-40B4-BE49-F238E27FC236}">
                <a16:creationId xmlns:a16="http://schemas.microsoft.com/office/drawing/2014/main" xmlns="" id="{BD01B1B7-C3C0-4452-B85D-9CE2B200E602}"/>
              </a:ext>
            </a:extLst>
          </p:cNvPr>
          <p:cNvSpPr/>
          <p:nvPr/>
        </p:nvSpPr>
        <p:spPr>
          <a:xfrm>
            <a:off x="6337910" y="552600"/>
            <a:ext cx="1203711" cy="5762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t-IT" dirty="0">
                <a:solidFill>
                  <a:srgbClr val="1E5155">
                    <a:lumMod val="75000"/>
                  </a:srgbClr>
                </a:solidFill>
                <a:latin typeface="Century Gothic" panose="020B0502020202020204"/>
              </a:rPr>
              <a:t>9</a:t>
            </a:r>
            <a:r>
              <a:rPr kumimoji="0" lang="it-IT" sz="1800" b="0"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rPr>
              <a:t>-13</a:t>
            </a:r>
          </a:p>
        </p:txBody>
      </p:sp>
      <p:sp>
        <p:nvSpPr>
          <p:cNvPr id="31" name="CasellaDiTesto 30">
            <a:extLst>
              <a:ext uri="{FF2B5EF4-FFF2-40B4-BE49-F238E27FC236}">
                <a16:creationId xmlns:a16="http://schemas.microsoft.com/office/drawing/2014/main" xmlns="" id="{B3B4A0DA-23BE-4260-B4EE-F8E6DB13F28E}"/>
              </a:ext>
            </a:extLst>
          </p:cNvPr>
          <p:cNvSpPr txBox="1"/>
          <p:nvPr/>
        </p:nvSpPr>
        <p:spPr>
          <a:xfrm>
            <a:off x="217966" y="1167395"/>
            <a:ext cx="3417878" cy="400110"/>
          </a:xfrm>
          <a:prstGeom prst="rect">
            <a:avLst/>
          </a:prstGeom>
          <a:noFill/>
        </p:spPr>
        <p:txBody>
          <a:bodyPr wrap="square" rtlCol="0">
            <a:spAutoFit/>
          </a:bodyPr>
          <a:lstStyle/>
          <a:p>
            <a:pPr lvl="0">
              <a:spcBef>
                <a:spcPts val="1000"/>
              </a:spcBef>
              <a:defRPr/>
            </a:pPr>
            <a:r>
              <a:rPr lang="it-IT" sz="2000" b="1" dirty="0">
                <a:solidFill>
                  <a:prstClr val="white"/>
                </a:solidFill>
                <a:latin typeface="Tempus Sans ITC" panose="04020404030D07020202" pitchFamily="82" charset="0"/>
                <a:cs typeface="Gisha" panose="020B0502040204020203" pitchFamily="34" charset="-79"/>
              </a:rPr>
              <a:t>Attacchi via social network</a:t>
            </a:r>
            <a:endParaRPr kumimoji="0" lang="it-IT" sz="2000" b="1" i="0" u="none" strike="noStrike" kern="1200" cap="none" spc="0" normalizeH="0" baseline="0" noProof="0" dirty="0">
              <a:ln>
                <a:noFill/>
              </a:ln>
              <a:solidFill>
                <a:prstClr val="white"/>
              </a:solidFill>
              <a:effectLst/>
              <a:uLnTx/>
              <a:uFillTx/>
              <a:latin typeface="Tempus Sans ITC" panose="04020404030D07020202" pitchFamily="82" charset="0"/>
              <a:ea typeface="+mn-ea"/>
              <a:cs typeface="Gisha" panose="020B0502040204020203" pitchFamily="34" charset="-79"/>
            </a:endParaRPr>
          </a:p>
        </p:txBody>
      </p:sp>
      <p:sp>
        <p:nvSpPr>
          <p:cNvPr id="27" name="Rettangolo 26">
            <a:extLst>
              <a:ext uri="{FF2B5EF4-FFF2-40B4-BE49-F238E27FC236}">
                <a16:creationId xmlns:a16="http://schemas.microsoft.com/office/drawing/2014/main" xmlns="" id="{6817F5CB-E3CD-4DEB-B7AF-3014E86FF710}"/>
              </a:ext>
            </a:extLst>
          </p:cNvPr>
          <p:cNvSpPr/>
          <p:nvPr/>
        </p:nvSpPr>
        <p:spPr>
          <a:xfrm>
            <a:off x="217967" y="4559586"/>
            <a:ext cx="6153064" cy="1286186"/>
          </a:xfrm>
          <a:prstGeom prst="rect">
            <a:avLst/>
          </a:prstGeom>
        </p:spPr>
        <p:txBody>
          <a:bodyPr wrap="square">
            <a:spAutoFit/>
          </a:bodyPr>
          <a:lstStyle/>
          <a:p>
            <a:pPr lvl="0">
              <a:lnSpc>
                <a:spcPct val="150000"/>
              </a:lnSpc>
            </a:pPr>
            <a:r>
              <a:rPr lang="it-IT" dirty="0">
                <a:solidFill>
                  <a:srgbClr val="EBEBEB">
                    <a:lumMod val="75000"/>
                  </a:srgbClr>
                </a:solidFill>
              </a:rPr>
              <a:t>Chiavette USB lasciate in luoghi affollati, una volta collegata al computer, l'unità installa automaticamente un software malevolo.</a:t>
            </a:r>
          </a:p>
        </p:txBody>
      </p:sp>
      <p:sp>
        <p:nvSpPr>
          <p:cNvPr id="28" name="CasellaDiTesto 27">
            <a:extLst>
              <a:ext uri="{FF2B5EF4-FFF2-40B4-BE49-F238E27FC236}">
                <a16:creationId xmlns:a16="http://schemas.microsoft.com/office/drawing/2014/main" xmlns="" id="{852C2152-F7A8-4845-BD99-9A4FE6E0BCEF}"/>
              </a:ext>
            </a:extLst>
          </p:cNvPr>
          <p:cNvSpPr txBox="1"/>
          <p:nvPr/>
        </p:nvSpPr>
        <p:spPr>
          <a:xfrm>
            <a:off x="193453" y="4096605"/>
            <a:ext cx="3409096" cy="400110"/>
          </a:xfrm>
          <a:prstGeom prst="rect">
            <a:avLst/>
          </a:prstGeom>
          <a:noFill/>
        </p:spPr>
        <p:txBody>
          <a:bodyPr wrap="square" rtlCol="0">
            <a:spAutoFit/>
          </a:bodyPr>
          <a:lstStyle/>
          <a:p>
            <a:pPr lvl="0">
              <a:spcBef>
                <a:spcPts val="1000"/>
              </a:spcBef>
              <a:defRPr/>
            </a:pPr>
            <a:r>
              <a:rPr lang="it-IT" sz="2000" b="1" dirty="0">
                <a:solidFill>
                  <a:prstClr val="white"/>
                </a:solidFill>
                <a:latin typeface="Tempus Sans ITC" panose="04020404030D07020202" pitchFamily="82" charset="0"/>
                <a:cs typeface="Gisha" panose="020B0502040204020203" pitchFamily="34" charset="-79"/>
              </a:rPr>
              <a:t>USB-</a:t>
            </a:r>
            <a:r>
              <a:rPr lang="it-IT" sz="2000" b="1" dirty="0" err="1">
                <a:solidFill>
                  <a:prstClr val="white"/>
                </a:solidFill>
                <a:latin typeface="Tempus Sans ITC" panose="04020404030D07020202" pitchFamily="82" charset="0"/>
                <a:cs typeface="Gisha" panose="020B0502040204020203" pitchFamily="34" charset="-79"/>
              </a:rPr>
              <a:t>ishing</a:t>
            </a:r>
            <a:endParaRPr kumimoji="0" lang="it-IT" sz="2000" b="1" i="0" u="none" strike="noStrike" kern="1200" cap="none" spc="0" normalizeH="0" baseline="0" noProof="0" dirty="0">
              <a:ln>
                <a:noFill/>
              </a:ln>
              <a:solidFill>
                <a:prstClr val="white"/>
              </a:solidFill>
              <a:effectLst/>
              <a:uLnTx/>
              <a:uFillTx/>
              <a:latin typeface="Tempus Sans ITC" panose="04020404030D07020202" pitchFamily="82" charset="0"/>
              <a:ea typeface="+mn-ea"/>
              <a:cs typeface="Gisha" panose="020B0502040204020203" pitchFamily="34" charset="-79"/>
            </a:endParaRPr>
          </a:p>
        </p:txBody>
      </p:sp>
      <p:sp>
        <p:nvSpPr>
          <p:cNvPr id="25" name="Goccia 24">
            <a:extLst>
              <a:ext uri="{FF2B5EF4-FFF2-40B4-BE49-F238E27FC236}">
                <a16:creationId xmlns:a16="http://schemas.microsoft.com/office/drawing/2014/main" xmlns="" id="{48D6E8F1-281E-48B2-A490-A6666D3C1E55}"/>
              </a:ext>
            </a:extLst>
          </p:cNvPr>
          <p:cNvSpPr/>
          <p:nvPr/>
        </p:nvSpPr>
        <p:spPr>
          <a:xfrm rot="2700000">
            <a:off x="398718" y="1678300"/>
            <a:ext cx="264525" cy="216344"/>
          </a:xfrm>
          <a:prstGeom prst="teardrop">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it-IT" b="1" dirty="0"/>
          </a:p>
        </p:txBody>
      </p:sp>
      <p:sp>
        <p:nvSpPr>
          <p:cNvPr id="37" name="Goccia 36">
            <a:extLst>
              <a:ext uri="{FF2B5EF4-FFF2-40B4-BE49-F238E27FC236}">
                <a16:creationId xmlns:a16="http://schemas.microsoft.com/office/drawing/2014/main" xmlns="" id="{8C4A55B8-2C39-4F43-8255-5BB0EB077D64}"/>
              </a:ext>
            </a:extLst>
          </p:cNvPr>
          <p:cNvSpPr/>
          <p:nvPr/>
        </p:nvSpPr>
        <p:spPr>
          <a:xfrm rot="2700000">
            <a:off x="417054" y="2078816"/>
            <a:ext cx="264525" cy="216344"/>
          </a:xfrm>
          <a:prstGeom prst="teardrop">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it-IT" b="1" dirty="0"/>
          </a:p>
        </p:txBody>
      </p:sp>
      <p:sp>
        <p:nvSpPr>
          <p:cNvPr id="21" name="Goccia 20">
            <a:extLst>
              <a:ext uri="{FF2B5EF4-FFF2-40B4-BE49-F238E27FC236}">
                <a16:creationId xmlns:a16="http://schemas.microsoft.com/office/drawing/2014/main" xmlns="" id="{B3819C64-3F49-49AB-B7FD-229C450A14AA}"/>
              </a:ext>
            </a:extLst>
          </p:cNvPr>
          <p:cNvSpPr/>
          <p:nvPr/>
        </p:nvSpPr>
        <p:spPr>
          <a:xfrm rot="2700000">
            <a:off x="402263" y="2489915"/>
            <a:ext cx="264525" cy="216344"/>
          </a:xfrm>
          <a:prstGeom prst="teardrop">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it-IT" b="1" dirty="0"/>
          </a:p>
        </p:txBody>
      </p:sp>
      <p:sp>
        <p:nvSpPr>
          <p:cNvPr id="29" name="Goccia 28">
            <a:extLst>
              <a:ext uri="{FF2B5EF4-FFF2-40B4-BE49-F238E27FC236}">
                <a16:creationId xmlns:a16="http://schemas.microsoft.com/office/drawing/2014/main" xmlns="" id="{577C771D-738F-4D7C-8074-4E65414E218B}"/>
              </a:ext>
            </a:extLst>
          </p:cNvPr>
          <p:cNvSpPr/>
          <p:nvPr/>
        </p:nvSpPr>
        <p:spPr>
          <a:xfrm rot="2700000">
            <a:off x="420599" y="2890431"/>
            <a:ext cx="264525" cy="216344"/>
          </a:xfrm>
          <a:prstGeom prst="teardrop">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it-IT" b="1" dirty="0"/>
          </a:p>
        </p:txBody>
      </p:sp>
      <p:pic>
        <p:nvPicPr>
          <p:cNvPr id="3" name="Immagine 2">
            <a:extLst>
              <a:ext uri="{FF2B5EF4-FFF2-40B4-BE49-F238E27FC236}">
                <a16:creationId xmlns:a16="http://schemas.microsoft.com/office/drawing/2014/main" xmlns="" id="{0C880555-A0F5-4F42-A759-64832C67FB94}"/>
              </a:ext>
            </a:extLst>
          </p:cNvPr>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6560279" y="5037378"/>
            <a:ext cx="981342" cy="1218217"/>
          </a:xfrm>
          <a:prstGeom prst="rect">
            <a:avLst/>
          </a:prstGeom>
        </p:spPr>
      </p:pic>
      <p:pic>
        <p:nvPicPr>
          <p:cNvPr id="7" name="Immagine 6">
            <a:extLst>
              <a:ext uri="{FF2B5EF4-FFF2-40B4-BE49-F238E27FC236}">
                <a16:creationId xmlns:a16="http://schemas.microsoft.com/office/drawing/2014/main" xmlns="" id="{FA3821F3-23DB-474F-AAC2-CDDDEB258D9A}"/>
              </a:ext>
            </a:extLst>
          </p:cNvPr>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6371030" y="1572642"/>
            <a:ext cx="1009249" cy="1009249"/>
          </a:xfrm>
          <a:prstGeom prst="rect">
            <a:avLst/>
          </a:prstGeom>
        </p:spPr>
      </p:pic>
      <p:pic>
        <p:nvPicPr>
          <p:cNvPr id="11" name="Immagine 10">
            <a:extLst>
              <a:ext uri="{FF2B5EF4-FFF2-40B4-BE49-F238E27FC236}">
                <a16:creationId xmlns:a16="http://schemas.microsoft.com/office/drawing/2014/main" xmlns="" id="{67AC6F61-C72A-47E0-969C-EFE6A3850A57}"/>
              </a:ext>
            </a:extLst>
          </p:cNvPr>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5300308" y="1878454"/>
            <a:ext cx="1009249" cy="1009249"/>
          </a:xfrm>
          <a:prstGeom prst="rect">
            <a:avLst/>
          </a:prstGeom>
        </p:spPr>
      </p:pic>
      <p:pic>
        <p:nvPicPr>
          <p:cNvPr id="5" name="Immagine 4">
            <a:extLst>
              <a:ext uri="{FF2B5EF4-FFF2-40B4-BE49-F238E27FC236}">
                <a16:creationId xmlns:a16="http://schemas.microsoft.com/office/drawing/2014/main" xmlns="" id="{473E8D45-588D-4D56-8EF0-98E52EC407BB}"/>
              </a:ext>
            </a:extLst>
          </p:cNvPr>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5546586" y="1238190"/>
            <a:ext cx="935549" cy="935549"/>
          </a:xfrm>
          <a:prstGeom prst="rect">
            <a:avLst/>
          </a:prstGeom>
        </p:spPr>
      </p:pic>
      <p:pic>
        <p:nvPicPr>
          <p:cNvPr id="15" name="Immagine 14">
            <a:extLst>
              <a:ext uri="{FF2B5EF4-FFF2-40B4-BE49-F238E27FC236}">
                <a16:creationId xmlns:a16="http://schemas.microsoft.com/office/drawing/2014/main" xmlns="" id="{77789D10-FCC2-4113-91DE-97C71CE276D4}"/>
              </a:ext>
            </a:extLst>
          </p:cNvPr>
          <p:cNvPicPr>
            <a:picLocks noChangeAspect="1"/>
          </p:cNvPicPr>
          <p:nvPr/>
        </p:nvPicPr>
        <p:blipFill>
          <a:blip r:embed="rId10" cstate="print">
            <a:extLst>
              <a:ext uri="{28A0092B-C50C-407E-A947-70E740481C1C}">
                <a14:useLocalDpi xmlns:a14="http://schemas.microsoft.com/office/drawing/2010/main" xmlns="" val="0"/>
              </a:ext>
            </a:extLst>
          </a:blip>
          <a:stretch>
            <a:fillRect/>
          </a:stretch>
        </p:blipFill>
        <p:spPr>
          <a:xfrm>
            <a:off x="6096000" y="2411655"/>
            <a:ext cx="938270" cy="938270"/>
          </a:xfrm>
          <a:prstGeom prst="rect">
            <a:avLst/>
          </a:prstGeom>
        </p:spPr>
      </p:pic>
      <p:pic>
        <p:nvPicPr>
          <p:cNvPr id="32" name="Immagine 31">
            <a:extLst>
              <a:ext uri="{FF2B5EF4-FFF2-40B4-BE49-F238E27FC236}">
                <a16:creationId xmlns:a16="http://schemas.microsoft.com/office/drawing/2014/main" xmlns="" id="{BD53F339-7E4F-45A4-B6DA-5AFFBDB75A24}"/>
              </a:ext>
            </a:extLst>
          </p:cNvPr>
          <p:cNvPicPr>
            <a:picLocks noChangeAspect="1"/>
          </p:cNvPicPr>
          <p:nvPr/>
        </p:nvPicPr>
        <p:blipFill>
          <a:blip r:embed="rId11" cstate="print">
            <a:lum bright="70000" contrast="-70000"/>
            <a:extLst>
              <a:ext uri="{28A0092B-C50C-407E-A947-70E740481C1C}">
                <a14:useLocalDpi xmlns:a14="http://schemas.microsoft.com/office/drawing/2010/main" xmlns="" val="0"/>
              </a:ext>
            </a:extLst>
          </a:blip>
          <a:stretch>
            <a:fillRect/>
          </a:stretch>
        </p:blipFill>
        <p:spPr>
          <a:xfrm>
            <a:off x="5094087" y="5308138"/>
            <a:ext cx="537635" cy="537635"/>
          </a:xfrm>
          <a:prstGeom prst="rect">
            <a:avLst/>
          </a:prstGeom>
        </p:spPr>
      </p:pic>
      <p:sp>
        <p:nvSpPr>
          <p:cNvPr id="33" name="CasellaDiTesto 32">
            <a:extLst>
              <a:ext uri="{FF2B5EF4-FFF2-40B4-BE49-F238E27FC236}">
                <a16:creationId xmlns:a16="http://schemas.microsoft.com/office/drawing/2014/main" xmlns="" id="{30F4747F-4A86-4144-BD4D-59325C0F6DC7}"/>
              </a:ext>
            </a:extLst>
          </p:cNvPr>
          <p:cNvSpPr txBox="1"/>
          <p:nvPr/>
        </p:nvSpPr>
        <p:spPr>
          <a:xfrm>
            <a:off x="4106173" y="6525077"/>
            <a:ext cx="4929554" cy="338554"/>
          </a:xfrm>
          <a:prstGeom prst="rect">
            <a:avLst/>
          </a:prstGeom>
          <a:noFill/>
        </p:spPr>
        <p:txBody>
          <a:bodyPr wrap="square" rtlCol="0">
            <a:spAutoFit/>
          </a:bodyPr>
          <a:lstStyle/>
          <a:p>
            <a:r>
              <a:rPr lang="it-IT" sz="1600" i="1" dirty="0">
                <a:latin typeface="Times New Roman" panose="02020603050405020304" pitchFamily="18" charset="0"/>
                <a:cs typeface="Times New Roman" panose="02020603050405020304" pitchFamily="18" charset="0"/>
              </a:rPr>
              <a:t>Fai clic sull'info point per approfondire l’argomento</a:t>
            </a:r>
          </a:p>
        </p:txBody>
      </p:sp>
      <p:sp>
        <p:nvSpPr>
          <p:cNvPr id="34" name="Ovale 33">
            <a:extLst>
              <a:ext uri="{FF2B5EF4-FFF2-40B4-BE49-F238E27FC236}">
                <a16:creationId xmlns:a16="http://schemas.microsoft.com/office/drawing/2014/main" xmlns="" id="{57922319-4E5D-4522-BA18-53A7AACDF3BB}"/>
              </a:ext>
            </a:extLst>
          </p:cNvPr>
          <p:cNvSpPr/>
          <p:nvPr/>
        </p:nvSpPr>
        <p:spPr>
          <a:xfrm>
            <a:off x="6371030" y="4024875"/>
            <a:ext cx="1203711" cy="5762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rPr>
              <a:t>14-15</a:t>
            </a:r>
          </a:p>
        </p:txBody>
      </p:sp>
    </p:spTree>
    <p:extLst>
      <p:ext uri="{BB962C8B-B14F-4D97-AF65-F5344CB8AC3E}">
        <p14:creationId xmlns:p14="http://schemas.microsoft.com/office/powerpoint/2010/main" xmlns="" val="34586586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normAutofit fontScale="92500" lnSpcReduction="20000"/>
          </a:bodyPr>
          <a:lstStyle/>
          <a:p>
            <a:r>
              <a:rPr lang="it-IT" dirty="0" smtClean="0"/>
              <a:t>«Vent'anni </a:t>
            </a:r>
            <a:r>
              <a:rPr lang="it-IT" dirty="0"/>
              <a:t>di </a:t>
            </a:r>
            <a:r>
              <a:rPr lang="it-IT" dirty="0" err="1" smtClean="0"/>
              <a:t>phishing</a:t>
            </a:r>
            <a:r>
              <a:rPr lang="it-IT" dirty="0" smtClean="0"/>
              <a:t> </a:t>
            </a:r>
            <a:r>
              <a:rPr lang="it-IT" dirty="0"/>
              <a:t>e ci caschiamo </a:t>
            </a:r>
            <a:r>
              <a:rPr lang="it-IT" dirty="0" smtClean="0"/>
              <a:t>ancora» 1/4</a:t>
            </a:r>
            <a:endParaRPr lang="it-IT" dirty="0"/>
          </a:p>
        </p:txBody>
      </p:sp>
      <p:sp>
        <p:nvSpPr>
          <p:cNvPr id="11" name="Elaborazione 10">
            <a:extLst>
              <a:ext uri="{FF2B5EF4-FFF2-40B4-BE49-F238E27FC236}">
                <a16:creationId xmlns:a16="http://schemas.microsoft.com/office/drawing/2014/main" xmlns="" id="{8AA135C1-60F5-41E3-BC26-F98C1F4A1A9A}"/>
              </a:ext>
            </a:extLst>
          </p:cNvPr>
          <p:cNvSpPr/>
          <p:nvPr/>
        </p:nvSpPr>
        <p:spPr>
          <a:xfrm>
            <a:off x="0" y="4691767"/>
            <a:ext cx="8816196" cy="2149202"/>
          </a:xfrm>
          <a:prstGeom prst="flowChartProcess">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2" name="Elaborazione 11">
            <a:extLst>
              <a:ext uri="{FF2B5EF4-FFF2-40B4-BE49-F238E27FC236}">
                <a16:creationId xmlns:a16="http://schemas.microsoft.com/office/drawing/2014/main" xmlns="" id="{D196522F-FD5B-4D98-8E11-918D3F154707}"/>
              </a:ext>
            </a:extLst>
          </p:cNvPr>
          <p:cNvSpPr/>
          <p:nvPr/>
        </p:nvSpPr>
        <p:spPr>
          <a:xfrm>
            <a:off x="0" y="421806"/>
            <a:ext cx="8212347" cy="1742601"/>
          </a:xfrm>
          <a:prstGeom prst="flowChart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4" name="Immagine 13"/>
          <p:cNvPicPr>
            <a:picLocks noChangeAspect="1"/>
          </p:cNvPicPr>
          <p:nvPr/>
        </p:nvPicPr>
        <p:blipFill rotWithShape="1">
          <a:blip r:embed="rId3" cstate="print"/>
          <a:srcRect t="6047" r="37533" b="53859"/>
          <a:stretch/>
        </p:blipFill>
        <p:spPr>
          <a:xfrm>
            <a:off x="453267" y="496134"/>
            <a:ext cx="6232731" cy="2125248"/>
          </a:xfrm>
          <a:prstGeom prst="flowChartManualInput">
            <a:avLst/>
          </a:prstGeom>
        </p:spPr>
      </p:pic>
      <p:sp>
        <p:nvSpPr>
          <p:cNvPr id="15" name="Rettangolo 14">
            <a:extLst>
              <a:ext uri="{FF2B5EF4-FFF2-40B4-BE49-F238E27FC236}">
                <a16:creationId xmlns:a16="http://schemas.microsoft.com/office/drawing/2014/main" xmlns="" id="{912A912C-6FAB-47E7-A458-0709DAECC9E8}"/>
              </a:ext>
            </a:extLst>
          </p:cNvPr>
          <p:cNvSpPr/>
          <p:nvPr/>
        </p:nvSpPr>
        <p:spPr>
          <a:xfrm>
            <a:off x="-2307270" y="46260"/>
            <a:ext cx="2141924" cy="4084024"/>
          </a:xfrm>
          <a:prstGeom prst="rect">
            <a:avLst/>
          </a:prstGeom>
          <a:solidFill>
            <a:schemeClr val="tx1">
              <a:alpha val="5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1"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rPr>
              <a:t>Note sviluppo</a:t>
            </a:r>
            <a:r>
              <a:rPr kumimoji="0" lang="it-IT" sz="1600" b="1" i="0" u="none" strike="noStrike" kern="1200" cap="none" spc="0" normalizeH="0" baseline="0" noProof="0" dirty="0" smtClean="0">
                <a:ln>
                  <a:noFill/>
                </a:ln>
                <a:solidFill>
                  <a:srgbClr val="1E5155">
                    <a:lumMod val="75000"/>
                  </a:srgbClr>
                </a:solidFill>
                <a:effectLst/>
                <a:uLnTx/>
                <a:uFillTx/>
                <a:latin typeface="Century Gothic" panose="020B050202020202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lang="it-IT" sz="1600" b="1" dirty="0" smtClean="0">
                <a:solidFill>
                  <a:srgbClr val="1E5155">
                    <a:lumMod val="75000"/>
                  </a:srgbClr>
                </a:solidFill>
                <a:latin typeface="Century Gothic" panose="020B0502020202020204"/>
              </a:rPr>
              <a:t>Immagine</a:t>
            </a:r>
          </a:p>
          <a:p>
            <a:pPr lvl="0">
              <a:defRPr/>
            </a:pPr>
            <a:r>
              <a:rPr lang="it-IT" sz="1600" b="1" dirty="0">
                <a:solidFill>
                  <a:srgbClr val="1E5155">
                    <a:lumMod val="75000"/>
                  </a:srgbClr>
                </a:solidFill>
                <a:hlinkClick r:id="rId4"/>
              </a:rPr>
              <a:t>https://</a:t>
            </a:r>
            <a:r>
              <a:rPr lang="it-IT" sz="1600" b="1" dirty="0" smtClean="0">
                <a:solidFill>
                  <a:srgbClr val="1E5155">
                    <a:lumMod val="75000"/>
                  </a:srgbClr>
                </a:solidFill>
                <a:hlinkClick r:id="rId4"/>
              </a:rPr>
              <a:t>it.freepik.com/foto-gratuito/pescare-nella-mano-del-pescatore_3095035.htm#term=pescare&amp;page=1&amp;position=6</a:t>
            </a:r>
            <a:endParaRPr lang="it-IT" sz="1600" b="1" dirty="0" smtClean="0">
              <a:solidFill>
                <a:srgbClr val="1E5155">
                  <a:lumMod val="75000"/>
                </a:srgbClr>
              </a:solidFill>
            </a:endParaRPr>
          </a:p>
          <a:p>
            <a:pPr lvl="0">
              <a:defRPr/>
            </a:pPr>
            <a:endParaRPr kumimoji="0" lang="it-IT" sz="1600" b="1"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endParaRPr>
          </a:p>
          <a:p>
            <a:pPr lvl="0"/>
            <a:r>
              <a:rPr lang="it-IT" sz="1600" dirty="0" smtClean="0">
                <a:solidFill>
                  <a:srgbClr val="1E5155">
                    <a:lumMod val="75000"/>
                  </a:srgbClr>
                </a:solidFill>
              </a:rPr>
              <a:t>Il testo 1 esce come da articolo web</a:t>
            </a:r>
          </a:p>
          <a:p>
            <a:pPr lvl="0"/>
            <a:endParaRPr lang="it-IT" sz="1600" dirty="0">
              <a:solidFill>
                <a:srgbClr val="1E5155">
                  <a:lumMod val="75000"/>
                </a:srgbClr>
              </a:solidFill>
            </a:endParaRPr>
          </a:p>
          <a:p>
            <a:pPr lvl="0"/>
            <a:endParaRPr lang="it-IT" sz="1600" dirty="0" smtClean="0">
              <a:solidFill>
                <a:srgbClr val="1E5155">
                  <a:lumMod val="75000"/>
                </a:srgbClr>
              </a:solidFill>
            </a:endParaRPr>
          </a:p>
          <a:p>
            <a:pPr lvl="0"/>
            <a:r>
              <a:rPr kumimoji="0" lang="it-IT" sz="1600" i="0" u="none" strike="noStrike" kern="1200" cap="none" spc="0" normalizeH="0" baseline="0" noProof="0" dirty="0" smtClean="0">
                <a:ln>
                  <a:noFill/>
                </a:ln>
                <a:solidFill>
                  <a:srgbClr val="1E5155">
                    <a:lumMod val="75000"/>
                  </a:srgbClr>
                </a:solidFill>
                <a:effectLst/>
                <a:uLnTx/>
                <a:uFillTx/>
                <a:latin typeface="Century Gothic" panose="020B0502020202020204"/>
                <a:ea typeface="+mn-ea"/>
                <a:cs typeface="+mn-cs"/>
              </a:rPr>
              <a:t>Pop</a:t>
            </a:r>
            <a:r>
              <a:rPr kumimoji="0" lang="it-IT" sz="1600" i="0" u="none" strike="noStrike" kern="1200" cap="none" spc="0" normalizeH="0" noProof="0" dirty="0" smtClean="0">
                <a:ln>
                  <a:noFill/>
                </a:ln>
                <a:solidFill>
                  <a:srgbClr val="1E5155">
                    <a:lumMod val="75000"/>
                  </a:srgbClr>
                </a:solidFill>
                <a:effectLst/>
                <a:uLnTx/>
                <a:uFillTx/>
                <a:latin typeface="Century Gothic" panose="020B0502020202020204"/>
                <a:ea typeface="+mn-ea"/>
                <a:cs typeface="+mn-cs"/>
              </a:rPr>
              <a:t> up</a:t>
            </a:r>
            <a:endParaRPr kumimoji="0" lang="it-IT" sz="1600"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endParaRPr>
          </a:p>
        </p:txBody>
      </p:sp>
      <p:pic>
        <p:nvPicPr>
          <p:cNvPr id="1026" name="Picture 2" descr="Immagine correlata"/>
          <p:cNvPicPr>
            <a:picLocks noChangeAspect="1" noChangeArrowheads="1"/>
          </p:cNvPicPr>
          <p:nvPr/>
        </p:nvPicPr>
        <p:blipFill>
          <a:blip r:embed="rId5" cstate="print">
            <a:lum bright="70000" contrast="-70000"/>
            <a:extLst>
              <a:ext uri="{28A0092B-C50C-407E-A947-70E740481C1C}">
                <a14:useLocalDpi xmlns:a14="http://schemas.microsoft.com/office/drawing/2010/main" xmlns="" val="0"/>
              </a:ext>
            </a:extLst>
          </a:blip>
          <a:srcRect/>
          <a:stretch>
            <a:fillRect/>
          </a:stretch>
        </p:blipFill>
        <p:spPr bwMode="auto">
          <a:xfrm>
            <a:off x="530351" y="2880311"/>
            <a:ext cx="995115" cy="995116"/>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Risultati immagini per omino icona"/>
          <p:cNvPicPr>
            <a:picLocks noChangeAspect="1" noChangeArrowheads="1"/>
          </p:cNvPicPr>
          <p:nvPr/>
        </p:nvPicPr>
        <p:blipFill>
          <a:blip r:embed="rId6" cstate="print">
            <a:lum bright="70000" contrast="-70000"/>
            <a:extLst>
              <a:ext uri="{28A0092B-C50C-407E-A947-70E740481C1C}">
                <a14:useLocalDpi xmlns:a14="http://schemas.microsoft.com/office/drawing/2010/main" xmlns="" val="0"/>
              </a:ext>
            </a:extLst>
          </a:blip>
          <a:srcRect/>
          <a:stretch>
            <a:fillRect/>
          </a:stretch>
        </p:blipFill>
        <p:spPr bwMode="auto">
          <a:xfrm>
            <a:off x="1871265" y="2880311"/>
            <a:ext cx="897505" cy="897505"/>
          </a:xfrm>
          <a:prstGeom prst="rect">
            <a:avLst/>
          </a:prstGeom>
          <a:noFill/>
          <a:extLst>
            <a:ext uri="{909E8E84-426E-40DD-AFC4-6F175D3DCCD1}">
              <a14:hiddenFill xmlns:a14="http://schemas.microsoft.com/office/drawing/2010/main" xmlns="">
                <a:solidFill>
                  <a:srgbClr val="FFFFFF"/>
                </a:solidFill>
              </a14:hiddenFill>
            </a:ext>
          </a:extLst>
        </p:spPr>
      </p:pic>
      <p:sp>
        <p:nvSpPr>
          <p:cNvPr id="17" name="Freccia a destra con strisce 16"/>
          <p:cNvSpPr/>
          <p:nvPr/>
        </p:nvSpPr>
        <p:spPr>
          <a:xfrm>
            <a:off x="3267881" y="2880311"/>
            <a:ext cx="603504" cy="997323"/>
          </a:xfrm>
          <a:prstGeom prst="strip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pic>
        <p:nvPicPr>
          <p:cNvPr id="1030" name="Picture 6" descr="Immagine correlata"/>
          <p:cNvPicPr>
            <a:picLocks noChangeAspect="1" noChangeArrowheads="1"/>
          </p:cNvPicPr>
          <p:nvPr/>
        </p:nvPicPr>
        <p:blipFill>
          <a:blip r:embed="rId7" cstate="print">
            <a:duotone>
              <a:prstClr val="black"/>
              <a:schemeClr val="tx2">
                <a:tint val="45000"/>
                <a:satMod val="400000"/>
              </a:schemeClr>
            </a:duotone>
            <a:extLst>
              <a:ext uri="{28A0092B-C50C-407E-A947-70E740481C1C}">
                <a14:useLocalDpi xmlns:a14="http://schemas.microsoft.com/office/drawing/2010/main" xmlns="" val="0"/>
              </a:ext>
            </a:extLst>
          </a:blip>
          <a:srcRect/>
          <a:stretch>
            <a:fillRect/>
          </a:stretch>
        </p:blipFill>
        <p:spPr bwMode="auto">
          <a:xfrm>
            <a:off x="4197370" y="2423334"/>
            <a:ext cx="2565802" cy="1811457"/>
          </a:xfrm>
          <a:prstGeom prst="rect">
            <a:avLst/>
          </a:prstGeom>
          <a:noFill/>
          <a:extLst>
            <a:ext uri="{909E8E84-426E-40DD-AFC4-6F175D3DCCD1}">
              <a14:hiddenFill xmlns:a14="http://schemas.microsoft.com/office/drawing/2010/main" xmlns="">
                <a:solidFill>
                  <a:srgbClr val="FFFFFF"/>
                </a:solidFill>
              </a14:hiddenFill>
            </a:ext>
          </a:extLst>
        </p:spPr>
      </p:pic>
      <p:sp>
        <p:nvSpPr>
          <p:cNvPr id="18" name="Rettangolo 17"/>
          <p:cNvSpPr/>
          <p:nvPr/>
        </p:nvSpPr>
        <p:spPr>
          <a:xfrm>
            <a:off x="283980" y="4130284"/>
            <a:ext cx="7928367" cy="461665"/>
          </a:xfrm>
          <a:prstGeom prst="rect">
            <a:avLst/>
          </a:prstGeom>
        </p:spPr>
        <p:txBody>
          <a:bodyPr wrap="square">
            <a:spAutoFit/>
          </a:bodyPr>
          <a:lstStyle/>
          <a:p>
            <a:r>
              <a:rPr lang="it-IT" sz="2400" b="1" dirty="0">
                <a:solidFill>
                  <a:prstClr val="white"/>
                </a:solidFill>
                <a:latin typeface="Tempus Sans ITC" panose="04020404030D07020202" pitchFamily="82" charset="0"/>
                <a:cs typeface="Gisha" panose="020B0502040204020203" pitchFamily="34" charset="-79"/>
              </a:rPr>
              <a:t>È necessario imparare a riconoscere i tentativi di </a:t>
            </a:r>
            <a:r>
              <a:rPr lang="it-IT" sz="2400" b="1" dirty="0" err="1">
                <a:solidFill>
                  <a:prstClr val="white"/>
                </a:solidFill>
                <a:latin typeface="Tempus Sans ITC" panose="04020404030D07020202" pitchFamily="82" charset="0"/>
                <a:cs typeface="Gisha" panose="020B0502040204020203" pitchFamily="34" charset="-79"/>
              </a:rPr>
              <a:t>phishing</a:t>
            </a:r>
            <a:r>
              <a:rPr lang="it-IT" sz="2400" b="1" dirty="0">
                <a:solidFill>
                  <a:prstClr val="white"/>
                </a:solidFill>
                <a:latin typeface="Tempus Sans ITC" panose="04020404030D07020202" pitchFamily="82" charset="0"/>
                <a:cs typeface="Gisha" panose="020B0502040204020203" pitchFamily="34" charset="-79"/>
              </a:rPr>
              <a:t>!</a:t>
            </a:r>
          </a:p>
        </p:txBody>
      </p:sp>
      <p:pic>
        <p:nvPicPr>
          <p:cNvPr id="1032" name="Picture 8" descr="Immagine correlata"/>
          <p:cNvPicPr>
            <a:picLocks noChangeAspect="1" noChangeArrowheads="1"/>
          </p:cNvPicPr>
          <p:nvPr/>
        </p:nvPicPr>
        <p:blipFill>
          <a:blip r:embed="rId8" cstate="print">
            <a:lum bright="70000" contrast="-70000"/>
            <a:extLst>
              <a:ext uri="{28A0092B-C50C-407E-A947-70E740481C1C}">
                <a14:useLocalDpi xmlns:a14="http://schemas.microsoft.com/office/drawing/2010/main" xmlns="" val="0"/>
              </a:ext>
            </a:extLst>
          </a:blip>
          <a:srcRect/>
          <a:stretch>
            <a:fillRect/>
          </a:stretch>
        </p:blipFill>
        <p:spPr bwMode="auto">
          <a:xfrm>
            <a:off x="349557" y="5114515"/>
            <a:ext cx="1356701" cy="1288272"/>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6" descr="Immagine correlata"/>
          <p:cNvPicPr>
            <a:picLocks noChangeAspect="1" noChangeArrowheads="1"/>
          </p:cNvPicPr>
          <p:nvPr/>
        </p:nvPicPr>
        <p:blipFill>
          <a:blip r:embed="rId7" cstate="print">
            <a:duotone>
              <a:prstClr val="black"/>
              <a:schemeClr val="tx2">
                <a:tint val="45000"/>
                <a:satMod val="400000"/>
              </a:schemeClr>
            </a:duotone>
            <a:extLst>
              <a:ext uri="{28A0092B-C50C-407E-A947-70E740481C1C}">
                <a14:useLocalDpi xmlns:a14="http://schemas.microsoft.com/office/drawing/2010/main" xmlns="" val="0"/>
              </a:ext>
            </a:extLst>
          </a:blip>
          <a:srcRect/>
          <a:stretch>
            <a:fillRect/>
          </a:stretch>
        </p:blipFill>
        <p:spPr bwMode="auto">
          <a:xfrm>
            <a:off x="1984980" y="4426246"/>
            <a:ext cx="2565802" cy="1811457"/>
          </a:xfrm>
          <a:prstGeom prst="rect">
            <a:avLst/>
          </a:prstGeom>
          <a:noFill/>
          <a:extLst>
            <a:ext uri="{909E8E84-426E-40DD-AFC4-6F175D3DCCD1}">
              <a14:hiddenFill xmlns:a14="http://schemas.microsoft.com/office/drawing/2010/main" xmlns="">
                <a:solidFill>
                  <a:srgbClr val="FFFFFF"/>
                </a:solidFill>
              </a14:hiddenFill>
            </a:ext>
          </a:extLst>
        </p:spPr>
      </p:pic>
      <p:sp>
        <p:nvSpPr>
          <p:cNvPr id="19" name="CasellaDiTesto 18"/>
          <p:cNvSpPr txBox="1"/>
          <p:nvPr/>
        </p:nvSpPr>
        <p:spPr>
          <a:xfrm>
            <a:off x="4495065" y="5240379"/>
            <a:ext cx="1970411" cy="1200329"/>
          </a:xfrm>
          <a:prstGeom prst="rect">
            <a:avLst/>
          </a:prstGeom>
          <a:noFill/>
        </p:spPr>
        <p:txBody>
          <a:bodyPr wrap="none" rtlCol="0">
            <a:spAutoFit/>
          </a:bodyPr>
          <a:lstStyle/>
          <a:p>
            <a:r>
              <a:rPr lang="it-IT" dirty="0" smtClean="0"/>
              <a:t>Username</a:t>
            </a:r>
          </a:p>
          <a:p>
            <a:r>
              <a:rPr lang="it-IT" dirty="0" smtClean="0"/>
              <a:t>Password</a:t>
            </a:r>
          </a:p>
          <a:p>
            <a:r>
              <a:rPr lang="it-IT" dirty="0" smtClean="0"/>
              <a:t>Carta di credito</a:t>
            </a:r>
          </a:p>
          <a:p>
            <a:r>
              <a:rPr lang="it-IT" dirty="0" smtClean="0"/>
              <a:t>Banca</a:t>
            </a:r>
            <a:endParaRPr lang="it-IT" dirty="0"/>
          </a:p>
        </p:txBody>
      </p:sp>
      <p:pic>
        <p:nvPicPr>
          <p:cNvPr id="1034" name="Picture 10" descr="Immagine correlata"/>
          <p:cNvPicPr>
            <a:picLocks noChangeAspect="1" noChangeArrowheads="1"/>
          </p:cNvPicPr>
          <p:nvPr/>
        </p:nvPicPr>
        <p:blipFill>
          <a:blip r:embed="rId9" cstate="print">
            <a:duotone>
              <a:schemeClr val="accent3">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2798689" y="5671789"/>
            <a:ext cx="981687" cy="1131828"/>
          </a:xfrm>
          <a:prstGeom prst="rect">
            <a:avLst/>
          </a:prstGeom>
          <a:noFill/>
          <a:extLst>
            <a:ext uri="{909E8E84-426E-40DD-AFC4-6F175D3DCCD1}">
              <a14:hiddenFill xmlns:a14="http://schemas.microsoft.com/office/drawing/2010/main" xmlns="">
                <a:solidFill>
                  <a:srgbClr val="FFFFFF"/>
                </a:solidFill>
              </a14:hiddenFill>
            </a:ext>
          </a:extLst>
        </p:spPr>
      </p:pic>
      <p:pic>
        <p:nvPicPr>
          <p:cNvPr id="1036" name="Picture 12" descr="Immagine correlata"/>
          <p:cNvPicPr>
            <a:picLocks noChangeAspect="1" noChangeArrowheads="1"/>
          </p:cNvPicPr>
          <p:nvPr/>
        </p:nvPicPr>
        <p:blipFill>
          <a:blip r:embed="rId10" cstate="print">
            <a:lum bright="70000" contrast="-70000"/>
            <a:extLst>
              <a:ext uri="{28A0092B-C50C-407E-A947-70E740481C1C}">
                <a14:useLocalDpi xmlns:a14="http://schemas.microsoft.com/office/drawing/2010/main" xmlns="" val="0"/>
              </a:ext>
            </a:extLst>
          </a:blip>
          <a:srcRect/>
          <a:stretch>
            <a:fillRect/>
          </a:stretch>
        </p:blipFill>
        <p:spPr bwMode="auto">
          <a:xfrm>
            <a:off x="6649097" y="5114515"/>
            <a:ext cx="1563250" cy="1563250"/>
          </a:xfrm>
          <a:prstGeom prst="rect">
            <a:avLst/>
          </a:prstGeom>
          <a:noFill/>
          <a:extLst>
            <a:ext uri="{909E8E84-426E-40DD-AFC4-6F175D3DCCD1}">
              <a14:hiddenFill xmlns:a14="http://schemas.microsoft.com/office/drawing/2010/main" xmlns="">
                <a:solidFill>
                  <a:srgbClr val="FFFFFF"/>
                </a:solidFill>
              </a14:hiddenFill>
            </a:ext>
          </a:extLst>
        </p:spPr>
      </p:pic>
      <p:pic>
        <p:nvPicPr>
          <p:cNvPr id="1038" name="Picture 14" descr="Pescare nella mano del pescatore Foto Gratuite"/>
          <p:cNvPicPr>
            <a:picLocks noChangeAspect="1" noChangeArrowheads="1"/>
          </p:cNvPicPr>
          <p:nvPr/>
        </p:nvPicPr>
        <p:blipFill rotWithShape="1">
          <a:blip r:embed="rId11" cstate="print">
            <a:extLst>
              <a:ext uri="{28A0092B-C50C-407E-A947-70E740481C1C}">
                <a14:useLocalDpi xmlns:a14="http://schemas.microsoft.com/office/drawing/2010/main" xmlns="" val="0"/>
              </a:ext>
            </a:extLst>
          </a:blip>
          <a:srcRect l="15978" r="37596"/>
          <a:stretch/>
        </p:blipFill>
        <p:spPr bwMode="auto">
          <a:xfrm>
            <a:off x="8491069" y="380042"/>
            <a:ext cx="3700931" cy="6477958"/>
          </a:xfrm>
          <a:prstGeom prst="rect">
            <a:avLst/>
          </a:prstGeom>
          <a:noFill/>
          <a:extLst>
            <a:ext uri="{909E8E84-426E-40DD-AFC4-6F175D3DCCD1}">
              <a14:hiddenFill xmlns:a14="http://schemas.microsoft.com/office/drawing/2010/main" xmlns="">
                <a:solidFill>
                  <a:srgbClr val="FFFFFF"/>
                </a:solidFill>
              </a14:hiddenFill>
            </a:ext>
          </a:extLst>
        </p:spPr>
      </p:pic>
      <p:sp>
        <p:nvSpPr>
          <p:cNvPr id="28" name="CasellaDiTesto 27">
            <a:extLst>
              <a:ext uri="{FF2B5EF4-FFF2-40B4-BE49-F238E27FC236}">
                <a16:creationId xmlns:a16="http://schemas.microsoft.com/office/drawing/2014/main" xmlns="" id="{98A41FEB-BE46-4298-8F16-16001189BF7E}"/>
              </a:ext>
            </a:extLst>
          </p:cNvPr>
          <p:cNvSpPr txBox="1"/>
          <p:nvPr/>
        </p:nvSpPr>
        <p:spPr>
          <a:xfrm>
            <a:off x="11551798" y="-6699"/>
            <a:ext cx="50334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dirty="0" smtClean="0">
                <a:ln>
                  <a:noFill/>
                </a:ln>
                <a:solidFill>
                  <a:prstClr val="white"/>
                </a:solidFill>
                <a:effectLst/>
                <a:uLnTx/>
                <a:uFillTx/>
                <a:latin typeface="Microsoft Yi Baiti" panose="03000500000000000000" pitchFamily="66" charset="0"/>
                <a:ea typeface="Microsoft Yi Baiti" panose="03000500000000000000" pitchFamily="66" charset="0"/>
                <a:cs typeface="+mn-cs"/>
              </a:rPr>
              <a:t>20</a:t>
            </a:r>
            <a:endParaRPr kumimoji="0" lang="it-IT" sz="1600" b="0" i="0" u="none" strike="noStrike" kern="1200" cap="none" spc="0" normalizeH="0" baseline="0" noProof="0" dirty="0">
              <a:ln>
                <a:noFill/>
              </a:ln>
              <a:solidFill>
                <a:prstClr val="white"/>
              </a:solidFill>
              <a:effectLst/>
              <a:uLnTx/>
              <a:uFillTx/>
              <a:latin typeface="Microsoft Yi Baiti" panose="03000500000000000000" pitchFamily="66" charset="0"/>
              <a:ea typeface="Microsoft Yi Baiti" panose="03000500000000000000" pitchFamily="66" charset="0"/>
              <a:cs typeface="+mn-cs"/>
            </a:endParaRPr>
          </a:p>
        </p:txBody>
      </p:sp>
      <p:pic>
        <p:nvPicPr>
          <p:cNvPr id="29" name="Immagine 28">
            <a:extLst>
              <a:ext uri="{FF2B5EF4-FFF2-40B4-BE49-F238E27FC236}">
                <a16:creationId xmlns:a16="http://schemas.microsoft.com/office/drawing/2014/main" xmlns="" id="{1919C313-49FE-4A89-846B-BAF6B5567E24}"/>
              </a:ext>
            </a:extLst>
          </p:cNvPr>
          <p:cNvPicPr>
            <a:picLocks noChangeAspect="1"/>
          </p:cNvPicPr>
          <p:nvPr/>
        </p:nvPicPr>
        <p:blipFill>
          <a:blip r:embed="rId12" cstate="print">
            <a:lum bright="70000" contrast="-70000"/>
            <a:extLst>
              <a:ext uri="{28A0092B-C50C-407E-A947-70E740481C1C}">
                <a14:useLocalDpi xmlns:a14="http://schemas.microsoft.com/office/drawing/2010/main" xmlns="" val="0"/>
              </a:ext>
            </a:extLst>
          </a:blip>
          <a:stretch>
            <a:fillRect/>
          </a:stretch>
        </p:blipFill>
        <p:spPr>
          <a:xfrm>
            <a:off x="6964720" y="1098215"/>
            <a:ext cx="1195656" cy="1195656"/>
          </a:xfrm>
          <a:prstGeom prst="rect">
            <a:avLst/>
          </a:prstGeom>
        </p:spPr>
      </p:pic>
      <p:sp>
        <p:nvSpPr>
          <p:cNvPr id="30" name="Ovale 29">
            <a:extLst>
              <a:ext uri="{FF2B5EF4-FFF2-40B4-BE49-F238E27FC236}">
                <a16:creationId xmlns:a16="http://schemas.microsoft.com/office/drawing/2014/main" xmlns="" id="{E319B056-BF96-4EC7-99E1-C29254DB3BA2}"/>
              </a:ext>
            </a:extLst>
          </p:cNvPr>
          <p:cNvSpPr/>
          <p:nvPr/>
        </p:nvSpPr>
        <p:spPr>
          <a:xfrm>
            <a:off x="478361" y="5093849"/>
            <a:ext cx="656119" cy="4762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smtClean="0">
                <a:solidFill>
                  <a:schemeClr val="bg2">
                    <a:lumMod val="75000"/>
                  </a:schemeClr>
                </a:solidFill>
              </a:rPr>
              <a:t>6</a:t>
            </a:r>
            <a:endParaRPr lang="it-IT" dirty="0">
              <a:solidFill>
                <a:schemeClr val="bg2">
                  <a:lumMod val="75000"/>
                </a:schemeClr>
              </a:solidFill>
            </a:endParaRPr>
          </a:p>
        </p:txBody>
      </p:sp>
      <p:sp>
        <p:nvSpPr>
          <p:cNvPr id="31" name="Ovale 30">
            <a:extLst>
              <a:ext uri="{FF2B5EF4-FFF2-40B4-BE49-F238E27FC236}">
                <a16:creationId xmlns:a16="http://schemas.microsoft.com/office/drawing/2014/main" xmlns="" id="{E319B056-BF96-4EC7-99E1-C29254DB3BA2}"/>
              </a:ext>
            </a:extLst>
          </p:cNvPr>
          <p:cNvSpPr/>
          <p:nvPr/>
        </p:nvSpPr>
        <p:spPr>
          <a:xfrm>
            <a:off x="3984610" y="2812837"/>
            <a:ext cx="656119" cy="4762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smtClean="0">
                <a:solidFill>
                  <a:schemeClr val="bg2">
                    <a:lumMod val="75000"/>
                  </a:schemeClr>
                </a:solidFill>
              </a:rPr>
              <a:t>4</a:t>
            </a:r>
            <a:endParaRPr lang="it-IT" dirty="0">
              <a:solidFill>
                <a:schemeClr val="bg2">
                  <a:lumMod val="75000"/>
                </a:schemeClr>
              </a:solidFill>
            </a:endParaRPr>
          </a:p>
        </p:txBody>
      </p:sp>
      <p:sp>
        <p:nvSpPr>
          <p:cNvPr id="32" name="Ovale 31">
            <a:extLst>
              <a:ext uri="{FF2B5EF4-FFF2-40B4-BE49-F238E27FC236}">
                <a16:creationId xmlns:a16="http://schemas.microsoft.com/office/drawing/2014/main" xmlns="" id="{E319B056-BF96-4EC7-99E1-C29254DB3BA2}"/>
              </a:ext>
            </a:extLst>
          </p:cNvPr>
          <p:cNvSpPr/>
          <p:nvPr/>
        </p:nvSpPr>
        <p:spPr>
          <a:xfrm>
            <a:off x="1490646" y="2800559"/>
            <a:ext cx="656119" cy="4762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smtClean="0">
                <a:solidFill>
                  <a:schemeClr val="bg2">
                    <a:lumMod val="75000"/>
                  </a:schemeClr>
                </a:solidFill>
              </a:rPr>
              <a:t>3</a:t>
            </a:r>
            <a:endParaRPr lang="it-IT" dirty="0">
              <a:solidFill>
                <a:schemeClr val="bg2">
                  <a:lumMod val="75000"/>
                </a:schemeClr>
              </a:solidFill>
            </a:endParaRPr>
          </a:p>
        </p:txBody>
      </p:sp>
      <p:sp>
        <p:nvSpPr>
          <p:cNvPr id="33" name="Ovale 32">
            <a:extLst>
              <a:ext uri="{FF2B5EF4-FFF2-40B4-BE49-F238E27FC236}">
                <a16:creationId xmlns:a16="http://schemas.microsoft.com/office/drawing/2014/main" xmlns="" id="{E319B056-BF96-4EC7-99E1-C29254DB3BA2}"/>
              </a:ext>
            </a:extLst>
          </p:cNvPr>
          <p:cNvSpPr/>
          <p:nvPr/>
        </p:nvSpPr>
        <p:spPr>
          <a:xfrm>
            <a:off x="0" y="2911785"/>
            <a:ext cx="656119" cy="4762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lumMod val="75000"/>
                  </a:schemeClr>
                </a:solidFill>
              </a:rPr>
              <a:t>2</a:t>
            </a:r>
          </a:p>
        </p:txBody>
      </p:sp>
      <p:sp>
        <p:nvSpPr>
          <p:cNvPr id="34" name="Ovale 33">
            <a:extLst>
              <a:ext uri="{FF2B5EF4-FFF2-40B4-BE49-F238E27FC236}">
                <a16:creationId xmlns:a16="http://schemas.microsoft.com/office/drawing/2014/main" xmlns="" id="{E319B056-BF96-4EC7-99E1-C29254DB3BA2}"/>
              </a:ext>
            </a:extLst>
          </p:cNvPr>
          <p:cNvSpPr/>
          <p:nvPr/>
        </p:nvSpPr>
        <p:spPr>
          <a:xfrm>
            <a:off x="-191577" y="1572013"/>
            <a:ext cx="656119" cy="4762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smtClean="0">
                <a:solidFill>
                  <a:schemeClr val="bg2">
                    <a:lumMod val="75000"/>
                  </a:schemeClr>
                </a:solidFill>
              </a:rPr>
              <a:t>1</a:t>
            </a:r>
            <a:endParaRPr lang="it-IT" dirty="0">
              <a:solidFill>
                <a:schemeClr val="bg2">
                  <a:lumMod val="75000"/>
                </a:schemeClr>
              </a:solidFill>
            </a:endParaRPr>
          </a:p>
        </p:txBody>
      </p:sp>
      <p:sp>
        <p:nvSpPr>
          <p:cNvPr id="35" name="Ovale 34">
            <a:extLst>
              <a:ext uri="{FF2B5EF4-FFF2-40B4-BE49-F238E27FC236}">
                <a16:creationId xmlns:a16="http://schemas.microsoft.com/office/drawing/2014/main" xmlns="" id="{E319B056-BF96-4EC7-99E1-C29254DB3BA2}"/>
              </a:ext>
            </a:extLst>
          </p:cNvPr>
          <p:cNvSpPr/>
          <p:nvPr/>
        </p:nvSpPr>
        <p:spPr>
          <a:xfrm>
            <a:off x="6896580" y="4760803"/>
            <a:ext cx="656119" cy="4762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smtClean="0">
                <a:solidFill>
                  <a:schemeClr val="bg2">
                    <a:lumMod val="75000"/>
                  </a:schemeClr>
                </a:solidFill>
              </a:rPr>
              <a:t>10</a:t>
            </a:r>
            <a:endParaRPr lang="it-IT" dirty="0">
              <a:solidFill>
                <a:schemeClr val="bg2">
                  <a:lumMod val="75000"/>
                </a:schemeClr>
              </a:solidFill>
            </a:endParaRPr>
          </a:p>
        </p:txBody>
      </p:sp>
      <p:sp>
        <p:nvSpPr>
          <p:cNvPr id="36" name="Ovale 35">
            <a:extLst>
              <a:ext uri="{FF2B5EF4-FFF2-40B4-BE49-F238E27FC236}">
                <a16:creationId xmlns:a16="http://schemas.microsoft.com/office/drawing/2014/main" xmlns="" id="{E319B056-BF96-4EC7-99E1-C29254DB3BA2}"/>
              </a:ext>
            </a:extLst>
          </p:cNvPr>
          <p:cNvSpPr/>
          <p:nvPr/>
        </p:nvSpPr>
        <p:spPr>
          <a:xfrm>
            <a:off x="7308877" y="5682287"/>
            <a:ext cx="656119" cy="4762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smtClean="0">
                <a:solidFill>
                  <a:schemeClr val="bg2">
                    <a:lumMod val="75000"/>
                  </a:schemeClr>
                </a:solidFill>
              </a:rPr>
              <a:t>11</a:t>
            </a:r>
            <a:endParaRPr lang="it-IT" dirty="0">
              <a:solidFill>
                <a:schemeClr val="bg2">
                  <a:lumMod val="75000"/>
                </a:schemeClr>
              </a:solidFill>
            </a:endParaRPr>
          </a:p>
        </p:txBody>
      </p:sp>
      <p:sp>
        <p:nvSpPr>
          <p:cNvPr id="37" name="Ovale 36">
            <a:extLst>
              <a:ext uri="{FF2B5EF4-FFF2-40B4-BE49-F238E27FC236}">
                <a16:creationId xmlns:a16="http://schemas.microsoft.com/office/drawing/2014/main" xmlns="" id="{E319B056-BF96-4EC7-99E1-C29254DB3BA2}"/>
              </a:ext>
            </a:extLst>
          </p:cNvPr>
          <p:cNvSpPr/>
          <p:nvPr/>
        </p:nvSpPr>
        <p:spPr>
          <a:xfrm>
            <a:off x="4937411" y="4783403"/>
            <a:ext cx="656119" cy="4762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smtClean="0">
                <a:solidFill>
                  <a:schemeClr val="bg2">
                    <a:lumMod val="75000"/>
                  </a:schemeClr>
                </a:solidFill>
              </a:rPr>
              <a:t>8</a:t>
            </a:r>
            <a:endParaRPr lang="it-IT" dirty="0">
              <a:solidFill>
                <a:schemeClr val="bg2">
                  <a:lumMod val="75000"/>
                </a:schemeClr>
              </a:solidFill>
            </a:endParaRPr>
          </a:p>
        </p:txBody>
      </p:sp>
      <p:sp>
        <p:nvSpPr>
          <p:cNvPr id="38" name="Ovale 37">
            <a:extLst>
              <a:ext uri="{FF2B5EF4-FFF2-40B4-BE49-F238E27FC236}">
                <a16:creationId xmlns:a16="http://schemas.microsoft.com/office/drawing/2014/main" xmlns="" id="{E319B056-BF96-4EC7-99E1-C29254DB3BA2}"/>
              </a:ext>
            </a:extLst>
          </p:cNvPr>
          <p:cNvSpPr/>
          <p:nvPr/>
        </p:nvSpPr>
        <p:spPr>
          <a:xfrm>
            <a:off x="2908001" y="6164662"/>
            <a:ext cx="656119" cy="4762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smtClean="0">
                <a:solidFill>
                  <a:schemeClr val="bg2">
                    <a:lumMod val="75000"/>
                  </a:schemeClr>
                </a:solidFill>
              </a:rPr>
              <a:t>9</a:t>
            </a:r>
            <a:endParaRPr lang="it-IT" dirty="0">
              <a:solidFill>
                <a:schemeClr val="bg2">
                  <a:lumMod val="75000"/>
                </a:schemeClr>
              </a:solidFill>
            </a:endParaRPr>
          </a:p>
        </p:txBody>
      </p:sp>
      <p:sp>
        <p:nvSpPr>
          <p:cNvPr id="39" name="Ovale 38">
            <a:extLst>
              <a:ext uri="{FF2B5EF4-FFF2-40B4-BE49-F238E27FC236}">
                <a16:creationId xmlns:a16="http://schemas.microsoft.com/office/drawing/2014/main" xmlns="" id="{E319B056-BF96-4EC7-99E1-C29254DB3BA2}"/>
              </a:ext>
            </a:extLst>
          </p:cNvPr>
          <p:cNvSpPr/>
          <p:nvPr/>
        </p:nvSpPr>
        <p:spPr>
          <a:xfrm>
            <a:off x="2309143" y="4841374"/>
            <a:ext cx="656119" cy="4762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smtClean="0">
                <a:solidFill>
                  <a:schemeClr val="bg2">
                    <a:lumMod val="75000"/>
                  </a:schemeClr>
                </a:solidFill>
              </a:rPr>
              <a:t>7</a:t>
            </a:r>
            <a:endParaRPr lang="it-IT" dirty="0">
              <a:solidFill>
                <a:schemeClr val="bg2">
                  <a:lumMod val="75000"/>
                </a:schemeClr>
              </a:solidFill>
            </a:endParaRPr>
          </a:p>
        </p:txBody>
      </p:sp>
      <p:sp>
        <p:nvSpPr>
          <p:cNvPr id="40" name="Ovale 39">
            <a:extLst>
              <a:ext uri="{FF2B5EF4-FFF2-40B4-BE49-F238E27FC236}">
                <a16:creationId xmlns:a16="http://schemas.microsoft.com/office/drawing/2014/main" xmlns="" id="{E319B056-BF96-4EC7-99E1-C29254DB3BA2}"/>
              </a:ext>
            </a:extLst>
          </p:cNvPr>
          <p:cNvSpPr/>
          <p:nvPr/>
        </p:nvSpPr>
        <p:spPr>
          <a:xfrm>
            <a:off x="-304413" y="4032836"/>
            <a:ext cx="656119" cy="4762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smtClean="0">
                <a:solidFill>
                  <a:schemeClr val="bg2">
                    <a:lumMod val="75000"/>
                  </a:schemeClr>
                </a:solidFill>
              </a:rPr>
              <a:t>5</a:t>
            </a:r>
            <a:endParaRPr lang="it-IT" dirty="0">
              <a:solidFill>
                <a:schemeClr val="bg2">
                  <a:lumMod val="75000"/>
                </a:schemeClr>
              </a:solidFill>
            </a:endParaRPr>
          </a:p>
        </p:txBody>
      </p:sp>
    </p:spTree>
    <p:extLst>
      <p:ext uri="{BB962C8B-B14F-4D97-AF65-F5344CB8AC3E}">
        <p14:creationId xmlns:p14="http://schemas.microsoft.com/office/powerpoint/2010/main" xmlns="" val="4211560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Elaborazione 29">
            <a:extLst>
              <a:ext uri="{FF2B5EF4-FFF2-40B4-BE49-F238E27FC236}">
                <a16:creationId xmlns:a16="http://schemas.microsoft.com/office/drawing/2014/main" xmlns="" id="{8AA135C1-60F5-41E3-BC26-F98C1F4A1A9A}"/>
              </a:ext>
            </a:extLst>
          </p:cNvPr>
          <p:cNvSpPr/>
          <p:nvPr/>
        </p:nvSpPr>
        <p:spPr>
          <a:xfrm>
            <a:off x="15250" y="3379500"/>
            <a:ext cx="8816196" cy="3485202"/>
          </a:xfrm>
          <a:prstGeom prst="flowChartProcess">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4" name="Elaborazione 13">
            <a:extLst>
              <a:ext uri="{FF2B5EF4-FFF2-40B4-BE49-F238E27FC236}">
                <a16:creationId xmlns:a16="http://schemas.microsoft.com/office/drawing/2014/main" xmlns="" id="{D196522F-FD5B-4D98-8E11-918D3F154707}"/>
              </a:ext>
            </a:extLst>
          </p:cNvPr>
          <p:cNvSpPr/>
          <p:nvPr/>
        </p:nvSpPr>
        <p:spPr>
          <a:xfrm>
            <a:off x="0" y="536106"/>
            <a:ext cx="8212347" cy="3485202"/>
          </a:xfrm>
          <a:prstGeom prst="flowChart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8" name="Rettangolo 47">
            <a:extLst>
              <a:ext uri="{FF2B5EF4-FFF2-40B4-BE49-F238E27FC236}">
                <a16:creationId xmlns:a16="http://schemas.microsoft.com/office/drawing/2014/main" xmlns=""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627141" y="0"/>
            <a:ext cx="503340" cy="338554"/>
          </a:xfrm>
          <a:prstGeom prst="rect">
            <a:avLst/>
          </a:prstGeom>
          <a:noFill/>
        </p:spPr>
        <p:txBody>
          <a:bodyPr wrap="square" rtlCol="0">
            <a:spAutoFit/>
          </a:bodyPr>
          <a:lstStyle/>
          <a:p>
            <a:r>
              <a:rPr lang="it-IT" sz="1600">
                <a:latin typeface="Microsoft Yi Baiti" panose="03000500000000000000" pitchFamily="66" charset="0"/>
                <a:ea typeface="Microsoft Yi Baiti" panose="03000500000000000000" pitchFamily="66" charset="0"/>
              </a:rPr>
              <a:t>2</a:t>
            </a:r>
            <a:endParaRPr lang="it-IT" sz="1600" dirty="0">
              <a:latin typeface="Microsoft Yi Baiti" panose="03000500000000000000" pitchFamily="66" charset="0"/>
              <a:ea typeface="Microsoft Yi Baiti" panose="03000500000000000000" pitchFamily="66" charset="0"/>
            </a:endParaRPr>
          </a:p>
        </p:txBody>
      </p:sp>
      <p:sp>
        <p:nvSpPr>
          <p:cNvPr id="20" name="Segnaposto testo 3">
            <a:extLst>
              <a:ext uri="{FF2B5EF4-FFF2-40B4-BE49-F238E27FC236}">
                <a16:creationId xmlns:a16="http://schemas.microsoft.com/office/drawing/2014/main" xmlns="" id="{961F039E-065F-4BF9-B992-93C7C45A9373}"/>
              </a:ext>
            </a:extLst>
          </p:cNvPr>
          <p:cNvSpPr>
            <a:spLocks noGrp="1"/>
          </p:cNvSpPr>
          <p:nvPr>
            <p:ph type="body" sz="quarter" idx="11"/>
          </p:nvPr>
        </p:nvSpPr>
        <p:spPr>
          <a:xfrm>
            <a:off x="55123" y="6051"/>
            <a:ext cx="11496675" cy="341313"/>
          </a:xfrm>
        </p:spPr>
        <p:txBody>
          <a:bodyPr anchor="ctr" anchorCtr="0">
            <a:noAutofit/>
          </a:bodyPr>
          <a:lstStyle/>
          <a:p>
            <a:r>
              <a:rPr lang="it-IT" sz="3200" dirty="0">
                <a:solidFill>
                  <a:schemeClr val="tx1"/>
                </a:solidFill>
                <a:latin typeface="Microsoft Yi Baiti" panose="03000500000000000000" pitchFamily="66" charset="0"/>
                <a:ea typeface="Microsoft Yi Baiti" panose="03000500000000000000" pitchFamily="66" charset="0"/>
              </a:rPr>
              <a:t>Tipi di autori degli attacchi 1/2</a:t>
            </a:r>
          </a:p>
        </p:txBody>
      </p:sp>
      <p:sp>
        <p:nvSpPr>
          <p:cNvPr id="13" name="Documento 12">
            <a:extLst>
              <a:ext uri="{FF2B5EF4-FFF2-40B4-BE49-F238E27FC236}">
                <a16:creationId xmlns:a16="http://schemas.microsoft.com/office/drawing/2014/main" xmlns="" id="{E9347E24-CD42-4187-AF4B-B26BC004BD7E}"/>
              </a:ext>
            </a:extLst>
          </p:cNvPr>
          <p:cNvSpPr>
            <a:spLocks noChangeAspect="1"/>
          </p:cNvSpPr>
          <p:nvPr/>
        </p:nvSpPr>
        <p:spPr>
          <a:xfrm rot="5400000">
            <a:off x="6774453" y="1423710"/>
            <a:ext cx="6375054" cy="4460036"/>
          </a:xfrm>
          <a:prstGeom prst="flowChartDocument">
            <a:avLst/>
          </a:prstGeom>
          <a:blipFill dpi="0" rotWithShape="0">
            <a:blip r:embed="rId3" cstate="print">
              <a:alphaModFix amt="9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7" name="Rettangolo 16">
            <a:extLst>
              <a:ext uri="{FF2B5EF4-FFF2-40B4-BE49-F238E27FC236}">
                <a16:creationId xmlns:a16="http://schemas.microsoft.com/office/drawing/2014/main" xmlns="" id="{ACAA8D01-21AE-4135-8469-791D7CBC3AD4}"/>
              </a:ext>
            </a:extLst>
          </p:cNvPr>
          <p:cNvSpPr/>
          <p:nvPr/>
        </p:nvSpPr>
        <p:spPr>
          <a:xfrm>
            <a:off x="592395" y="1560589"/>
            <a:ext cx="3739715" cy="1701684"/>
          </a:xfrm>
          <a:prstGeom prst="rect">
            <a:avLst/>
          </a:prstGeom>
        </p:spPr>
        <p:txBody>
          <a:bodyPr wrap="square">
            <a:spAutoFit/>
          </a:bodyPr>
          <a:lstStyle/>
          <a:p>
            <a:pPr lvl="0">
              <a:lnSpc>
                <a:spcPct val="150000"/>
              </a:lnSpc>
            </a:pPr>
            <a:r>
              <a:rPr lang="it-IT" dirty="0">
                <a:solidFill>
                  <a:schemeClr val="tx2">
                    <a:lumMod val="75000"/>
                  </a:schemeClr>
                </a:solidFill>
              </a:rPr>
              <a:t>Individui o gruppi che tentano di sfruttare le vulnerabilità a scopo di guadagno personale o finanziario.</a:t>
            </a:r>
          </a:p>
        </p:txBody>
      </p:sp>
      <p:sp>
        <p:nvSpPr>
          <p:cNvPr id="29" name="CasellaDiTesto 28">
            <a:extLst>
              <a:ext uri="{FF2B5EF4-FFF2-40B4-BE49-F238E27FC236}">
                <a16:creationId xmlns:a16="http://schemas.microsoft.com/office/drawing/2014/main" xmlns="" id="{F125A68B-03C4-49E0-BDC2-18D1968F5A39}"/>
              </a:ext>
            </a:extLst>
          </p:cNvPr>
          <p:cNvSpPr txBox="1"/>
          <p:nvPr/>
        </p:nvSpPr>
        <p:spPr>
          <a:xfrm>
            <a:off x="543307" y="783950"/>
            <a:ext cx="5161457" cy="515526"/>
          </a:xfrm>
          <a:prstGeom prst="rect">
            <a:avLst/>
          </a:prstGeom>
          <a:noFill/>
        </p:spPr>
        <p:txBody>
          <a:bodyPr wrap="square" rtlCol="0">
            <a:spAutoFit/>
          </a:bodyPr>
          <a:lstStyle/>
          <a:p>
            <a:pPr lvl="0">
              <a:lnSpc>
                <a:spcPct val="150000"/>
              </a:lnSpc>
              <a:spcBef>
                <a:spcPts val="1000"/>
              </a:spcBef>
              <a:defRPr/>
            </a:pPr>
            <a:r>
              <a:rPr lang="it-IT" sz="2000" b="1" dirty="0">
                <a:latin typeface="Tempus Sans ITC" panose="04020404030D07020202" pitchFamily="82" charset="0"/>
                <a:cs typeface="Gisha" panose="020B0502040204020203" pitchFamily="34" charset="-79"/>
              </a:rPr>
              <a:t>Chi sono gli autori degli attacchi informatici?</a:t>
            </a:r>
          </a:p>
        </p:txBody>
      </p:sp>
      <p:sp>
        <p:nvSpPr>
          <p:cNvPr id="23" name="Goccia 22">
            <a:extLst>
              <a:ext uri="{FF2B5EF4-FFF2-40B4-BE49-F238E27FC236}">
                <a16:creationId xmlns:a16="http://schemas.microsoft.com/office/drawing/2014/main" xmlns="" id="{C57C8360-8269-4875-8ADE-12259106F6E1}"/>
              </a:ext>
            </a:extLst>
          </p:cNvPr>
          <p:cNvSpPr/>
          <p:nvPr/>
        </p:nvSpPr>
        <p:spPr>
          <a:xfrm rot="2700000">
            <a:off x="173942" y="4365626"/>
            <a:ext cx="2355864" cy="2300106"/>
          </a:xfrm>
          <a:prstGeom prst="teardrop">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 name="CasellaDiTesto 30">
            <a:extLst>
              <a:ext uri="{FF2B5EF4-FFF2-40B4-BE49-F238E27FC236}">
                <a16:creationId xmlns:a16="http://schemas.microsoft.com/office/drawing/2014/main" xmlns="" id="{B3B4A0DA-23BE-4260-B4EE-F8E6DB13F28E}"/>
              </a:ext>
            </a:extLst>
          </p:cNvPr>
          <p:cNvSpPr txBox="1"/>
          <p:nvPr/>
        </p:nvSpPr>
        <p:spPr>
          <a:xfrm>
            <a:off x="151276" y="5160918"/>
            <a:ext cx="2401196" cy="830997"/>
          </a:xfrm>
          <a:prstGeom prst="rect">
            <a:avLst/>
          </a:prstGeom>
          <a:noFill/>
        </p:spPr>
        <p:txBody>
          <a:bodyPr wrap="square" rtlCol="0">
            <a:spAutoFit/>
          </a:bodyPr>
          <a:lstStyle/>
          <a:p>
            <a:pPr lvl="0" algn="ctr">
              <a:spcBef>
                <a:spcPts val="1000"/>
              </a:spcBef>
              <a:defRPr/>
            </a:pPr>
            <a:r>
              <a:rPr lang="it-IT" sz="2400" b="1" dirty="0">
                <a:latin typeface="Tempus Sans ITC" panose="04020404030D07020202" pitchFamily="82" charset="0"/>
                <a:cs typeface="Gisha" panose="020B0502040204020203" pitchFamily="34" charset="-79"/>
              </a:rPr>
              <a:t>Tipologie di autori</a:t>
            </a:r>
          </a:p>
        </p:txBody>
      </p:sp>
      <p:sp>
        <p:nvSpPr>
          <p:cNvPr id="41" name="Goccia 40">
            <a:extLst>
              <a:ext uri="{FF2B5EF4-FFF2-40B4-BE49-F238E27FC236}">
                <a16:creationId xmlns:a16="http://schemas.microsoft.com/office/drawing/2014/main" xmlns="" id="{ED34B437-BD07-4240-B46E-68949A03EE44}"/>
              </a:ext>
            </a:extLst>
          </p:cNvPr>
          <p:cNvSpPr/>
          <p:nvPr/>
        </p:nvSpPr>
        <p:spPr>
          <a:xfrm rot="13459496">
            <a:off x="5129483" y="1025141"/>
            <a:ext cx="2355864" cy="2300106"/>
          </a:xfrm>
          <a:prstGeom prst="teardrop">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Rettangolo 3">
            <a:extLst>
              <a:ext uri="{FF2B5EF4-FFF2-40B4-BE49-F238E27FC236}">
                <a16:creationId xmlns:a16="http://schemas.microsoft.com/office/drawing/2014/main" xmlns="" id="{912A912C-6FAB-47E7-A458-0709DAECC9E8}"/>
              </a:ext>
            </a:extLst>
          </p:cNvPr>
          <p:cNvSpPr/>
          <p:nvPr/>
        </p:nvSpPr>
        <p:spPr>
          <a:xfrm>
            <a:off x="-3292504" y="-6699"/>
            <a:ext cx="3292504" cy="4084024"/>
          </a:xfrm>
          <a:prstGeom prst="rect">
            <a:avLst/>
          </a:prstGeom>
          <a:solidFill>
            <a:schemeClr val="tx1">
              <a:alpha val="5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sz="1600" b="1" dirty="0">
                <a:solidFill>
                  <a:schemeClr val="bg2">
                    <a:lumMod val="75000"/>
                  </a:schemeClr>
                </a:solidFill>
              </a:rPr>
              <a:t>Note sviluppo:</a:t>
            </a:r>
          </a:p>
          <a:p>
            <a:r>
              <a:rPr lang="it-IT" sz="1600" dirty="0">
                <a:solidFill>
                  <a:schemeClr val="bg2">
                    <a:lumMod val="75000"/>
                  </a:schemeClr>
                </a:solidFill>
                <a:hlinkClick r:id="rId4"/>
              </a:rPr>
              <a:t>https://pixabay.com/it/anonimo-graffiti-maschera-ragazzo-1334775/</a:t>
            </a:r>
            <a:endParaRPr lang="it-IT" sz="1600" dirty="0">
              <a:solidFill>
                <a:schemeClr val="bg2">
                  <a:lumMod val="75000"/>
                </a:schemeClr>
              </a:solidFill>
            </a:endParaRPr>
          </a:p>
          <a:p>
            <a:endParaRPr lang="it-IT" sz="1600" dirty="0">
              <a:solidFill>
                <a:schemeClr val="bg2">
                  <a:lumMod val="75000"/>
                </a:schemeClr>
              </a:solidFill>
            </a:endParaRPr>
          </a:p>
          <a:p>
            <a:r>
              <a:rPr lang="it-IT" sz="1600" dirty="0">
                <a:solidFill>
                  <a:schemeClr val="bg2">
                    <a:lumMod val="75000"/>
                  </a:schemeClr>
                </a:solidFill>
              </a:rPr>
              <a:t>Popup relativo a testo 6</a:t>
            </a:r>
          </a:p>
        </p:txBody>
      </p:sp>
      <p:sp>
        <p:nvSpPr>
          <p:cNvPr id="5" name="Ovale 4">
            <a:extLst>
              <a:ext uri="{FF2B5EF4-FFF2-40B4-BE49-F238E27FC236}">
                <a16:creationId xmlns:a16="http://schemas.microsoft.com/office/drawing/2014/main" xmlns="" id="{A7163CD0-CF3F-4123-937C-3579851E45E6}"/>
              </a:ext>
            </a:extLst>
          </p:cNvPr>
          <p:cNvSpPr/>
          <p:nvPr/>
        </p:nvSpPr>
        <p:spPr>
          <a:xfrm>
            <a:off x="30759" y="966295"/>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2">
                    <a:lumMod val="75000"/>
                  </a:schemeClr>
                </a:solidFill>
              </a:rPr>
              <a:t>1</a:t>
            </a:r>
          </a:p>
        </p:txBody>
      </p:sp>
      <p:sp>
        <p:nvSpPr>
          <p:cNvPr id="21" name="Ovale 20">
            <a:extLst>
              <a:ext uri="{FF2B5EF4-FFF2-40B4-BE49-F238E27FC236}">
                <a16:creationId xmlns:a16="http://schemas.microsoft.com/office/drawing/2014/main" xmlns="" id="{3E4C7381-AEC8-47B8-BFE5-0185391D81BA}"/>
              </a:ext>
            </a:extLst>
          </p:cNvPr>
          <p:cNvSpPr/>
          <p:nvPr/>
        </p:nvSpPr>
        <p:spPr>
          <a:xfrm>
            <a:off x="1039" y="1675716"/>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2">
                    <a:lumMod val="75000"/>
                  </a:schemeClr>
                </a:solidFill>
              </a:rPr>
              <a:t>2</a:t>
            </a:r>
          </a:p>
        </p:txBody>
      </p:sp>
      <p:sp>
        <p:nvSpPr>
          <p:cNvPr id="24" name="Ovale 23">
            <a:extLst>
              <a:ext uri="{FF2B5EF4-FFF2-40B4-BE49-F238E27FC236}">
                <a16:creationId xmlns:a16="http://schemas.microsoft.com/office/drawing/2014/main" xmlns="" id="{B3B8D701-834E-4C3F-B32A-13B410CFFDB6}"/>
              </a:ext>
            </a:extLst>
          </p:cNvPr>
          <p:cNvSpPr/>
          <p:nvPr/>
        </p:nvSpPr>
        <p:spPr>
          <a:xfrm>
            <a:off x="298473" y="4479407"/>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lumMod val="75000"/>
                  </a:schemeClr>
                </a:solidFill>
              </a:rPr>
              <a:t>3</a:t>
            </a:r>
          </a:p>
        </p:txBody>
      </p:sp>
      <p:sp>
        <p:nvSpPr>
          <p:cNvPr id="25" name="Ovale 24">
            <a:extLst>
              <a:ext uri="{FF2B5EF4-FFF2-40B4-BE49-F238E27FC236}">
                <a16:creationId xmlns:a16="http://schemas.microsoft.com/office/drawing/2014/main" xmlns="" id="{2C3F6ED0-ED52-4A86-9B9D-D0E1287C5C54}"/>
              </a:ext>
            </a:extLst>
          </p:cNvPr>
          <p:cNvSpPr/>
          <p:nvPr/>
        </p:nvSpPr>
        <p:spPr>
          <a:xfrm>
            <a:off x="5656884" y="4204921"/>
            <a:ext cx="960770" cy="39301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lumMod val="75000"/>
                  </a:schemeClr>
                </a:solidFill>
              </a:rPr>
              <a:t>4-6</a:t>
            </a:r>
          </a:p>
        </p:txBody>
      </p:sp>
      <p:pic>
        <p:nvPicPr>
          <p:cNvPr id="27" name="Picture 4" descr="Risultati immagini per hacker icona">
            <a:extLst>
              <a:ext uri="{FF2B5EF4-FFF2-40B4-BE49-F238E27FC236}">
                <a16:creationId xmlns:a16="http://schemas.microsoft.com/office/drawing/2014/main" xmlns="" id="{187B778C-ACEC-4890-91A9-1BF41504312F}"/>
              </a:ext>
            </a:extLst>
          </p:cNvPr>
          <p:cNvPicPr>
            <a:picLocks noChangeAspect="1" noChangeArrowheads="1"/>
          </p:cNvPicPr>
          <p:nvPr/>
        </p:nvPicPr>
        <p:blipFill>
          <a:blip r:embed="rId5" cstate="print">
            <a:lum bright="70000" contrast="-70000"/>
            <a:extLst>
              <a:ext uri="{28A0092B-C50C-407E-A947-70E740481C1C}">
                <a14:useLocalDpi xmlns:a14="http://schemas.microsoft.com/office/drawing/2010/main" xmlns="" val="0"/>
              </a:ext>
            </a:extLst>
          </a:blip>
          <a:srcRect/>
          <a:stretch>
            <a:fillRect/>
          </a:stretch>
        </p:blipFill>
        <p:spPr bwMode="auto">
          <a:xfrm>
            <a:off x="5454617" y="1253205"/>
            <a:ext cx="1752260" cy="1752260"/>
          </a:xfrm>
          <a:prstGeom prst="rect">
            <a:avLst/>
          </a:prstGeom>
          <a:noFill/>
          <a:extLst>
            <a:ext uri="{909E8E84-426E-40DD-AFC4-6F175D3DCCD1}">
              <a14:hiddenFill xmlns:a14="http://schemas.microsoft.com/office/drawing/2010/main" xmlns="">
                <a:solidFill>
                  <a:srgbClr val="FFFFFF"/>
                </a:solidFill>
              </a14:hiddenFill>
            </a:ext>
          </a:extLst>
        </p:spPr>
      </p:pic>
      <p:sp>
        <p:nvSpPr>
          <p:cNvPr id="33" name="Goccia 32">
            <a:extLst>
              <a:ext uri="{FF2B5EF4-FFF2-40B4-BE49-F238E27FC236}">
                <a16:creationId xmlns:a16="http://schemas.microsoft.com/office/drawing/2014/main" xmlns="" id="{44C4B0C4-52EA-498D-9BFD-3CD4F387DABE}"/>
              </a:ext>
            </a:extLst>
          </p:cNvPr>
          <p:cNvSpPr/>
          <p:nvPr/>
        </p:nvSpPr>
        <p:spPr>
          <a:xfrm rot="2700000">
            <a:off x="3291027" y="4995593"/>
            <a:ext cx="264525" cy="216344"/>
          </a:xfrm>
          <a:prstGeom prst="teardrop">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it-IT" b="1" dirty="0"/>
          </a:p>
        </p:txBody>
      </p:sp>
      <p:sp>
        <p:nvSpPr>
          <p:cNvPr id="34" name="Goccia 33">
            <a:extLst>
              <a:ext uri="{FF2B5EF4-FFF2-40B4-BE49-F238E27FC236}">
                <a16:creationId xmlns:a16="http://schemas.microsoft.com/office/drawing/2014/main" xmlns="" id="{F7BEF770-A37A-4001-BC45-A704D8EC59A2}"/>
              </a:ext>
            </a:extLst>
          </p:cNvPr>
          <p:cNvSpPr/>
          <p:nvPr/>
        </p:nvSpPr>
        <p:spPr>
          <a:xfrm rot="2700000">
            <a:off x="3291027" y="5408733"/>
            <a:ext cx="264525" cy="216344"/>
          </a:xfrm>
          <a:prstGeom prst="teardrop">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it-IT" b="1" dirty="0"/>
          </a:p>
        </p:txBody>
      </p:sp>
      <p:sp>
        <p:nvSpPr>
          <p:cNvPr id="35" name="Goccia 34">
            <a:extLst>
              <a:ext uri="{FF2B5EF4-FFF2-40B4-BE49-F238E27FC236}">
                <a16:creationId xmlns:a16="http://schemas.microsoft.com/office/drawing/2014/main" xmlns="" id="{39F8788D-F8E1-4DDE-A117-019AC2011408}"/>
              </a:ext>
            </a:extLst>
          </p:cNvPr>
          <p:cNvSpPr/>
          <p:nvPr/>
        </p:nvSpPr>
        <p:spPr>
          <a:xfrm rot="2700000">
            <a:off x="3311654" y="5813548"/>
            <a:ext cx="264525" cy="216344"/>
          </a:xfrm>
          <a:prstGeom prst="teardrop">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it-IT" b="1" dirty="0"/>
          </a:p>
        </p:txBody>
      </p:sp>
      <p:sp>
        <p:nvSpPr>
          <p:cNvPr id="36" name="Rettangolo con angoli arrotondati 35">
            <a:extLst>
              <a:ext uri="{FF2B5EF4-FFF2-40B4-BE49-F238E27FC236}">
                <a16:creationId xmlns:a16="http://schemas.microsoft.com/office/drawing/2014/main" xmlns="" id="{8A87A301-F873-46FF-95A6-8BA7A1605E6F}"/>
              </a:ext>
            </a:extLst>
          </p:cNvPr>
          <p:cNvSpPr/>
          <p:nvPr/>
        </p:nvSpPr>
        <p:spPr>
          <a:xfrm>
            <a:off x="3015991" y="4698891"/>
            <a:ext cx="5196356" cy="1526070"/>
          </a:xfrm>
          <a:prstGeom prst="round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8" name="CasellaDiTesto 37">
            <a:extLst>
              <a:ext uri="{FF2B5EF4-FFF2-40B4-BE49-F238E27FC236}">
                <a16:creationId xmlns:a16="http://schemas.microsoft.com/office/drawing/2014/main" xmlns="" id="{38CCEBC5-6035-4F66-BA98-59EA656152C9}"/>
              </a:ext>
            </a:extLst>
          </p:cNvPr>
          <p:cNvSpPr txBox="1"/>
          <p:nvPr/>
        </p:nvSpPr>
        <p:spPr>
          <a:xfrm>
            <a:off x="3232404" y="4879004"/>
            <a:ext cx="6020637" cy="1615827"/>
          </a:xfrm>
          <a:prstGeom prst="rect">
            <a:avLst/>
          </a:prstGeom>
          <a:noFill/>
          <a:ln>
            <a:noFill/>
          </a:ln>
        </p:spPr>
        <p:txBody>
          <a:bodyPr wrap="square" rtlCol="0">
            <a:spAutoFit/>
          </a:bodyPr>
          <a:lstStyle/>
          <a:p>
            <a:pPr marL="457200">
              <a:lnSpc>
                <a:spcPct val="150000"/>
              </a:lnSpc>
            </a:pPr>
            <a:r>
              <a:rPr lang="it-IT" dirty="0" smtClean="0">
                <a:solidFill>
                  <a:schemeClr val="tx2">
                    <a:lumMod val="75000"/>
                  </a:schemeClr>
                </a:solidFill>
              </a:rPr>
              <a:t>Dilettanti</a:t>
            </a:r>
            <a:endParaRPr lang="it-IT" dirty="0">
              <a:solidFill>
                <a:schemeClr val="tx2">
                  <a:lumMod val="75000"/>
                </a:schemeClr>
              </a:solidFill>
            </a:endParaRPr>
          </a:p>
          <a:p>
            <a:pPr marL="457200">
              <a:lnSpc>
                <a:spcPct val="150000"/>
              </a:lnSpc>
            </a:pPr>
            <a:r>
              <a:rPr lang="it-IT" dirty="0" smtClean="0">
                <a:solidFill>
                  <a:schemeClr val="tx2">
                    <a:lumMod val="75000"/>
                  </a:schemeClr>
                </a:solidFill>
              </a:rPr>
              <a:t>Hacker</a:t>
            </a:r>
            <a:endParaRPr lang="it-IT" dirty="0">
              <a:solidFill>
                <a:schemeClr val="tx2">
                  <a:lumMod val="75000"/>
                </a:schemeClr>
              </a:solidFill>
            </a:endParaRPr>
          </a:p>
          <a:p>
            <a:pPr marL="457200">
              <a:lnSpc>
                <a:spcPct val="150000"/>
              </a:lnSpc>
            </a:pPr>
            <a:r>
              <a:rPr lang="it-IT" dirty="0">
                <a:solidFill>
                  <a:schemeClr val="tx2">
                    <a:lumMod val="75000"/>
                  </a:schemeClr>
                </a:solidFill>
              </a:rPr>
              <a:t>Hacker </a:t>
            </a:r>
            <a:r>
              <a:rPr lang="it-IT" dirty="0" smtClean="0">
                <a:solidFill>
                  <a:schemeClr val="tx2">
                    <a:lumMod val="75000"/>
                  </a:schemeClr>
                </a:solidFill>
              </a:rPr>
              <a:t>organizzati</a:t>
            </a:r>
            <a:endParaRPr lang="it-IT" dirty="0">
              <a:solidFill>
                <a:schemeClr val="tx2">
                  <a:lumMod val="75000"/>
                </a:schemeClr>
              </a:solidFill>
            </a:endParaRPr>
          </a:p>
          <a:p>
            <a:endParaRPr lang="it-IT" dirty="0"/>
          </a:p>
        </p:txBody>
      </p:sp>
      <p:pic>
        <p:nvPicPr>
          <p:cNvPr id="39" name="Immagine 38">
            <a:extLst>
              <a:ext uri="{FF2B5EF4-FFF2-40B4-BE49-F238E27FC236}">
                <a16:creationId xmlns:a16="http://schemas.microsoft.com/office/drawing/2014/main" xmlns="" id="{72A58EE0-3499-4A1E-AB5F-C6D43E3933FA}"/>
              </a:ext>
            </a:extLst>
          </p:cNvPr>
          <p:cNvPicPr>
            <a:picLocks noChangeAspect="1"/>
          </p:cNvPicPr>
          <p:nvPr/>
        </p:nvPicPr>
        <p:blipFill>
          <a:blip r:embed="rId6" cstate="print">
            <a:lum bright="70000" contrast="-70000"/>
            <a:extLst>
              <a:ext uri="{28A0092B-C50C-407E-A947-70E740481C1C}">
                <a14:useLocalDpi xmlns:a14="http://schemas.microsoft.com/office/drawing/2010/main" xmlns="" val="0"/>
              </a:ext>
            </a:extLst>
          </a:blip>
          <a:stretch>
            <a:fillRect/>
          </a:stretch>
        </p:blipFill>
        <p:spPr>
          <a:xfrm>
            <a:off x="6116407" y="5637282"/>
            <a:ext cx="537635" cy="537635"/>
          </a:xfrm>
          <a:prstGeom prst="rect">
            <a:avLst/>
          </a:prstGeom>
        </p:spPr>
      </p:pic>
      <p:sp>
        <p:nvSpPr>
          <p:cNvPr id="40" name="CasellaDiTesto 39">
            <a:extLst>
              <a:ext uri="{FF2B5EF4-FFF2-40B4-BE49-F238E27FC236}">
                <a16:creationId xmlns:a16="http://schemas.microsoft.com/office/drawing/2014/main" xmlns="" id="{5D2DBD11-6D8D-4442-9F93-343BBE56442F}"/>
              </a:ext>
            </a:extLst>
          </p:cNvPr>
          <p:cNvSpPr txBox="1"/>
          <p:nvPr/>
        </p:nvSpPr>
        <p:spPr>
          <a:xfrm>
            <a:off x="4123126" y="6537189"/>
            <a:ext cx="4929554" cy="338554"/>
          </a:xfrm>
          <a:prstGeom prst="rect">
            <a:avLst/>
          </a:prstGeom>
          <a:noFill/>
        </p:spPr>
        <p:txBody>
          <a:bodyPr wrap="square" rtlCol="0">
            <a:spAutoFit/>
          </a:bodyPr>
          <a:lstStyle/>
          <a:p>
            <a:r>
              <a:rPr lang="it-IT" sz="1600" i="1" dirty="0">
                <a:latin typeface="Times New Roman" panose="02020603050405020304" pitchFamily="18" charset="0"/>
                <a:cs typeface="Times New Roman" panose="02020603050405020304" pitchFamily="18" charset="0"/>
              </a:rPr>
              <a:t>Fai clic sull'info point per approfondire l’argomento</a:t>
            </a:r>
          </a:p>
        </p:txBody>
      </p:sp>
    </p:spTree>
    <p:extLst>
      <p:ext uri="{BB962C8B-B14F-4D97-AF65-F5344CB8AC3E}">
        <p14:creationId xmlns:p14="http://schemas.microsoft.com/office/powerpoint/2010/main" xmlns="" val="41995665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normAutofit fontScale="92500" lnSpcReduction="20000"/>
          </a:bodyPr>
          <a:lstStyle/>
          <a:p>
            <a:r>
              <a:rPr lang="it-IT" dirty="0" smtClean="0"/>
              <a:t>«Vent'anni </a:t>
            </a:r>
            <a:r>
              <a:rPr lang="it-IT" dirty="0"/>
              <a:t>di </a:t>
            </a:r>
            <a:r>
              <a:rPr lang="it-IT" dirty="0" err="1" smtClean="0"/>
              <a:t>phishing</a:t>
            </a:r>
            <a:r>
              <a:rPr lang="it-IT" dirty="0" smtClean="0"/>
              <a:t> </a:t>
            </a:r>
            <a:r>
              <a:rPr lang="it-IT" dirty="0"/>
              <a:t>e ci caschiamo </a:t>
            </a:r>
            <a:r>
              <a:rPr lang="it-IT" dirty="0" smtClean="0"/>
              <a:t>ancora» 2/4</a:t>
            </a:r>
            <a:endParaRPr lang="it-IT" dirty="0"/>
          </a:p>
          <a:p>
            <a:endParaRPr lang="it-IT" dirty="0"/>
          </a:p>
        </p:txBody>
      </p:sp>
      <p:sp>
        <p:nvSpPr>
          <p:cNvPr id="11" name="Elaborazione 10">
            <a:extLst>
              <a:ext uri="{FF2B5EF4-FFF2-40B4-BE49-F238E27FC236}">
                <a16:creationId xmlns:a16="http://schemas.microsoft.com/office/drawing/2014/main" xmlns="" id="{E78E6287-0A67-4B5F-9332-1229BD3F3AC6}"/>
              </a:ext>
            </a:extLst>
          </p:cNvPr>
          <p:cNvSpPr/>
          <p:nvPr/>
        </p:nvSpPr>
        <p:spPr>
          <a:xfrm>
            <a:off x="517399" y="364142"/>
            <a:ext cx="11674601" cy="3486150"/>
          </a:xfrm>
          <a:prstGeom prst="flowChart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Documento 12">
            <a:extLst>
              <a:ext uri="{FF2B5EF4-FFF2-40B4-BE49-F238E27FC236}">
                <a16:creationId xmlns:a16="http://schemas.microsoft.com/office/drawing/2014/main" xmlns="" id="{ABB207A1-8AF5-47AB-B50D-C3D7D6AA8047}"/>
              </a:ext>
            </a:extLst>
          </p:cNvPr>
          <p:cNvSpPr>
            <a:spLocks/>
          </p:cNvSpPr>
          <p:nvPr/>
        </p:nvSpPr>
        <p:spPr>
          <a:xfrm rot="10800000">
            <a:off x="6356672" y="2550416"/>
            <a:ext cx="5835327" cy="4307583"/>
          </a:xfrm>
          <a:prstGeom prst="flowChartDocumen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rtlCol="0" anchor="ctr"/>
          <a:lstStyle/>
          <a:p>
            <a:pPr lvl="0">
              <a:lnSpc>
                <a:spcPct val="150000"/>
              </a:lnSpc>
            </a:pPr>
            <a:endParaRPr lang="it-IT" dirty="0">
              <a:solidFill>
                <a:schemeClr val="tx2">
                  <a:lumMod val="75000"/>
                </a:schemeClr>
              </a:solidFill>
            </a:endParaRPr>
          </a:p>
        </p:txBody>
      </p:sp>
      <p:sp>
        <p:nvSpPr>
          <p:cNvPr id="14" name="Rettangolo 13"/>
          <p:cNvSpPr/>
          <p:nvPr/>
        </p:nvSpPr>
        <p:spPr>
          <a:xfrm>
            <a:off x="-649800" y="634403"/>
            <a:ext cx="11823768" cy="461665"/>
          </a:xfrm>
          <a:prstGeom prst="rect">
            <a:avLst/>
          </a:prstGeom>
        </p:spPr>
        <p:txBody>
          <a:bodyPr wrap="square">
            <a:spAutoFit/>
          </a:bodyPr>
          <a:lstStyle/>
          <a:p>
            <a:pPr algn="ctr"/>
            <a:r>
              <a:rPr lang="it-IT" sz="2400" b="1" dirty="0">
                <a:solidFill>
                  <a:prstClr val="white"/>
                </a:solidFill>
                <a:latin typeface="Tempus Sans ITC" panose="04020404030D07020202" pitchFamily="82" charset="0"/>
                <a:cs typeface="Gisha" panose="020B0502040204020203" pitchFamily="34" charset="-79"/>
              </a:rPr>
              <a:t>In 20 anni l’ingegneria sociale ha contribuito ad affinare la tecnica del </a:t>
            </a:r>
            <a:r>
              <a:rPr lang="it-IT" sz="2400" b="1" dirty="0" err="1">
                <a:solidFill>
                  <a:prstClr val="white"/>
                </a:solidFill>
                <a:latin typeface="Tempus Sans ITC" panose="04020404030D07020202" pitchFamily="82" charset="0"/>
                <a:cs typeface="Gisha" panose="020B0502040204020203" pitchFamily="34" charset="-79"/>
              </a:rPr>
              <a:t>phishing</a:t>
            </a:r>
            <a:endParaRPr lang="it-IT" sz="2400" b="1" dirty="0">
              <a:solidFill>
                <a:prstClr val="white"/>
              </a:solidFill>
              <a:latin typeface="Tempus Sans ITC" panose="04020404030D07020202" pitchFamily="82" charset="0"/>
              <a:cs typeface="Gisha" panose="020B0502040204020203" pitchFamily="34" charset="-79"/>
            </a:endParaRPr>
          </a:p>
        </p:txBody>
      </p:sp>
      <p:pic>
        <p:nvPicPr>
          <p:cNvPr id="2050" name="Picture 2" descr="Immagine correlata"/>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xmlns="" val="0"/>
              </a:ext>
            </a:extLst>
          </a:blip>
          <a:srcRect t="51345"/>
          <a:stretch/>
        </p:blipFill>
        <p:spPr bwMode="auto">
          <a:xfrm>
            <a:off x="3376137" y="1143353"/>
            <a:ext cx="3989067" cy="1940894"/>
          </a:xfrm>
          <a:prstGeom prst="rect">
            <a:avLst/>
          </a:prstGeom>
          <a:noFill/>
          <a:extLst>
            <a:ext uri="{909E8E84-426E-40DD-AFC4-6F175D3DCCD1}">
              <a14:hiddenFill xmlns:a14="http://schemas.microsoft.com/office/drawing/2010/main" xmlns="">
                <a:solidFill>
                  <a:srgbClr val="FFFFFF"/>
                </a:solidFill>
              </a14:hiddenFill>
            </a:ext>
          </a:extLst>
        </p:spPr>
      </p:pic>
      <p:pic>
        <p:nvPicPr>
          <p:cNvPr id="2052" name="Picture 4" descr="Immagine correlata"/>
          <p:cNvPicPr>
            <a:picLocks noChangeAspect="1" noChangeArrowheads="1"/>
          </p:cNvPicPr>
          <p:nvPr/>
        </p:nvPicPr>
        <p:blipFill rotWithShape="1">
          <a:blip r:embed="rId3" cstate="print">
            <a:lum bright="70000" contrast="-70000"/>
            <a:extLst>
              <a:ext uri="{28A0092B-C50C-407E-A947-70E740481C1C}">
                <a14:useLocalDpi xmlns:a14="http://schemas.microsoft.com/office/drawing/2010/main" xmlns="" val="0"/>
              </a:ext>
            </a:extLst>
          </a:blip>
          <a:srcRect b="50500"/>
          <a:stretch/>
        </p:blipFill>
        <p:spPr bwMode="auto">
          <a:xfrm>
            <a:off x="-196811" y="364141"/>
            <a:ext cx="3990107" cy="1975103"/>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CasellaDiTesto 14"/>
          <p:cNvSpPr txBox="1"/>
          <p:nvPr/>
        </p:nvSpPr>
        <p:spPr>
          <a:xfrm>
            <a:off x="13917168" y="3159065"/>
            <a:ext cx="146304" cy="369332"/>
          </a:xfrm>
          <a:prstGeom prst="rect">
            <a:avLst/>
          </a:prstGeom>
          <a:noFill/>
        </p:spPr>
        <p:txBody>
          <a:bodyPr wrap="square" rtlCol="0">
            <a:spAutoFit/>
          </a:bodyPr>
          <a:lstStyle/>
          <a:p>
            <a:endParaRPr lang="it-IT" dirty="0"/>
          </a:p>
        </p:txBody>
      </p:sp>
      <p:sp>
        <p:nvSpPr>
          <p:cNvPr id="16" name="CasellaDiTesto 15"/>
          <p:cNvSpPr txBox="1"/>
          <p:nvPr/>
        </p:nvSpPr>
        <p:spPr>
          <a:xfrm>
            <a:off x="136584" y="2586074"/>
            <a:ext cx="8275022" cy="400110"/>
          </a:xfrm>
          <a:prstGeom prst="rect">
            <a:avLst/>
          </a:prstGeom>
          <a:noFill/>
        </p:spPr>
        <p:txBody>
          <a:bodyPr wrap="none" rtlCol="0">
            <a:spAutoFit/>
          </a:bodyPr>
          <a:lstStyle/>
          <a:p>
            <a:r>
              <a:rPr lang="it-IT" sz="2000" dirty="0">
                <a:solidFill>
                  <a:srgbClr val="EBEBEB">
                    <a:lumMod val="75000"/>
                  </a:srgbClr>
                </a:solidFill>
              </a:rPr>
              <a:t>Più informazioni disponibili rendono le mail di </a:t>
            </a:r>
            <a:r>
              <a:rPr lang="it-IT" sz="2000" dirty="0" err="1">
                <a:solidFill>
                  <a:srgbClr val="EBEBEB">
                    <a:lumMod val="75000"/>
                  </a:srgbClr>
                </a:solidFill>
              </a:rPr>
              <a:t>phishing</a:t>
            </a:r>
            <a:r>
              <a:rPr lang="it-IT" sz="2000" dirty="0">
                <a:solidFill>
                  <a:srgbClr val="EBEBEB">
                    <a:lumMod val="75000"/>
                  </a:srgbClr>
                </a:solidFill>
              </a:rPr>
              <a:t> più credibili</a:t>
            </a:r>
          </a:p>
        </p:txBody>
      </p:sp>
      <p:sp>
        <p:nvSpPr>
          <p:cNvPr id="17" name="CasellaDiTesto 16"/>
          <p:cNvSpPr txBox="1"/>
          <p:nvPr/>
        </p:nvSpPr>
        <p:spPr>
          <a:xfrm>
            <a:off x="6478612" y="3528245"/>
            <a:ext cx="5125121" cy="523220"/>
          </a:xfrm>
          <a:prstGeom prst="rect">
            <a:avLst/>
          </a:prstGeom>
          <a:noFill/>
        </p:spPr>
        <p:txBody>
          <a:bodyPr wrap="none" rtlCol="0">
            <a:spAutoFit/>
          </a:bodyPr>
          <a:lstStyle/>
          <a:p>
            <a:r>
              <a:rPr lang="it-IT" sz="2800" dirty="0">
                <a:solidFill>
                  <a:srgbClr val="EBEBEB">
                    <a:lumMod val="75000"/>
                  </a:srgbClr>
                </a:solidFill>
              </a:rPr>
              <a:t>LINK somiglianti a siti originali</a:t>
            </a:r>
          </a:p>
        </p:txBody>
      </p:sp>
      <p:sp>
        <p:nvSpPr>
          <p:cNvPr id="18" name="Rettangolo 17"/>
          <p:cNvSpPr/>
          <p:nvPr/>
        </p:nvSpPr>
        <p:spPr>
          <a:xfrm>
            <a:off x="6738898" y="4666859"/>
            <a:ext cx="2039341" cy="369332"/>
          </a:xfrm>
          <a:prstGeom prst="rect">
            <a:avLst/>
          </a:prstGeom>
        </p:spPr>
        <p:txBody>
          <a:bodyPr wrap="none">
            <a:spAutoFit/>
          </a:bodyPr>
          <a:lstStyle/>
          <a:p>
            <a:r>
              <a:rPr lang="it-IT" dirty="0">
                <a:solidFill>
                  <a:srgbClr val="EBEBEB">
                    <a:lumMod val="75000"/>
                  </a:srgbClr>
                </a:solidFill>
              </a:rPr>
              <a:t>www.nomesito.it</a:t>
            </a:r>
          </a:p>
        </p:txBody>
      </p:sp>
      <p:cxnSp>
        <p:nvCxnSpPr>
          <p:cNvPr id="20" name="Connettore 2 19"/>
          <p:cNvCxnSpPr/>
          <p:nvPr/>
        </p:nvCxnSpPr>
        <p:spPr>
          <a:xfrm flipV="1">
            <a:off x="8778240" y="4519542"/>
            <a:ext cx="324247" cy="3085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ttore 2 22"/>
          <p:cNvCxnSpPr/>
          <p:nvPr/>
        </p:nvCxnSpPr>
        <p:spPr>
          <a:xfrm>
            <a:off x="8778240" y="4870116"/>
            <a:ext cx="343695" cy="2768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ttangolo 25"/>
          <p:cNvSpPr/>
          <p:nvPr/>
        </p:nvSpPr>
        <p:spPr>
          <a:xfrm>
            <a:off x="9102487" y="4273566"/>
            <a:ext cx="2116285" cy="369332"/>
          </a:xfrm>
          <a:prstGeom prst="rect">
            <a:avLst/>
          </a:prstGeom>
        </p:spPr>
        <p:txBody>
          <a:bodyPr wrap="none">
            <a:spAutoFit/>
          </a:bodyPr>
          <a:lstStyle/>
          <a:p>
            <a:r>
              <a:rPr lang="it-IT" dirty="0">
                <a:solidFill>
                  <a:srgbClr val="EBEBEB">
                    <a:lumMod val="75000"/>
                  </a:srgbClr>
                </a:solidFill>
                <a:hlinkClick r:id="rId4"/>
              </a:rPr>
              <a:t>www.nome-sito.it</a:t>
            </a:r>
            <a:endParaRPr lang="it-IT" dirty="0">
              <a:solidFill>
                <a:srgbClr val="EBEBEB">
                  <a:lumMod val="75000"/>
                </a:srgbClr>
              </a:solidFill>
            </a:endParaRPr>
          </a:p>
        </p:txBody>
      </p:sp>
      <p:sp>
        <p:nvSpPr>
          <p:cNvPr id="27" name="Rettangolo 26"/>
          <p:cNvSpPr/>
          <p:nvPr/>
        </p:nvSpPr>
        <p:spPr>
          <a:xfrm>
            <a:off x="9227024" y="4870755"/>
            <a:ext cx="2430474" cy="369332"/>
          </a:xfrm>
          <a:prstGeom prst="rect">
            <a:avLst/>
          </a:prstGeom>
        </p:spPr>
        <p:txBody>
          <a:bodyPr wrap="none">
            <a:spAutoFit/>
          </a:bodyPr>
          <a:lstStyle/>
          <a:p>
            <a:r>
              <a:rPr lang="it-IT" dirty="0">
                <a:hlinkClick r:id="rId5"/>
              </a:rPr>
              <a:t>www.nomesito.com</a:t>
            </a:r>
            <a:endParaRPr lang="it-IT" dirty="0"/>
          </a:p>
        </p:txBody>
      </p:sp>
      <p:sp>
        <p:nvSpPr>
          <p:cNvPr id="28" name="Ovale 27"/>
          <p:cNvSpPr/>
          <p:nvPr/>
        </p:nvSpPr>
        <p:spPr>
          <a:xfrm>
            <a:off x="6478612" y="4519542"/>
            <a:ext cx="2299627" cy="627407"/>
          </a:xfrm>
          <a:prstGeom prst="ellipse">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2" name="Picture 8" descr="Immagine correlata"/>
          <p:cNvPicPr>
            <a:picLocks noChangeAspect="1" noChangeArrowheads="1"/>
          </p:cNvPicPr>
          <p:nvPr/>
        </p:nvPicPr>
        <p:blipFill>
          <a:blip r:embed="rId6" cstate="print">
            <a:lum bright="70000" contrast="-70000"/>
            <a:extLst>
              <a:ext uri="{28A0092B-C50C-407E-A947-70E740481C1C}">
                <a14:useLocalDpi xmlns:a14="http://schemas.microsoft.com/office/drawing/2010/main" xmlns="" val="0"/>
              </a:ext>
            </a:extLst>
          </a:blip>
          <a:srcRect/>
          <a:stretch>
            <a:fillRect/>
          </a:stretch>
        </p:blipFill>
        <p:spPr bwMode="auto">
          <a:xfrm>
            <a:off x="11200314" y="4236688"/>
            <a:ext cx="420970" cy="399737"/>
          </a:xfrm>
          <a:prstGeom prst="rect">
            <a:avLst/>
          </a:prstGeom>
          <a:noFill/>
          <a:extLst>
            <a:ext uri="{909E8E84-426E-40DD-AFC4-6F175D3DCCD1}">
              <a14:hiddenFill xmlns:a14="http://schemas.microsoft.com/office/drawing/2010/main" xmlns="">
                <a:solidFill>
                  <a:srgbClr val="FFFFFF"/>
                </a:solidFill>
              </a14:hiddenFill>
            </a:ext>
          </a:extLst>
        </p:spPr>
      </p:pic>
      <p:pic>
        <p:nvPicPr>
          <p:cNvPr id="33" name="Picture 8" descr="Immagine correlata"/>
          <p:cNvPicPr>
            <a:picLocks noChangeAspect="1" noChangeArrowheads="1"/>
          </p:cNvPicPr>
          <p:nvPr/>
        </p:nvPicPr>
        <p:blipFill>
          <a:blip r:embed="rId6" cstate="print">
            <a:lum bright="70000" contrast="-70000"/>
            <a:extLst>
              <a:ext uri="{28A0092B-C50C-407E-A947-70E740481C1C}">
                <a14:useLocalDpi xmlns:a14="http://schemas.microsoft.com/office/drawing/2010/main" xmlns="" val="0"/>
              </a:ext>
            </a:extLst>
          </a:blip>
          <a:srcRect/>
          <a:stretch>
            <a:fillRect/>
          </a:stretch>
        </p:blipFill>
        <p:spPr bwMode="auto">
          <a:xfrm>
            <a:off x="11595395" y="4847231"/>
            <a:ext cx="420970" cy="399737"/>
          </a:xfrm>
          <a:prstGeom prst="rect">
            <a:avLst/>
          </a:prstGeom>
          <a:noFill/>
          <a:extLst>
            <a:ext uri="{909E8E84-426E-40DD-AFC4-6F175D3DCCD1}">
              <a14:hiddenFill xmlns:a14="http://schemas.microsoft.com/office/drawing/2010/main" xmlns="">
                <a:solidFill>
                  <a:srgbClr val="FFFFFF"/>
                </a:solidFill>
              </a14:hiddenFill>
            </a:ext>
          </a:extLst>
        </p:spPr>
      </p:pic>
      <p:sp>
        <p:nvSpPr>
          <p:cNvPr id="34" name="CasellaDiTesto 33"/>
          <p:cNvSpPr txBox="1"/>
          <p:nvPr/>
        </p:nvSpPr>
        <p:spPr>
          <a:xfrm>
            <a:off x="6426579" y="5381279"/>
            <a:ext cx="5230919" cy="954107"/>
          </a:xfrm>
          <a:prstGeom prst="rect">
            <a:avLst/>
          </a:prstGeom>
          <a:noFill/>
        </p:spPr>
        <p:txBody>
          <a:bodyPr wrap="none" rtlCol="0">
            <a:spAutoFit/>
          </a:bodyPr>
          <a:lstStyle/>
          <a:p>
            <a:r>
              <a:rPr lang="it-IT" sz="2800" dirty="0" smtClean="0">
                <a:solidFill>
                  <a:srgbClr val="EBEBEB">
                    <a:lumMod val="75000"/>
                  </a:srgbClr>
                </a:solidFill>
              </a:rPr>
              <a:t>Utilizzo di caratteri somiglianti</a:t>
            </a:r>
          </a:p>
          <a:p>
            <a:r>
              <a:rPr lang="it-IT" sz="2800" dirty="0" smtClean="0">
                <a:solidFill>
                  <a:srgbClr val="EBEBEB">
                    <a:lumMod val="75000"/>
                  </a:srgbClr>
                </a:solidFill>
              </a:rPr>
              <a:t>«c»</a:t>
            </a:r>
            <a:endParaRPr lang="it-IT" sz="2800" dirty="0">
              <a:solidFill>
                <a:srgbClr val="EBEBEB">
                  <a:lumMod val="75000"/>
                </a:srgbClr>
              </a:solidFill>
            </a:endParaRPr>
          </a:p>
        </p:txBody>
      </p:sp>
      <p:cxnSp>
        <p:nvCxnSpPr>
          <p:cNvPr id="35" name="Connettore 2 34"/>
          <p:cNvCxnSpPr/>
          <p:nvPr/>
        </p:nvCxnSpPr>
        <p:spPr>
          <a:xfrm flipV="1">
            <a:off x="7233832" y="6109718"/>
            <a:ext cx="679746" cy="54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ttangolo 29"/>
          <p:cNvSpPr/>
          <p:nvPr/>
        </p:nvSpPr>
        <p:spPr>
          <a:xfrm>
            <a:off x="7943292" y="5885330"/>
            <a:ext cx="721672" cy="523220"/>
          </a:xfrm>
          <a:prstGeom prst="rect">
            <a:avLst/>
          </a:prstGeom>
        </p:spPr>
        <p:txBody>
          <a:bodyPr wrap="none">
            <a:spAutoFit/>
          </a:bodyPr>
          <a:lstStyle/>
          <a:p>
            <a:r>
              <a:rPr lang="it-IT" sz="2800" dirty="0" smtClean="0">
                <a:solidFill>
                  <a:srgbClr val="EBEBEB">
                    <a:lumMod val="75000"/>
                  </a:srgbClr>
                </a:solidFill>
              </a:rPr>
              <a:t>«ć»</a:t>
            </a:r>
            <a:endParaRPr lang="it-IT" sz="2800" dirty="0">
              <a:solidFill>
                <a:srgbClr val="EBEBEB">
                  <a:lumMod val="75000"/>
                </a:srgbClr>
              </a:solidFill>
            </a:endParaRPr>
          </a:p>
        </p:txBody>
      </p:sp>
      <p:pic>
        <p:nvPicPr>
          <p:cNvPr id="2054" name="Picture 6" descr="bird opening slice bread pack"/>
          <p:cNvPicPr>
            <a:picLocks noChangeAspect="1" noChangeArrowheads="1"/>
          </p:cNvPicPr>
          <p:nvPr/>
        </p:nvPicPr>
        <p:blipFill rotWithShape="1">
          <a:blip r:embed="rId7" cstate="print">
            <a:extLst>
              <a:ext uri="{28A0092B-C50C-407E-A947-70E740481C1C}">
                <a14:useLocalDpi xmlns:a14="http://schemas.microsoft.com/office/drawing/2010/main" xmlns="" val="0"/>
              </a:ext>
            </a:extLst>
          </a:blip>
          <a:srcRect l="29919" t="21376" r="768" b="23912"/>
          <a:stretch/>
        </p:blipFill>
        <p:spPr bwMode="auto">
          <a:xfrm>
            <a:off x="0" y="3368999"/>
            <a:ext cx="6490727" cy="3470713"/>
          </a:xfrm>
          <a:prstGeom prst="rect">
            <a:avLst/>
          </a:prstGeom>
          <a:noFill/>
          <a:extLst>
            <a:ext uri="{909E8E84-426E-40DD-AFC4-6F175D3DCCD1}">
              <a14:hiddenFill xmlns:a14="http://schemas.microsoft.com/office/drawing/2010/main" xmlns="">
                <a:solidFill>
                  <a:srgbClr val="FFFFFF"/>
                </a:solidFill>
              </a14:hiddenFill>
            </a:ext>
          </a:extLst>
        </p:spPr>
      </p:pic>
      <p:sp>
        <p:nvSpPr>
          <p:cNvPr id="40" name="Rettangolo 39">
            <a:extLst>
              <a:ext uri="{FF2B5EF4-FFF2-40B4-BE49-F238E27FC236}">
                <a16:creationId xmlns:a16="http://schemas.microsoft.com/office/drawing/2014/main" xmlns="" id="{912A912C-6FAB-47E7-A458-0709DAECC9E8}"/>
              </a:ext>
            </a:extLst>
          </p:cNvPr>
          <p:cNvSpPr/>
          <p:nvPr/>
        </p:nvSpPr>
        <p:spPr>
          <a:xfrm>
            <a:off x="-2307270" y="46260"/>
            <a:ext cx="2141924" cy="4084024"/>
          </a:xfrm>
          <a:prstGeom prst="rect">
            <a:avLst/>
          </a:prstGeom>
          <a:solidFill>
            <a:schemeClr val="tx1">
              <a:alpha val="5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1"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rPr>
              <a:t>Note sviluppo</a:t>
            </a:r>
            <a:r>
              <a:rPr kumimoji="0" lang="it-IT" sz="1600" b="1" i="0" u="none" strike="noStrike" kern="1200" cap="none" spc="0" normalizeH="0" baseline="0" noProof="0" dirty="0" smtClean="0">
                <a:ln>
                  <a:noFill/>
                </a:ln>
                <a:solidFill>
                  <a:srgbClr val="1E5155">
                    <a:lumMod val="75000"/>
                  </a:srgbClr>
                </a:solidFill>
                <a:effectLst/>
                <a:uLnTx/>
                <a:uFillTx/>
                <a:latin typeface="Century Gothic" panose="020B050202020202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lang="it-IT" sz="1600" b="1" dirty="0" smtClean="0">
                <a:solidFill>
                  <a:srgbClr val="1E5155">
                    <a:lumMod val="75000"/>
                  </a:srgbClr>
                </a:solidFill>
                <a:latin typeface="Century Gothic" panose="020B0502020202020204"/>
              </a:rPr>
              <a:t>Immagine</a:t>
            </a:r>
          </a:p>
          <a:p>
            <a:pPr lvl="0">
              <a:defRPr/>
            </a:pPr>
            <a:r>
              <a:rPr lang="it-IT" sz="1600" dirty="0">
                <a:solidFill>
                  <a:srgbClr val="1E5155">
                    <a:lumMod val="75000"/>
                  </a:srgbClr>
                </a:solidFill>
              </a:rPr>
              <a:t>https://unsplash.com/photos/CW44ZN1c3j4</a:t>
            </a:r>
            <a:endParaRPr kumimoji="0" lang="it-IT" sz="1600" i="0" u="none" strike="noStrike" kern="1200" cap="none" spc="0" normalizeH="0" baseline="0" noProof="0" dirty="0">
              <a:ln>
                <a:noFill/>
              </a:ln>
              <a:solidFill>
                <a:srgbClr val="1E5155">
                  <a:lumMod val="75000"/>
                </a:srgbClr>
              </a:solidFill>
              <a:effectLst/>
              <a:uLnTx/>
              <a:uFillTx/>
              <a:latin typeface="Century Gothic" panose="020B0502020202020204"/>
            </a:endParaRPr>
          </a:p>
        </p:txBody>
      </p:sp>
      <p:sp>
        <p:nvSpPr>
          <p:cNvPr id="41" name="Ovale 40">
            <a:extLst>
              <a:ext uri="{FF2B5EF4-FFF2-40B4-BE49-F238E27FC236}">
                <a16:creationId xmlns:a16="http://schemas.microsoft.com/office/drawing/2014/main" xmlns="" id="{E319B056-BF96-4EC7-99E1-C29254DB3BA2}"/>
              </a:ext>
            </a:extLst>
          </p:cNvPr>
          <p:cNvSpPr/>
          <p:nvPr/>
        </p:nvSpPr>
        <p:spPr>
          <a:xfrm>
            <a:off x="-191577" y="1572013"/>
            <a:ext cx="656119" cy="4762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smtClean="0">
                <a:solidFill>
                  <a:schemeClr val="bg2">
                    <a:lumMod val="75000"/>
                  </a:schemeClr>
                </a:solidFill>
              </a:rPr>
              <a:t>2</a:t>
            </a:r>
            <a:endParaRPr lang="it-IT" dirty="0">
              <a:solidFill>
                <a:schemeClr val="bg2">
                  <a:lumMod val="75000"/>
                </a:schemeClr>
              </a:solidFill>
            </a:endParaRPr>
          </a:p>
        </p:txBody>
      </p:sp>
      <p:sp>
        <p:nvSpPr>
          <p:cNvPr id="42" name="Ovale 41">
            <a:extLst>
              <a:ext uri="{FF2B5EF4-FFF2-40B4-BE49-F238E27FC236}">
                <a16:creationId xmlns:a16="http://schemas.microsoft.com/office/drawing/2014/main" xmlns="" id="{E319B056-BF96-4EC7-99E1-C29254DB3BA2}"/>
              </a:ext>
            </a:extLst>
          </p:cNvPr>
          <p:cNvSpPr/>
          <p:nvPr/>
        </p:nvSpPr>
        <p:spPr>
          <a:xfrm>
            <a:off x="-385102" y="643807"/>
            <a:ext cx="656119" cy="4762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smtClean="0">
                <a:solidFill>
                  <a:schemeClr val="bg2">
                    <a:lumMod val="75000"/>
                  </a:schemeClr>
                </a:solidFill>
              </a:rPr>
              <a:t>1</a:t>
            </a:r>
            <a:endParaRPr lang="it-IT" dirty="0">
              <a:solidFill>
                <a:schemeClr val="bg2">
                  <a:lumMod val="75000"/>
                </a:schemeClr>
              </a:solidFill>
            </a:endParaRPr>
          </a:p>
        </p:txBody>
      </p:sp>
      <p:sp>
        <p:nvSpPr>
          <p:cNvPr id="43" name="Ovale 42">
            <a:extLst>
              <a:ext uri="{FF2B5EF4-FFF2-40B4-BE49-F238E27FC236}">
                <a16:creationId xmlns:a16="http://schemas.microsoft.com/office/drawing/2014/main" xmlns="" id="{E319B056-BF96-4EC7-99E1-C29254DB3BA2}"/>
              </a:ext>
            </a:extLst>
          </p:cNvPr>
          <p:cNvSpPr/>
          <p:nvPr/>
        </p:nvSpPr>
        <p:spPr>
          <a:xfrm>
            <a:off x="-367237" y="2505174"/>
            <a:ext cx="656119" cy="4762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smtClean="0">
                <a:solidFill>
                  <a:schemeClr val="bg2">
                    <a:lumMod val="75000"/>
                  </a:schemeClr>
                </a:solidFill>
              </a:rPr>
              <a:t>3</a:t>
            </a:r>
            <a:endParaRPr lang="it-IT" dirty="0">
              <a:solidFill>
                <a:schemeClr val="bg2">
                  <a:lumMod val="75000"/>
                </a:schemeClr>
              </a:solidFill>
            </a:endParaRPr>
          </a:p>
        </p:txBody>
      </p:sp>
      <p:sp>
        <p:nvSpPr>
          <p:cNvPr id="44" name="Ovale 43">
            <a:extLst>
              <a:ext uri="{FF2B5EF4-FFF2-40B4-BE49-F238E27FC236}">
                <a16:creationId xmlns:a16="http://schemas.microsoft.com/office/drawing/2014/main" xmlns="" id="{E319B056-BF96-4EC7-99E1-C29254DB3BA2}"/>
              </a:ext>
            </a:extLst>
          </p:cNvPr>
          <p:cNvSpPr/>
          <p:nvPr/>
        </p:nvSpPr>
        <p:spPr>
          <a:xfrm>
            <a:off x="9013303" y="3246968"/>
            <a:ext cx="656119" cy="4762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smtClean="0">
                <a:solidFill>
                  <a:schemeClr val="bg2">
                    <a:lumMod val="75000"/>
                  </a:schemeClr>
                </a:solidFill>
              </a:rPr>
              <a:t>4</a:t>
            </a:r>
            <a:endParaRPr lang="it-IT" dirty="0">
              <a:solidFill>
                <a:schemeClr val="bg2">
                  <a:lumMod val="75000"/>
                </a:schemeClr>
              </a:solidFill>
            </a:endParaRPr>
          </a:p>
        </p:txBody>
      </p:sp>
      <p:sp>
        <p:nvSpPr>
          <p:cNvPr id="45" name="Ovale 44">
            <a:extLst>
              <a:ext uri="{FF2B5EF4-FFF2-40B4-BE49-F238E27FC236}">
                <a16:creationId xmlns:a16="http://schemas.microsoft.com/office/drawing/2014/main" xmlns="" id="{E319B056-BF96-4EC7-99E1-C29254DB3BA2}"/>
              </a:ext>
            </a:extLst>
          </p:cNvPr>
          <p:cNvSpPr/>
          <p:nvPr/>
        </p:nvSpPr>
        <p:spPr>
          <a:xfrm>
            <a:off x="8572119" y="4814722"/>
            <a:ext cx="656119" cy="4762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smtClean="0">
                <a:solidFill>
                  <a:schemeClr val="bg2">
                    <a:lumMod val="75000"/>
                  </a:schemeClr>
                </a:solidFill>
              </a:rPr>
              <a:t>7</a:t>
            </a:r>
            <a:endParaRPr lang="it-IT" dirty="0">
              <a:solidFill>
                <a:schemeClr val="bg2">
                  <a:lumMod val="75000"/>
                </a:schemeClr>
              </a:solidFill>
            </a:endParaRPr>
          </a:p>
        </p:txBody>
      </p:sp>
      <p:sp>
        <p:nvSpPr>
          <p:cNvPr id="46" name="Ovale 45">
            <a:extLst>
              <a:ext uri="{FF2B5EF4-FFF2-40B4-BE49-F238E27FC236}">
                <a16:creationId xmlns:a16="http://schemas.microsoft.com/office/drawing/2014/main" xmlns="" id="{E319B056-BF96-4EC7-99E1-C29254DB3BA2}"/>
              </a:ext>
            </a:extLst>
          </p:cNvPr>
          <p:cNvSpPr/>
          <p:nvPr/>
        </p:nvSpPr>
        <p:spPr>
          <a:xfrm>
            <a:off x="8584343" y="4274536"/>
            <a:ext cx="656119" cy="4762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smtClean="0">
                <a:solidFill>
                  <a:schemeClr val="bg2">
                    <a:lumMod val="75000"/>
                  </a:schemeClr>
                </a:solidFill>
              </a:rPr>
              <a:t>6</a:t>
            </a:r>
            <a:endParaRPr lang="it-IT" dirty="0">
              <a:solidFill>
                <a:schemeClr val="bg2">
                  <a:lumMod val="75000"/>
                </a:schemeClr>
              </a:solidFill>
            </a:endParaRPr>
          </a:p>
        </p:txBody>
      </p:sp>
      <p:sp>
        <p:nvSpPr>
          <p:cNvPr id="47" name="Ovale 46">
            <a:extLst>
              <a:ext uri="{FF2B5EF4-FFF2-40B4-BE49-F238E27FC236}">
                <a16:creationId xmlns:a16="http://schemas.microsoft.com/office/drawing/2014/main" xmlns="" id="{E319B056-BF96-4EC7-99E1-C29254DB3BA2}"/>
              </a:ext>
            </a:extLst>
          </p:cNvPr>
          <p:cNvSpPr/>
          <p:nvPr/>
        </p:nvSpPr>
        <p:spPr>
          <a:xfrm>
            <a:off x="6429633" y="4427716"/>
            <a:ext cx="656119" cy="4762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smtClean="0">
                <a:solidFill>
                  <a:schemeClr val="bg2">
                    <a:lumMod val="75000"/>
                  </a:schemeClr>
                </a:solidFill>
              </a:rPr>
              <a:t>5</a:t>
            </a:r>
            <a:endParaRPr lang="it-IT" dirty="0">
              <a:solidFill>
                <a:schemeClr val="bg2">
                  <a:lumMod val="75000"/>
                </a:schemeClr>
              </a:solidFill>
            </a:endParaRPr>
          </a:p>
        </p:txBody>
      </p:sp>
      <p:sp>
        <p:nvSpPr>
          <p:cNvPr id="48" name="Ovale 47">
            <a:extLst>
              <a:ext uri="{FF2B5EF4-FFF2-40B4-BE49-F238E27FC236}">
                <a16:creationId xmlns:a16="http://schemas.microsoft.com/office/drawing/2014/main" xmlns="" id="{E319B056-BF96-4EC7-99E1-C29254DB3BA2}"/>
              </a:ext>
            </a:extLst>
          </p:cNvPr>
          <p:cNvSpPr/>
          <p:nvPr/>
        </p:nvSpPr>
        <p:spPr>
          <a:xfrm>
            <a:off x="11421453" y="5409080"/>
            <a:ext cx="656119" cy="4762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smtClean="0">
                <a:solidFill>
                  <a:schemeClr val="bg2">
                    <a:lumMod val="75000"/>
                  </a:schemeClr>
                </a:solidFill>
              </a:rPr>
              <a:t>8</a:t>
            </a:r>
            <a:endParaRPr lang="it-IT" dirty="0">
              <a:solidFill>
                <a:schemeClr val="bg2">
                  <a:lumMod val="75000"/>
                </a:schemeClr>
              </a:solidFill>
            </a:endParaRPr>
          </a:p>
        </p:txBody>
      </p:sp>
      <p:sp>
        <p:nvSpPr>
          <p:cNvPr id="49" name="Ovale 48">
            <a:extLst>
              <a:ext uri="{FF2B5EF4-FFF2-40B4-BE49-F238E27FC236}">
                <a16:creationId xmlns:a16="http://schemas.microsoft.com/office/drawing/2014/main" xmlns="" id="{E319B056-BF96-4EC7-99E1-C29254DB3BA2}"/>
              </a:ext>
            </a:extLst>
          </p:cNvPr>
          <p:cNvSpPr/>
          <p:nvPr/>
        </p:nvSpPr>
        <p:spPr>
          <a:xfrm>
            <a:off x="8710024" y="5919811"/>
            <a:ext cx="656119" cy="4762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smtClean="0">
                <a:solidFill>
                  <a:schemeClr val="bg2">
                    <a:lumMod val="75000"/>
                  </a:schemeClr>
                </a:solidFill>
              </a:rPr>
              <a:t>9</a:t>
            </a:r>
            <a:endParaRPr lang="it-IT" dirty="0">
              <a:solidFill>
                <a:schemeClr val="bg2">
                  <a:lumMod val="75000"/>
                </a:schemeClr>
              </a:solidFill>
            </a:endParaRPr>
          </a:p>
        </p:txBody>
      </p:sp>
      <p:sp>
        <p:nvSpPr>
          <p:cNvPr id="50" name="CasellaDiTesto 49">
            <a:extLst>
              <a:ext uri="{FF2B5EF4-FFF2-40B4-BE49-F238E27FC236}">
                <a16:creationId xmlns:a16="http://schemas.microsoft.com/office/drawing/2014/main" xmlns="" id="{98A41FEB-BE46-4298-8F16-16001189BF7E}"/>
              </a:ext>
            </a:extLst>
          </p:cNvPr>
          <p:cNvSpPr txBox="1"/>
          <p:nvPr/>
        </p:nvSpPr>
        <p:spPr>
          <a:xfrm>
            <a:off x="11551798" y="-6699"/>
            <a:ext cx="50334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dirty="0" smtClean="0">
                <a:ln>
                  <a:noFill/>
                </a:ln>
                <a:solidFill>
                  <a:prstClr val="white"/>
                </a:solidFill>
                <a:effectLst/>
                <a:uLnTx/>
                <a:uFillTx/>
                <a:latin typeface="Microsoft Yi Baiti" panose="03000500000000000000" pitchFamily="66" charset="0"/>
                <a:ea typeface="Microsoft Yi Baiti" panose="03000500000000000000" pitchFamily="66" charset="0"/>
                <a:cs typeface="+mn-cs"/>
              </a:rPr>
              <a:t>21</a:t>
            </a:r>
            <a:endParaRPr kumimoji="0" lang="it-IT" sz="1600" b="0" i="0" u="none" strike="noStrike" kern="1200" cap="none" spc="0" normalizeH="0" baseline="0" noProof="0" dirty="0">
              <a:ln>
                <a:noFill/>
              </a:ln>
              <a:solidFill>
                <a:prstClr val="white"/>
              </a:solidFill>
              <a:effectLst/>
              <a:uLnTx/>
              <a:uFillTx/>
              <a:latin typeface="Microsoft Yi Baiti" panose="03000500000000000000" pitchFamily="66" charset="0"/>
              <a:ea typeface="Microsoft Yi Baiti" panose="03000500000000000000" pitchFamily="66" charset="0"/>
              <a:cs typeface="+mn-cs"/>
            </a:endParaRPr>
          </a:p>
        </p:txBody>
      </p:sp>
    </p:spTree>
    <p:extLst>
      <p:ext uri="{BB962C8B-B14F-4D97-AF65-F5344CB8AC3E}">
        <p14:creationId xmlns:p14="http://schemas.microsoft.com/office/powerpoint/2010/main" xmlns="" val="32664396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normAutofit fontScale="92500" lnSpcReduction="20000"/>
          </a:bodyPr>
          <a:lstStyle/>
          <a:p>
            <a:r>
              <a:rPr lang="it-IT" dirty="0" smtClean="0"/>
              <a:t>«Vent'anni </a:t>
            </a:r>
            <a:r>
              <a:rPr lang="it-IT" dirty="0"/>
              <a:t>di </a:t>
            </a:r>
            <a:r>
              <a:rPr lang="it-IT" dirty="0" err="1"/>
              <a:t>phishing</a:t>
            </a:r>
            <a:r>
              <a:rPr lang="it-IT" dirty="0"/>
              <a:t> e ci caschiamo </a:t>
            </a:r>
            <a:r>
              <a:rPr lang="it-IT" dirty="0" smtClean="0"/>
              <a:t>ancora» 3/4</a:t>
            </a:r>
            <a:endParaRPr lang="it-IT" dirty="0"/>
          </a:p>
        </p:txBody>
      </p:sp>
      <p:sp>
        <p:nvSpPr>
          <p:cNvPr id="12" name="Elaborazione 11">
            <a:extLst>
              <a:ext uri="{FF2B5EF4-FFF2-40B4-BE49-F238E27FC236}">
                <a16:creationId xmlns:a16="http://schemas.microsoft.com/office/drawing/2014/main" xmlns="" id="{D196522F-FD5B-4D98-8E11-918D3F154707}"/>
              </a:ext>
            </a:extLst>
          </p:cNvPr>
          <p:cNvSpPr/>
          <p:nvPr/>
        </p:nvSpPr>
        <p:spPr>
          <a:xfrm>
            <a:off x="0" y="421806"/>
            <a:ext cx="8212347" cy="3485202"/>
          </a:xfrm>
          <a:prstGeom prst="flowChart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4" name="CasellaDiTesto 13"/>
          <p:cNvSpPr txBox="1"/>
          <p:nvPr/>
        </p:nvSpPr>
        <p:spPr>
          <a:xfrm>
            <a:off x="326660" y="547296"/>
            <a:ext cx="5421677" cy="584775"/>
          </a:xfrm>
          <a:prstGeom prst="rect">
            <a:avLst/>
          </a:prstGeom>
          <a:noFill/>
        </p:spPr>
        <p:txBody>
          <a:bodyPr wrap="none" rtlCol="0">
            <a:spAutoFit/>
          </a:bodyPr>
          <a:lstStyle/>
          <a:p>
            <a:r>
              <a:rPr lang="it-IT" sz="3200" b="1" dirty="0">
                <a:solidFill>
                  <a:prstClr val="white"/>
                </a:solidFill>
                <a:latin typeface="Tempus Sans ITC" panose="04020404030D07020202" pitchFamily="82" charset="0"/>
                <a:cs typeface="Gisha" panose="020B0502040204020203" pitchFamily="34" charset="-79"/>
              </a:rPr>
              <a:t>Perché apri le mail di </a:t>
            </a:r>
            <a:r>
              <a:rPr lang="it-IT" sz="3200" b="1" dirty="0" err="1">
                <a:solidFill>
                  <a:prstClr val="white"/>
                </a:solidFill>
                <a:latin typeface="Tempus Sans ITC" panose="04020404030D07020202" pitchFamily="82" charset="0"/>
                <a:cs typeface="Gisha" panose="020B0502040204020203" pitchFamily="34" charset="-79"/>
              </a:rPr>
              <a:t>phishing</a:t>
            </a:r>
            <a:r>
              <a:rPr lang="it-IT" sz="3200" b="1" dirty="0">
                <a:solidFill>
                  <a:prstClr val="white"/>
                </a:solidFill>
                <a:latin typeface="Tempus Sans ITC" panose="04020404030D07020202" pitchFamily="82" charset="0"/>
                <a:cs typeface="Gisha" panose="020B0502040204020203" pitchFamily="34" charset="-79"/>
              </a:rPr>
              <a:t>?</a:t>
            </a:r>
          </a:p>
        </p:txBody>
      </p:sp>
      <p:sp>
        <p:nvSpPr>
          <p:cNvPr id="15" name="Rettangolo 14"/>
          <p:cNvSpPr/>
          <p:nvPr/>
        </p:nvSpPr>
        <p:spPr>
          <a:xfrm>
            <a:off x="326660" y="1471909"/>
            <a:ext cx="1688283" cy="1384995"/>
          </a:xfrm>
          <a:prstGeom prst="rect">
            <a:avLst/>
          </a:prstGeom>
        </p:spPr>
        <p:txBody>
          <a:bodyPr wrap="none">
            <a:spAutoFit/>
          </a:bodyPr>
          <a:lstStyle/>
          <a:p>
            <a:r>
              <a:rPr lang="it-IT" sz="2800" dirty="0">
                <a:solidFill>
                  <a:srgbClr val="EBEBEB">
                    <a:lumMod val="75000"/>
                  </a:srgbClr>
                </a:solidFill>
              </a:rPr>
              <a:t>Curiosità</a:t>
            </a:r>
          </a:p>
          <a:p>
            <a:r>
              <a:rPr lang="it-IT" sz="2800" dirty="0">
                <a:solidFill>
                  <a:srgbClr val="EBEBEB">
                    <a:lumMod val="75000"/>
                  </a:srgbClr>
                </a:solidFill>
              </a:rPr>
              <a:t>Paura</a:t>
            </a:r>
          </a:p>
          <a:p>
            <a:r>
              <a:rPr lang="it-IT" sz="2800" dirty="0">
                <a:solidFill>
                  <a:srgbClr val="EBEBEB">
                    <a:lumMod val="75000"/>
                  </a:srgbClr>
                </a:solidFill>
              </a:rPr>
              <a:t>Fretta</a:t>
            </a:r>
          </a:p>
        </p:txBody>
      </p:sp>
      <p:sp>
        <p:nvSpPr>
          <p:cNvPr id="16" name="Parentesi graffa aperta 15"/>
          <p:cNvSpPr/>
          <p:nvPr/>
        </p:nvSpPr>
        <p:spPr>
          <a:xfrm flipH="1">
            <a:off x="2014943" y="1257561"/>
            <a:ext cx="646700" cy="1987000"/>
          </a:xfrm>
          <a:prstGeom prst="lef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it-IT"/>
          </a:p>
        </p:txBody>
      </p:sp>
      <p:pic>
        <p:nvPicPr>
          <p:cNvPr id="3074" name="Picture 2" descr="Risultati immagini per curiositÃ  icona"/>
          <p:cNvPicPr>
            <a:picLocks noChangeAspect="1" noChangeArrowheads="1"/>
          </p:cNvPicPr>
          <p:nvPr/>
        </p:nvPicPr>
        <p:blipFill>
          <a:blip r:embed="rId3" cstate="print">
            <a:lum bright="70000" contrast="-70000"/>
            <a:extLst>
              <a:ext uri="{28A0092B-C50C-407E-A947-70E740481C1C}">
                <a14:useLocalDpi xmlns:a14="http://schemas.microsoft.com/office/drawing/2010/main" xmlns="" val="0"/>
              </a:ext>
            </a:extLst>
          </a:blip>
          <a:srcRect/>
          <a:stretch>
            <a:fillRect/>
          </a:stretch>
        </p:blipFill>
        <p:spPr bwMode="auto">
          <a:xfrm>
            <a:off x="2952501" y="1330654"/>
            <a:ext cx="1850263" cy="1850263"/>
          </a:xfrm>
          <a:prstGeom prst="rect">
            <a:avLst/>
          </a:prstGeom>
          <a:noFill/>
          <a:extLst>
            <a:ext uri="{909E8E84-426E-40DD-AFC4-6F175D3DCCD1}">
              <a14:hiddenFill xmlns:a14="http://schemas.microsoft.com/office/drawing/2010/main" xmlns="">
                <a:solidFill>
                  <a:srgbClr val="FFFFFF"/>
                </a:solidFill>
              </a14:hiddenFill>
            </a:ext>
          </a:extLst>
        </p:spPr>
      </p:pic>
      <p:sp>
        <p:nvSpPr>
          <p:cNvPr id="19" name="Elaborazione 18">
            <a:extLst>
              <a:ext uri="{FF2B5EF4-FFF2-40B4-BE49-F238E27FC236}">
                <a16:creationId xmlns:a16="http://schemas.microsoft.com/office/drawing/2014/main" xmlns="" id="{8AA135C1-60F5-41E3-BC26-F98C1F4A1A9A}"/>
              </a:ext>
            </a:extLst>
          </p:cNvPr>
          <p:cNvSpPr/>
          <p:nvPr/>
        </p:nvSpPr>
        <p:spPr>
          <a:xfrm>
            <a:off x="0" y="3306454"/>
            <a:ext cx="8508990" cy="1310000"/>
          </a:xfrm>
          <a:prstGeom prst="flowChartProcess">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7" name="Rettangolo 16"/>
          <p:cNvSpPr/>
          <p:nvPr/>
        </p:nvSpPr>
        <p:spPr>
          <a:xfrm>
            <a:off x="0" y="3325054"/>
            <a:ext cx="7760335" cy="1200329"/>
          </a:xfrm>
          <a:prstGeom prst="rect">
            <a:avLst/>
          </a:prstGeom>
        </p:spPr>
        <p:txBody>
          <a:bodyPr wrap="square">
            <a:spAutoFit/>
          </a:bodyPr>
          <a:lstStyle/>
          <a:p>
            <a:r>
              <a:rPr lang="it-IT" sz="2400" dirty="0" smtClean="0">
                <a:solidFill>
                  <a:srgbClr val="EBEBEB">
                    <a:lumMod val="75000"/>
                  </a:srgbClr>
                </a:solidFill>
              </a:rPr>
              <a:t>Manca una consapevolezza informatica di base: username e password non vengono mai richiesti via mail!</a:t>
            </a:r>
            <a:endParaRPr lang="it-IT" sz="2400" dirty="0">
              <a:solidFill>
                <a:srgbClr val="EBEBEB">
                  <a:lumMod val="75000"/>
                </a:srgbClr>
              </a:solidFill>
            </a:endParaRPr>
          </a:p>
        </p:txBody>
      </p:sp>
      <p:sp>
        <p:nvSpPr>
          <p:cNvPr id="18" name="CasellaDiTesto 17"/>
          <p:cNvSpPr txBox="1"/>
          <p:nvPr/>
        </p:nvSpPr>
        <p:spPr>
          <a:xfrm>
            <a:off x="0" y="4796097"/>
            <a:ext cx="3368230" cy="1446550"/>
          </a:xfrm>
          <a:prstGeom prst="rect">
            <a:avLst/>
          </a:prstGeom>
          <a:noFill/>
        </p:spPr>
        <p:txBody>
          <a:bodyPr wrap="none" rtlCol="0">
            <a:spAutoFit/>
          </a:bodyPr>
          <a:lstStyle/>
          <a:p>
            <a:r>
              <a:rPr lang="it-IT" sz="3200" b="1" dirty="0" smtClean="0">
                <a:solidFill>
                  <a:prstClr val="white"/>
                </a:solidFill>
                <a:latin typeface="Tempus Sans ITC" panose="04020404030D07020202" pitchFamily="82" charset="0"/>
                <a:cs typeface="Gisha" panose="020B0502040204020203" pitchFamily="34" charset="-79"/>
              </a:rPr>
              <a:t>Da una parte</a:t>
            </a:r>
          </a:p>
          <a:p>
            <a:endParaRPr lang="it-IT" dirty="0"/>
          </a:p>
          <a:p>
            <a:r>
              <a:rPr lang="it-IT" sz="2000" dirty="0">
                <a:solidFill>
                  <a:srgbClr val="EBEBEB">
                    <a:lumMod val="75000"/>
                  </a:srgbClr>
                </a:solidFill>
              </a:rPr>
              <a:t>Strumenti tecnici di difesa</a:t>
            </a:r>
          </a:p>
          <a:p>
            <a:endParaRPr lang="it-IT" dirty="0"/>
          </a:p>
        </p:txBody>
      </p:sp>
      <p:sp>
        <p:nvSpPr>
          <p:cNvPr id="21" name="Rettangolo 20"/>
          <p:cNvSpPr/>
          <p:nvPr/>
        </p:nvSpPr>
        <p:spPr>
          <a:xfrm>
            <a:off x="18333" y="5889763"/>
            <a:ext cx="2837636" cy="400110"/>
          </a:xfrm>
          <a:prstGeom prst="rect">
            <a:avLst/>
          </a:prstGeom>
        </p:spPr>
        <p:txBody>
          <a:bodyPr wrap="none">
            <a:spAutoFit/>
          </a:bodyPr>
          <a:lstStyle/>
          <a:p>
            <a:pPr marL="342900" indent="-342900">
              <a:buFont typeface="Arial" panose="020B0604020202020204" pitchFamily="34" charset="0"/>
              <a:buChar char="•"/>
            </a:pPr>
            <a:r>
              <a:rPr lang="it-IT" sz="2000" dirty="0" smtClean="0">
                <a:solidFill>
                  <a:srgbClr val="EBEBEB">
                    <a:lumMod val="75000"/>
                  </a:srgbClr>
                </a:solidFill>
              </a:rPr>
              <a:t>«Filtri anti-</a:t>
            </a:r>
            <a:r>
              <a:rPr lang="it-IT" sz="2000" dirty="0" err="1" smtClean="0">
                <a:solidFill>
                  <a:srgbClr val="EBEBEB">
                    <a:lumMod val="75000"/>
                  </a:srgbClr>
                </a:solidFill>
              </a:rPr>
              <a:t>phishing</a:t>
            </a:r>
            <a:r>
              <a:rPr lang="it-IT" sz="2000" dirty="0" smtClean="0">
                <a:solidFill>
                  <a:srgbClr val="EBEBEB">
                    <a:lumMod val="75000"/>
                  </a:srgbClr>
                </a:solidFill>
              </a:rPr>
              <a:t>»</a:t>
            </a:r>
            <a:endParaRPr lang="it-IT" sz="2000" dirty="0">
              <a:solidFill>
                <a:srgbClr val="EBEBEB">
                  <a:lumMod val="75000"/>
                </a:srgbClr>
              </a:solidFill>
            </a:endParaRPr>
          </a:p>
        </p:txBody>
      </p:sp>
      <p:sp>
        <p:nvSpPr>
          <p:cNvPr id="23" name="CasellaDiTesto 22"/>
          <p:cNvSpPr txBox="1"/>
          <p:nvPr/>
        </p:nvSpPr>
        <p:spPr>
          <a:xfrm>
            <a:off x="5556429" y="4678347"/>
            <a:ext cx="3940691" cy="1785104"/>
          </a:xfrm>
          <a:prstGeom prst="rect">
            <a:avLst/>
          </a:prstGeom>
          <a:noFill/>
        </p:spPr>
        <p:txBody>
          <a:bodyPr wrap="square" rtlCol="0">
            <a:spAutoFit/>
          </a:bodyPr>
          <a:lstStyle/>
          <a:p>
            <a:r>
              <a:rPr lang="it-IT" sz="3200" b="1" dirty="0" smtClean="0">
                <a:solidFill>
                  <a:prstClr val="white"/>
                </a:solidFill>
                <a:latin typeface="Tempus Sans ITC" panose="04020404030D07020202" pitchFamily="82" charset="0"/>
                <a:cs typeface="Gisha" panose="020B0502040204020203" pitchFamily="34" charset="-79"/>
              </a:rPr>
              <a:t>Dall’altra</a:t>
            </a:r>
          </a:p>
          <a:p>
            <a:endParaRPr lang="it-IT" dirty="0"/>
          </a:p>
          <a:p>
            <a:r>
              <a:rPr lang="it-IT" sz="2000" dirty="0">
                <a:solidFill>
                  <a:srgbClr val="EBEBEB">
                    <a:lumMod val="75000"/>
                  </a:srgbClr>
                </a:solidFill>
              </a:rPr>
              <a:t>È indispensabile una formazione di base</a:t>
            </a:r>
          </a:p>
          <a:p>
            <a:r>
              <a:rPr lang="it-IT" sz="2000" dirty="0">
                <a:solidFill>
                  <a:srgbClr val="EBEBEB">
                    <a:lumMod val="75000"/>
                  </a:srgbClr>
                </a:solidFill>
              </a:rPr>
              <a:t>«Cyber </a:t>
            </a:r>
            <a:r>
              <a:rPr lang="it-IT" sz="2000" dirty="0" err="1">
                <a:solidFill>
                  <a:srgbClr val="EBEBEB">
                    <a:lumMod val="75000"/>
                  </a:srgbClr>
                </a:solidFill>
              </a:rPr>
              <a:t>hygiene</a:t>
            </a:r>
            <a:r>
              <a:rPr lang="it-IT" sz="2000" dirty="0">
                <a:solidFill>
                  <a:srgbClr val="EBEBEB">
                    <a:lumMod val="75000"/>
                  </a:srgbClr>
                </a:solidFill>
              </a:rPr>
              <a:t>»</a:t>
            </a:r>
          </a:p>
        </p:txBody>
      </p:sp>
      <p:sp>
        <p:nvSpPr>
          <p:cNvPr id="22" name="CasellaDiTesto 21"/>
          <p:cNvSpPr txBox="1"/>
          <p:nvPr/>
        </p:nvSpPr>
        <p:spPr>
          <a:xfrm>
            <a:off x="2868681" y="4635054"/>
            <a:ext cx="2342308" cy="369332"/>
          </a:xfrm>
          <a:prstGeom prst="rect">
            <a:avLst/>
          </a:prstGeom>
          <a:noFill/>
        </p:spPr>
        <p:txBody>
          <a:bodyPr wrap="none" rtlCol="0">
            <a:spAutoFit/>
          </a:bodyPr>
          <a:lstStyle/>
          <a:p>
            <a:r>
              <a:rPr lang="it-IT" dirty="0" smtClean="0"/>
              <a:t>COME DIFENDERSI?</a:t>
            </a:r>
            <a:endParaRPr lang="it-IT" dirty="0"/>
          </a:p>
        </p:txBody>
      </p:sp>
      <p:sp>
        <p:nvSpPr>
          <p:cNvPr id="25" name="Rettangolo 24"/>
          <p:cNvSpPr/>
          <p:nvPr/>
        </p:nvSpPr>
        <p:spPr>
          <a:xfrm>
            <a:off x="0" y="6204872"/>
            <a:ext cx="4590288" cy="707886"/>
          </a:xfrm>
          <a:prstGeom prst="rect">
            <a:avLst/>
          </a:prstGeom>
        </p:spPr>
        <p:txBody>
          <a:bodyPr wrap="square">
            <a:spAutoFit/>
          </a:bodyPr>
          <a:lstStyle/>
          <a:p>
            <a:pPr marL="342900" indent="-342900">
              <a:buFont typeface="Arial" panose="020B0604020202020204" pitchFamily="34" charset="0"/>
              <a:buChar char="•"/>
            </a:pPr>
            <a:r>
              <a:rPr lang="it-IT" sz="2000" dirty="0" smtClean="0">
                <a:solidFill>
                  <a:srgbClr val="EBEBEB">
                    <a:lumMod val="75000"/>
                  </a:srgbClr>
                </a:solidFill>
              </a:rPr>
              <a:t>Intelligenza artificiale: riconoscimento automatico</a:t>
            </a:r>
            <a:endParaRPr lang="it-IT" sz="2000" dirty="0">
              <a:solidFill>
                <a:srgbClr val="EBEBEB">
                  <a:lumMod val="75000"/>
                </a:srgbClr>
              </a:solidFill>
            </a:endParaRPr>
          </a:p>
        </p:txBody>
      </p:sp>
      <p:sp>
        <p:nvSpPr>
          <p:cNvPr id="26" name="Ovale 25">
            <a:extLst>
              <a:ext uri="{FF2B5EF4-FFF2-40B4-BE49-F238E27FC236}">
                <a16:creationId xmlns:a16="http://schemas.microsoft.com/office/drawing/2014/main" xmlns="" id="{E319B056-BF96-4EC7-99E1-C29254DB3BA2}"/>
              </a:ext>
            </a:extLst>
          </p:cNvPr>
          <p:cNvSpPr/>
          <p:nvPr/>
        </p:nvSpPr>
        <p:spPr>
          <a:xfrm>
            <a:off x="-385102" y="643807"/>
            <a:ext cx="656119" cy="4762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smtClean="0">
                <a:solidFill>
                  <a:schemeClr val="bg2">
                    <a:lumMod val="75000"/>
                  </a:schemeClr>
                </a:solidFill>
              </a:rPr>
              <a:t>1</a:t>
            </a:r>
            <a:endParaRPr lang="it-IT" dirty="0">
              <a:solidFill>
                <a:schemeClr val="bg2">
                  <a:lumMod val="75000"/>
                </a:schemeClr>
              </a:solidFill>
            </a:endParaRPr>
          </a:p>
        </p:txBody>
      </p:sp>
      <p:sp>
        <p:nvSpPr>
          <p:cNvPr id="27" name="Ovale 26">
            <a:extLst>
              <a:ext uri="{FF2B5EF4-FFF2-40B4-BE49-F238E27FC236}">
                <a16:creationId xmlns:a16="http://schemas.microsoft.com/office/drawing/2014/main" xmlns="" id="{E319B056-BF96-4EC7-99E1-C29254DB3BA2}"/>
              </a:ext>
            </a:extLst>
          </p:cNvPr>
          <p:cNvSpPr/>
          <p:nvPr/>
        </p:nvSpPr>
        <p:spPr>
          <a:xfrm>
            <a:off x="-328060" y="1929461"/>
            <a:ext cx="656119" cy="4762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smtClean="0">
                <a:solidFill>
                  <a:schemeClr val="bg2">
                    <a:lumMod val="75000"/>
                  </a:schemeClr>
                </a:solidFill>
              </a:rPr>
              <a:t>2</a:t>
            </a:r>
            <a:endParaRPr lang="it-IT" dirty="0">
              <a:solidFill>
                <a:schemeClr val="bg2">
                  <a:lumMod val="75000"/>
                </a:schemeClr>
              </a:solidFill>
            </a:endParaRPr>
          </a:p>
        </p:txBody>
      </p:sp>
      <p:sp>
        <p:nvSpPr>
          <p:cNvPr id="28" name="Ovale 27">
            <a:extLst>
              <a:ext uri="{FF2B5EF4-FFF2-40B4-BE49-F238E27FC236}">
                <a16:creationId xmlns:a16="http://schemas.microsoft.com/office/drawing/2014/main" xmlns="" id="{E319B056-BF96-4EC7-99E1-C29254DB3BA2}"/>
              </a:ext>
            </a:extLst>
          </p:cNvPr>
          <p:cNvSpPr/>
          <p:nvPr/>
        </p:nvSpPr>
        <p:spPr>
          <a:xfrm>
            <a:off x="2071985" y="1471909"/>
            <a:ext cx="656119" cy="4762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smtClean="0">
                <a:solidFill>
                  <a:schemeClr val="bg2">
                    <a:lumMod val="75000"/>
                  </a:schemeClr>
                </a:solidFill>
              </a:rPr>
              <a:t>3</a:t>
            </a:r>
            <a:endParaRPr lang="it-IT" dirty="0">
              <a:solidFill>
                <a:schemeClr val="bg2">
                  <a:lumMod val="75000"/>
                </a:schemeClr>
              </a:solidFill>
            </a:endParaRPr>
          </a:p>
        </p:txBody>
      </p:sp>
      <p:sp>
        <p:nvSpPr>
          <p:cNvPr id="29" name="Ovale 28">
            <a:extLst>
              <a:ext uri="{FF2B5EF4-FFF2-40B4-BE49-F238E27FC236}">
                <a16:creationId xmlns:a16="http://schemas.microsoft.com/office/drawing/2014/main" xmlns="" id="{E319B056-BF96-4EC7-99E1-C29254DB3BA2}"/>
              </a:ext>
            </a:extLst>
          </p:cNvPr>
          <p:cNvSpPr/>
          <p:nvPr/>
        </p:nvSpPr>
        <p:spPr>
          <a:xfrm>
            <a:off x="4008123" y="1794689"/>
            <a:ext cx="656119" cy="4762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smtClean="0">
                <a:solidFill>
                  <a:schemeClr val="bg2">
                    <a:lumMod val="75000"/>
                  </a:schemeClr>
                </a:solidFill>
              </a:rPr>
              <a:t>4</a:t>
            </a:r>
            <a:endParaRPr lang="it-IT" dirty="0">
              <a:solidFill>
                <a:schemeClr val="bg2">
                  <a:lumMod val="75000"/>
                </a:schemeClr>
              </a:solidFill>
            </a:endParaRPr>
          </a:p>
        </p:txBody>
      </p:sp>
      <p:sp>
        <p:nvSpPr>
          <p:cNvPr id="30" name="Ovale 29">
            <a:extLst>
              <a:ext uri="{FF2B5EF4-FFF2-40B4-BE49-F238E27FC236}">
                <a16:creationId xmlns:a16="http://schemas.microsoft.com/office/drawing/2014/main" xmlns="" id="{E319B056-BF96-4EC7-99E1-C29254DB3BA2}"/>
              </a:ext>
            </a:extLst>
          </p:cNvPr>
          <p:cNvSpPr/>
          <p:nvPr/>
        </p:nvSpPr>
        <p:spPr>
          <a:xfrm>
            <a:off x="1639025" y="4049133"/>
            <a:ext cx="656119" cy="4762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smtClean="0">
                <a:solidFill>
                  <a:schemeClr val="bg2">
                    <a:lumMod val="75000"/>
                  </a:schemeClr>
                </a:solidFill>
              </a:rPr>
              <a:t>5</a:t>
            </a:r>
            <a:endParaRPr lang="it-IT" dirty="0">
              <a:solidFill>
                <a:schemeClr val="bg2">
                  <a:lumMod val="75000"/>
                </a:schemeClr>
              </a:solidFill>
            </a:endParaRPr>
          </a:p>
        </p:txBody>
      </p:sp>
      <p:sp>
        <p:nvSpPr>
          <p:cNvPr id="31" name="Ovale 30">
            <a:extLst>
              <a:ext uri="{FF2B5EF4-FFF2-40B4-BE49-F238E27FC236}">
                <a16:creationId xmlns:a16="http://schemas.microsoft.com/office/drawing/2014/main" xmlns="" id="{E319B056-BF96-4EC7-99E1-C29254DB3BA2}"/>
              </a:ext>
            </a:extLst>
          </p:cNvPr>
          <p:cNvSpPr/>
          <p:nvPr/>
        </p:nvSpPr>
        <p:spPr>
          <a:xfrm>
            <a:off x="7781416" y="5979498"/>
            <a:ext cx="1334975" cy="54584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smtClean="0">
                <a:solidFill>
                  <a:schemeClr val="bg2">
                    <a:lumMod val="75000"/>
                  </a:schemeClr>
                </a:solidFill>
              </a:rPr>
              <a:t>11 - 12</a:t>
            </a:r>
            <a:endParaRPr lang="it-IT" dirty="0">
              <a:solidFill>
                <a:schemeClr val="bg2">
                  <a:lumMod val="75000"/>
                </a:schemeClr>
              </a:solidFill>
            </a:endParaRPr>
          </a:p>
        </p:txBody>
      </p:sp>
      <p:sp>
        <p:nvSpPr>
          <p:cNvPr id="32" name="Ovale 31">
            <a:extLst>
              <a:ext uri="{FF2B5EF4-FFF2-40B4-BE49-F238E27FC236}">
                <a16:creationId xmlns:a16="http://schemas.microsoft.com/office/drawing/2014/main" xmlns="" id="{E319B056-BF96-4EC7-99E1-C29254DB3BA2}"/>
              </a:ext>
            </a:extLst>
          </p:cNvPr>
          <p:cNvSpPr/>
          <p:nvPr/>
        </p:nvSpPr>
        <p:spPr>
          <a:xfrm>
            <a:off x="3625637" y="4953984"/>
            <a:ext cx="656119" cy="4762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smtClean="0">
                <a:solidFill>
                  <a:schemeClr val="bg2">
                    <a:lumMod val="75000"/>
                  </a:schemeClr>
                </a:solidFill>
              </a:rPr>
              <a:t>6</a:t>
            </a:r>
            <a:endParaRPr lang="it-IT" dirty="0">
              <a:solidFill>
                <a:schemeClr val="bg2">
                  <a:lumMod val="75000"/>
                </a:schemeClr>
              </a:solidFill>
            </a:endParaRPr>
          </a:p>
        </p:txBody>
      </p:sp>
      <p:sp>
        <p:nvSpPr>
          <p:cNvPr id="33" name="Ovale 32">
            <a:extLst>
              <a:ext uri="{FF2B5EF4-FFF2-40B4-BE49-F238E27FC236}">
                <a16:creationId xmlns:a16="http://schemas.microsoft.com/office/drawing/2014/main" xmlns="" id="{E319B056-BF96-4EC7-99E1-C29254DB3BA2}"/>
              </a:ext>
            </a:extLst>
          </p:cNvPr>
          <p:cNvSpPr/>
          <p:nvPr/>
        </p:nvSpPr>
        <p:spPr>
          <a:xfrm>
            <a:off x="-1059585" y="5889763"/>
            <a:ext cx="1002911" cy="5736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smtClean="0">
                <a:solidFill>
                  <a:schemeClr val="bg2">
                    <a:lumMod val="75000"/>
                  </a:schemeClr>
                </a:solidFill>
              </a:rPr>
              <a:t>8-9</a:t>
            </a:r>
            <a:endParaRPr lang="it-IT" dirty="0">
              <a:solidFill>
                <a:schemeClr val="bg2">
                  <a:lumMod val="75000"/>
                </a:schemeClr>
              </a:solidFill>
            </a:endParaRPr>
          </a:p>
        </p:txBody>
      </p:sp>
      <p:sp>
        <p:nvSpPr>
          <p:cNvPr id="34" name="Ovale 33">
            <a:extLst>
              <a:ext uri="{FF2B5EF4-FFF2-40B4-BE49-F238E27FC236}">
                <a16:creationId xmlns:a16="http://schemas.microsoft.com/office/drawing/2014/main" xmlns="" id="{E319B056-BF96-4EC7-99E1-C29254DB3BA2}"/>
              </a:ext>
            </a:extLst>
          </p:cNvPr>
          <p:cNvSpPr/>
          <p:nvPr/>
        </p:nvSpPr>
        <p:spPr>
          <a:xfrm>
            <a:off x="-647324" y="4827879"/>
            <a:ext cx="656119" cy="4762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smtClean="0">
                <a:solidFill>
                  <a:schemeClr val="bg2">
                    <a:lumMod val="75000"/>
                  </a:schemeClr>
                </a:solidFill>
              </a:rPr>
              <a:t>7</a:t>
            </a:r>
            <a:endParaRPr lang="it-IT" dirty="0">
              <a:solidFill>
                <a:schemeClr val="bg2">
                  <a:lumMod val="75000"/>
                </a:schemeClr>
              </a:solidFill>
            </a:endParaRPr>
          </a:p>
        </p:txBody>
      </p:sp>
      <p:sp>
        <p:nvSpPr>
          <p:cNvPr id="35" name="Ovale 34">
            <a:extLst>
              <a:ext uri="{FF2B5EF4-FFF2-40B4-BE49-F238E27FC236}">
                <a16:creationId xmlns:a16="http://schemas.microsoft.com/office/drawing/2014/main" xmlns="" id="{E319B056-BF96-4EC7-99E1-C29254DB3BA2}"/>
              </a:ext>
            </a:extLst>
          </p:cNvPr>
          <p:cNvSpPr/>
          <p:nvPr/>
        </p:nvSpPr>
        <p:spPr>
          <a:xfrm>
            <a:off x="7086835" y="4766261"/>
            <a:ext cx="656119" cy="4762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smtClean="0">
                <a:solidFill>
                  <a:schemeClr val="bg2">
                    <a:lumMod val="75000"/>
                  </a:schemeClr>
                </a:solidFill>
              </a:rPr>
              <a:t>10</a:t>
            </a:r>
            <a:endParaRPr lang="it-IT" dirty="0">
              <a:solidFill>
                <a:schemeClr val="bg2">
                  <a:lumMod val="75000"/>
                </a:schemeClr>
              </a:solidFill>
            </a:endParaRPr>
          </a:p>
        </p:txBody>
      </p:sp>
      <p:sp>
        <p:nvSpPr>
          <p:cNvPr id="36" name="CasellaDiTesto 35">
            <a:extLst>
              <a:ext uri="{FF2B5EF4-FFF2-40B4-BE49-F238E27FC236}">
                <a16:creationId xmlns:a16="http://schemas.microsoft.com/office/drawing/2014/main" xmlns="" id="{98A41FEB-BE46-4298-8F16-16001189BF7E}"/>
              </a:ext>
            </a:extLst>
          </p:cNvPr>
          <p:cNvSpPr txBox="1"/>
          <p:nvPr/>
        </p:nvSpPr>
        <p:spPr>
          <a:xfrm>
            <a:off x="11551798" y="-6699"/>
            <a:ext cx="50334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dirty="0" smtClean="0">
                <a:ln>
                  <a:noFill/>
                </a:ln>
                <a:solidFill>
                  <a:prstClr val="white"/>
                </a:solidFill>
                <a:effectLst/>
                <a:uLnTx/>
                <a:uFillTx/>
                <a:latin typeface="Microsoft Yi Baiti" panose="03000500000000000000" pitchFamily="66" charset="0"/>
                <a:ea typeface="Microsoft Yi Baiti" panose="03000500000000000000" pitchFamily="66" charset="0"/>
                <a:cs typeface="+mn-cs"/>
              </a:rPr>
              <a:t>22</a:t>
            </a:r>
            <a:endParaRPr kumimoji="0" lang="it-IT" sz="1600" b="0" i="0" u="none" strike="noStrike" kern="1200" cap="none" spc="0" normalizeH="0" baseline="0" noProof="0" dirty="0">
              <a:ln>
                <a:noFill/>
              </a:ln>
              <a:solidFill>
                <a:prstClr val="white"/>
              </a:solidFill>
              <a:effectLst/>
              <a:uLnTx/>
              <a:uFillTx/>
              <a:latin typeface="Microsoft Yi Baiti" panose="03000500000000000000" pitchFamily="66" charset="0"/>
              <a:ea typeface="Microsoft Yi Baiti" panose="03000500000000000000" pitchFamily="66" charset="0"/>
              <a:cs typeface="+mn-cs"/>
            </a:endParaRPr>
          </a:p>
        </p:txBody>
      </p:sp>
      <p:pic>
        <p:nvPicPr>
          <p:cNvPr id="3076" name="Picture 4" descr="person typing on MacBook Pro keys"/>
          <p:cNvPicPr>
            <a:picLocks noChangeAspect="1" noChangeArrowheads="1"/>
          </p:cNvPicPr>
          <p:nvPr/>
        </p:nvPicPr>
        <p:blipFill rotWithShape="1">
          <a:blip r:embed="rId4" cstate="print">
            <a:extLst>
              <a:ext uri="{28A0092B-C50C-407E-A947-70E740481C1C}">
                <a14:useLocalDpi xmlns:a14="http://schemas.microsoft.com/office/drawing/2010/main" xmlns="" val="0"/>
              </a:ext>
            </a:extLst>
          </a:blip>
          <a:srcRect l="33982" r="25314"/>
          <a:stretch/>
        </p:blipFill>
        <p:spPr bwMode="auto">
          <a:xfrm>
            <a:off x="8854430" y="402336"/>
            <a:ext cx="3337570" cy="6455664"/>
          </a:xfrm>
          <a:prstGeom prst="rect">
            <a:avLst/>
          </a:prstGeom>
          <a:noFill/>
          <a:extLst>
            <a:ext uri="{909E8E84-426E-40DD-AFC4-6F175D3DCCD1}">
              <a14:hiddenFill xmlns:a14="http://schemas.microsoft.com/office/drawing/2010/main" xmlns="">
                <a:solidFill>
                  <a:srgbClr val="FFFFFF"/>
                </a:solidFill>
              </a14:hiddenFill>
            </a:ext>
          </a:extLst>
        </p:spPr>
      </p:pic>
      <p:sp>
        <p:nvSpPr>
          <p:cNvPr id="38" name="Rettangolo 37">
            <a:extLst>
              <a:ext uri="{FF2B5EF4-FFF2-40B4-BE49-F238E27FC236}">
                <a16:creationId xmlns:a16="http://schemas.microsoft.com/office/drawing/2014/main" xmlns="" id="{912A912C-6FAB-47E7-A458-0709DAECC9E8}"/>
              </a:ext>
            </a:extLst>
          </p:cNvPr>
          <p:cNvSpPr/>
          <p:nvPr/>
        </p:nvSpPr>
        <p:spPr>
          <a:xfrm>
            <a:off x="-2307270" y="46260"/>
            <a:ext cx="2141924" cy="4084024"/>
          </a:xfrm>
          <a:prstGeom prst="rect">
            <a:avLst/>
          </a:prstGeom>
          <a:solidFill>
            <a:schemeClr val="tx1">
              <a:alpha val="5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1"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rPr>
              <a:t>Note sviluppo</a:t>
            </a:r>
            <a:r>
              <a:rPr kumimoji="0" lang="it-IT" sz="1600" b="1" i="0" u="none" strike="noStrike" kern="1200" cap="none" spc="0" normalizeH="0" baseline="0" noProof="0" dirty="0" smtClean="0">
                <a:ln>
                  <a:noFill/>
                </a:ln>
                <a:solidFill>
                  <a:srgbClr val="1E5155">
                    <a:lumMod val="75000"/>
                  </a:srgbClr>
                </a:solidFill>
                <a:effectLst/>
                <a:uLnTx/>
                <a:uFillTx/>
                <a:latin typeface="Century Gothic" panose="020B0502020202020204"/>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lang="it-IT" sz="1600" b="1" dirty="0" smtClean="0">
                <a:solidFill>
                  <a:srgbClr val="1E5155">
                    <a:lumMod val="75000"/>
                  </a:srgbClr>
                </a:solidFill>
                <a:latin typeface="Century Gothic" panose="020B0502020202020204"/>
              </a:rPr>
              <a:t>Immagine</a:t>
            </a:r>
          </a:p>
          <a:p>
            <a:pPr lvl="0">
              <a:defRPr/>
            </a:pPr>
            <a:r>
              <a:rPr lang="it-IT" sz="1600" dirty="0">
                <a:solidFill>
                  <a:srgbClr val="1E5155">
                    <a:lumMod val="75000"/>
                  </a:srgbClr>
                </a:solidFill>
              </a:rPr>
              <a:t>https://unsplash.com/photos/dFwtwXRQ2yQ</a:t>
            </a:r>
            <a:endParaRPr kumimoji="0" lang="it-IT" sz="1600" i="0" u="none" strike="noStrike" kern="1200" cap="none" spc="0" normalizeH="0" baseline="0" noProof="0" dirty="0">
              <a:ln>
                <a:noFill/>
              </a:ln>
              <a:solidFill>
                <a:srgbClr val="1E5155">
                  <a:lumMod val="75000"/>
                </a:srgbClr>
              </a:solidFill>
              <a:effectLst/>
              <a:uLnTx/>
              <a:uFillTx/>
              <a:latin typeface="Century Gothic" panose="020B0502020202020204"/>
            </a:endParaRPr>
          </a:p>
        </p:txBody>
      </p:sp>
    </p:spTree>
    <p:extLst>
      <p:ext uri="{BB962C8B-B14F-4D97-AF65-F5344CB8AC3E}">
        <p14:creationId xmlns:p14="http://schemas.microsoft.com/office/powerpoint/2010/main" xmlns="" val="42744590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Elaborazione 37">
            <a:extLst>
              <a:ext uri="{FF2B5EF4-FFF2-40B4-BE49-F238E27FC236}">
                <a16:creationId xmlns:a16="http://schemas.microsoft.com/office/drawing/2014/main" xmlns="" id="{117C9F36-1A08-46B0-81BA-69B4A27E39D3}"/>
              </a:ext>
            </a:extLst>
          </p:cNvPr>
          <p:cNvSpPr/>
          <p:nvPr/>
        </p:nvSpPr>
        <p:spPr>
          <a:xfrm>
            <a:off x="3981450" y="5336439"/>
            <a:ext cx="8210550" cy="1049135"/>
          </a:xfrm>
          <a:prstGeom prst="flowChartProcess">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 name="Elaborazione 30">
            <a:extLst>
              <a:ext uri="{FF2B5EF4-FFF2-40B4-BE49-F238E27FC236}">
                <a16:creationId xmlns:a16="http://schemas.microsoft.com/office/drawing/2014/main" xmlns="" id="{12139271-E13E-4B4C-B87B-02CFD1076B64}"/>
              </a:ext>
            </a:extLst>
          </p:cNvPr>
          <p:cNvSpPr/>
          <p:nvPr/>
        </p:nvSpPr>
        <p:spPr>
          <a:xfrm>
            <a:off x="3981450" y="4291607"/>
            <a:ext cx="8210550" cy="1049135"/>
          </a:xfrm>
          <a:prstGeom prst="flowChartProces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Elaborazione 29">
            <a:extLst>
              <a:ext uri="{FF2B5EF4-FFF2-40B4-BE49-F238E27FC236}">
                <a16:creationId xmlns:a16="http://schemas.microsoft.com/office/drawing/2014/main" xmlns="" id="{7C8054B2-35F8-468E-934D-14DFD7E71ADC}"/>
              </a:ext>
            </a:extLst>
          </p:cNvPr>
          <p:cNvSpPr/>
          <p:nvPr/>
        </p:nvSpPr>
        <p:spPr>
          <a:xfrm>
            <a:off x="3981450" y="2193189"/>
            <a:ext cx="8210550" cy="1049135"/>
          </a:xfrm>
          <a:prstGeom prst="flowChartProcess">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 name="Elaborazione 28">
            <a:extLst>
              <a:ext uri="{FF2B5EF4-FFF2-40B4-BE49-F238E27FC236}">
                <a16:creationId xmlns:a16="http://schemas.microsoft.com/office/drawing/2014/main" xmlns="" id="{13CB01B9-4911-4E4C-857C-E9CCA2A2DCA3}"/>
              </a:ext>
            </a:extLst>
          </p:cNvPr>
          <p:cNvSpPr/>
          <p:nvPr/>
        </p:nvSpPr>
        <p:spPr>
          <a:xfrm>
            <a:off x="3981450" y="1141410"/>
            <a:ext cx="8210550" cy="1049135"/>
          </a:xfrm>
          <a:prstGeom prst="flowChartProcess">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9" name="Elaborazione 38">
            <a:extLst>
              <a:ext uri="{FF2B5EF4-FFF2-40B4-BE49-F238E27FC236}">
                <a16:creationId xmlns:a16="http://schemas.microsoft.com/office/drawing/2014/main" xmlns="" id="{81DF519C-F6E8-401F-8B9E-9841F3011B71}"/>
              </a:ext>
            </a:extLst>
          </p:cNvPr>
          <p:cNvSpPr/>
          <p:nvPr/>
        </p:nvSpPr>
        <p:spPr>
          <a:xfrm>
            <a:off x="3981450" y="3237507"/>
            <a:ext cx="8210550" cy="1049135"/>
          </a:xfrm>
          <a:prstGeom prst="flowChartProcess">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0" name="Segnaposto testo 3">
            <a:extLst>
              <a:ext uri="{FF2B5EF4-FFF2-40B4-BE49-F238E27FC236}">
                <a16:creationId xmlns:a16="http://schemas.microsoft.com/office/drawing/2014/main" xmlns="" id="{961F039E-065F-4BF9-B992-93C7C45A9373}"/>
              </a:ext>
            </a:extLst>
          </p:cNvPr>
          <p:cNvSpPr>
            <a:spLocks noGrp="1"/>
          </p:cNvSpPr>
          <p:nvPr>
            <p:ph type="body" sz="quarter" idx="11"/>
          </p:nvPr>
        </p:nvSpPr>
        <p:spPr>
          <a:xfrm>
            <a:off x="61519" y="-29304"/>
            <a:ext cx="11496675" cy="341313"/>
          </a:xfrm>
        </p:spPr>
        <p:txBody>
          <a:bodyPr anchor="ctr" anchorCtr="0">
            <a:noAutofit/>
          </a:bodyPr>
          <a:lstStyle/>
          <a:p>
            <a:r>
              <a:rPr lang="it-IT" dirty="0" smtClean="0"/>
              <a:t>«Vent'anni </a:t>
            </a:r>
            <a:r>
              <a:rPr lang="it-IT" dirty="0"/>
              <a:t>di </a:t>
            </a:r>
            <a:r>
              <a:rPr lang="it-IT" dirty="0" err="1"/>
              <a:t>phishing</a:t>
            </a:r>
            <a:r>
              <a:rPr lang="it-IT" dirty="0"/>
              <a:t> e ci caschiamo </a:t>
            </a:r>
            <a:r>
              <a:rPr lang="it-IT" dirty="0" smtClean="0"/>
              <a:t>ancora» 4/4</a:t>
            </a:r>
            <a:endParaRPr lang="it-IT" dirty="0"/>
          </a:p>
        </p:txBody>
      </p:sp>
      <p:sp>
        <p:nvSpPr>
          <p:cNvPr id="24" name="CasellaDiTesto 23">
            <a:extLst>
              <a:ext uri="{FF2B5EF4-FFF2-40B4-BE49-F238E27FC236}">
                <a16:creationId xmlns:a16="http://schemas.microsoft.com/office/drawing/2014/main" xmlns="" id="{3EB8EA8D-DF8C-4170-A276-9D05D5B576BC}"/>
              </a:ext>
            </a:extLst>
          </p:cNvPr>
          <p:cNvSpPr txBox="1"/>
          <p:nvPr/>
        </p:nvSpPr>
        <p:spPr>
          <a:xfrm>
            <a:off x="5809856" y="1363905"/>
            <a:ext cx="6147170" cy="507831"/>
          </a:xfrm>
          <a:prstGeom prst="rect">
            <a:avLst/>
          </a:prstGeom>
          <a:noFill/>
          <a:ln>
            <a:noFill/>
          </a:ln>
        </p:spPr>
        <p:txBody>
          <a:bodyPr wrap="square" rtlCol="0">
            <a:spAutoFit/>
          </a:bodyPr>
          <a:lstStyle/>
          <a:p>
            <a:pPr lvl="0">
              <a:lnSpc>
                <a:spcPct val="150000"/>
              </a:lnSpc>
            </a:pPr>
            <a:r>
              <a:rPr lang="it-IT" dirty="0"/>
              <a:t>Non aprire mai un link o un allegato immediatamente</a:t>
            </a:r>
          </a:p>
        </p:txBody>
      </p:sp>
      <p:sp>
        <p:nvSpPr>
          <p:cNvPr id="25" name="CasellaDiTesto 24">
            <a:extLst>
              <a:ext uri="{FF2B5EF4-FFF2-40B4-BE49-F238E27FC236}">
                <a16:creationId xmlns:a16="http://schemas.microsoft.com/office/drawing/2014/main" xmlns="" id="{3228FBD9-6C23-4DA2-B4F2-D0A5FE89E812}"/>
              </a:ext>
            </a:extLst>
          </p:cNvPr>
          <p:cNvSpPr txBox="1"/>
          <p:nvPr/>
        </p:nvSpPr>
        <p:spPr>
          <a:xfrm>
            <a:off x="4843924" y="577059"/>
            <a:ext cx="7348075" cy="523220"/>
          </a:xfrm>
          <a:prstGeom prst="rect">
            <a:avLst/>
          </a:prstGeom>
          <a:noFill/>
        </p:spPr>
        <p:txBody>
          <a:bodyPr wrap="square" rtlCol="0">
            <a:spAutoFit/>
          </a:bodyPr>
          <a:lstStyle/>
          <a:p>
            <a:pPr lvl="0" algn="ctr">
              <a:spcBef>
                <a:spcPts val="1000"/>
              </a:spcBef>
              <a:defRPr/>
            </a:pPr>
            <a:r>
              <a:rPr lang="it-IT" sz="2800" b="1" dirty="0" smtClean="0">
                <a:latin typeface="Tempus Sans ITC" panose="04020404030D07020202" pitchFamily="82" charset="0"/>
                <a:cs typeface="Gisha" panose="020B0502040204020203" pitchFamily="34" charset="-79"/>
              </a:rPr>
              <a:t>Cinque misure di base per evitare problemi</a:t>
            </a:r>
            <a:endParaRPr lang="it-IT" sz="2800" b="1" dirty="0">
              <a:latin typeface="Tempus Sans ITC" panose="04020404030D07020202" pitchFamily="82" charset="0"/>
              <a:cs typeface="Gisha" panose="020B0502040204020203" pitchFamily="34" charset="-79"/>
            </a:endParaRPr>
          </a:p>
        </p:txBody>
      </p:sp>
      <p:sp>
        <p:nvSpPr>
          <p:cNvPr id="26" name="Goccia 25">
            <a:extLst>
              <a:ext uri="{FF2B5EF4-FFF2-40B4-BE49-F238E27FC236}">
                <a16:creationId xmlns:a16="http://schemas.microsoft.com/office/drawing/2014/main" xmlns="" id="{CAACC758-F1BB-41E1-A77A-2FC8748E68BC}"/>
              </a:ext>
            </a:extLst>
          </p:cNvPr>
          <p:cNvSpPr/>
          <p:nvPr/>
        </p:nvSpPr>
        <p:spPr>
          <a:xfrm rot="2700000">
            <a:off x="4756097" y="1204691"/>
            <a:ext cx="886442" cy="865462"/>
          </a:xfrm>
          <a:prstGeom prst="teardrop">
            <a:avLst/>
          </a:prstGeom>
          <a:solidFill>
            <a:schemeClr val="bg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sp>
        <p:nvSpPr>
          <p:cNvPr id="5" name="CasellaDiTesto 4">
            <a:extLst>
              <a:ext uri="{FF2B5EF4-FFF2-40B4-BE49-F238E27FC236}">
                <a16:creationId xmlns:a16="http://schemas.microsoft.com/office/drawing/2014/main" xmlns="" id="{4F03E267-78D8-4FDC-B980-AF491ADBC503}"/>
              </a:ext>
            </a:extLst>
          </p:cNvPr>
          <p:cNvSpPr txBox="1"/>
          <p:nvPr/>
        </p:nvSpPr>
        <p:spPr>
          <a:xfrm>
            <a:off x="5012923" y="1452757"/>
            <a:ext cx="441146" cy="369332"/>
          </a:xfrm>
          <a:prstGeom prst="rect">
            <a:avLst/>
          </a:prstGeom>
          <a:noFill/>
        </p:spPr>
        <p:txBody>
          <a:bodyPr wrap="none" rtlCol="0">
            <a:spAutoFit/>
          </a:bodyPr>
          <a:lstStyle/>
          <a:p>
            <a:r>
              <a:rPr lang="it-IT" b="1" dirty="0"/>
              <a:t>01</a:t>
            </a:r>
          </a:p>
        </p:txBody>
      </p:sp>
      <p:sp>
        <p:nvSpPr>
          <p:cNvPr id="28" name="CasellaDiTesto 27">
            <a:extLst>
              <a:ext uri="{FF2B5EF4-FFF2-40B4-BE49-F238E27FC236}">
                <a16:creationId xmlns:a16="http://schemas.microsoft.com/office/drawing/2014/main" xmlns="" id="{FEF8E2AC-7B3C-440B-B78F-4C1DB6890EAF}"/>
              </a:ext>
            </a:extLst>
          </p:cNvPr>
          <p:cNvSpPr txBox="1"/>
          <p:nvPr/>
        </p:nvSpPr>
        <p:spPr>
          <a:xfrm>
            <a:off x="5775632" y="2251296"/>
            <a:ext cx="6741725" cy="870688"/>
          </a:xfrm>
          <a:prstGeom prst="rect">
            <a:avLst/>
          </a:prstGeom>
          <a:noFill/>
        </p:spPr>
        <p:txBody>
          <a:bodyPr wrap="square" rtlCol="0">
            <a:spAutoFit/>
          </a:bodyPr>
          <a:lstStyle/>
          <a:p>
            <a:pPr lvl="0">
              <a:lnSpc>
                <a:spcPct val="150000"/>
              </a:lnSpc>
            </a:pPr>
            <a:r>
              <a:rPr lang="it-IT" dirty="0"/>
              <a:t>C</a:t>
            </a:r>
            <a:r>
              <a:rPr lang="it-IT" dirty="0" smtClean="0"/>
              <a:t>ontrolla </a:t>
            </a:r>
            <a:r>
              <a:rPr lang="it-IT" dirty="0" err="1"/>
              <a:t>l’url</a:t>
            </a:r>
            <a:r>
              <a:rPr lang="it-IT" dirty="0"/>
              <a:t> del destinatario per vedere se corrisponde </a:t>
            </a:r>
            <a:r>
              <a:rPr lang="it-IT" dirty="0" smtClean="0"/>
              <a:t>con </a:t>
            </a:r>
            <a:r>
              <a:rPr lang="it-IT" dirty="0"/>
              <a:t>quello ufficiale</a:t>
            </a:r>
          </a:p>
        </p:txBody>
      </p:sp>
      <p:sp>
        <p:nvSpPr>
          <p:cNvPr id="32" name="Goccia 31">
            <a:extLst>
              <a:ext uri="{FF2B5EF4-FFF2-40B4-BE49-F238E27FC236}">
                <a16:creationId xmlns:a16="http://schemas.microsoft.com/office/drawing/2014/main" xmlns="" id="{82009CDE-E001-48ED-ABC6-0C88C46E8072}"/>
              </a:ext>
            </a:extLst>
          </p:cNvPr>
          <p:cNvSpPr/>
          <p:nvPr/>
        </p:nvSpPr>
        <p:spPr>
          <a:xfrm rot="2700000">
            <a:off x="4770378" y="2272376"/>
            <a:ext cx="886442" cy="865462"/>
          </a:xfrm>
          <a:prstGeom prst="teardrop">
            <a:avLst/>
          </a:prstGeom>
          <a:solidFill>
            <a:schemeClr val="bg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sp>
        <p:nvSpPr>
          <p:cNvPr id="33" name="CasellaDiTesto 32">
            <a:extLst>
              <a:ext uri="{FF2B5EF4-FFF2-40B4-BE49-F238E27FC236}">
                <a16:creationId xmlns:a16="http://schemas.microsoft.com/office/drawing/2014/main" xmlns="" id="{BB2FBD3C-A2FF-41DF-BA66-A01CDC2373A3}"/>
              </a:ext>
            </a:extLst>
          </p:cNvPr>
          <p:cNvSpPr txBox="1"/>
          <p:nvPr/>
        </p:nvSpPr>
        <p:spPr>
          <a:xfrm>
            <a:off x="5027724" y="2499252"/>
            <a:ext cx="444352" cy="369332"/>
          </a:xfrm>
          <a:prstGeom prst="rect">
            <a:avLst/>
          </a:prstGeom>
          <a:noFill/>
        </p:spPr>
        <p:txBody>
          <a:bodyPr wrap="none" rtlCol="0">
            <a:spAutoFit/>
          </a:bodyPr>
          <a:lstStyle/>
          <a:p>
            <a:r>
              <a:rPr lang="it-IT" b="1" dirty="0"/>
              <a:t>02</a:t>
            </a:r>
          </a:p>
        </p:txBody>
      </p:sp>
      <p:sp>
        <p:nvSpPr>
          <p:cNvPr id="34" name="Goccia 33">
            <a:extLst>
              <a:ext uri="{FF2B5EF4-FFF2-40B4-BE49-F238E27FC236}">
                <a16:creationId xmlns:a16="http://schemas.microsoft.com/office/drawing/2014/main" xmlns="" id="{7F480DCC-4937-40D8-8024-28BADE538C7B}"/>
              </a:ext>
            </a:extLst>
          </p:cNvPr>
          <p:cNvSpPr/>
          <p:nvPr/>
        </p:nvSpPr>
        <p:spPr>
          <a:xfrm rot="2700000">
            <a:off x="4770379" y="3353782"/>
            <a:ext cx="886442" cy="865462"/>
          </a:xfrm>
          <a:prstGeom prst="teardrop">
            <a:avLst/>
          </a:prstGeom>
          <a:solidFill>
            <a:schemeClr val="bg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sp>
        <p:nvSpPr>
          <p:cNvPr id="35" name="CasellaDiTesto 34">
            <a:extLst>
              <a:ext uri="{FF2B5EF4-FFF2-40B4-BE49-F238E27FC236}">
                <a16:creationId xmlns:a16="http://schemas.microsoft.com/office/drawing/2014/main" xmlns="" id="{BFB4ED59-9EED-43BE-918C-0094623615A2}"/>
              </a:ext>
            </a:extLst>
          </p:cNvPr>
          <p:cNvSpPr txBox="1"/>
          <p:nvPr/>
        </p:nvSpPr>
        <p:spPr>
          <a:xfrm>
            <a:off x="5000540" y="3610852"/>
            <a:ext cx="444352" cy="369332"/>
          </a:xfrm>
          <a:prstGeom prst="rect">
            <a:avLst/>
          </a:prstGeom>
          <a:noFill/>
        </p:spPr>
        <p:txBody>
          <a:bodyPr wrap="none" rtlCol="0">
            <a:spAutoFit/>
          </a:bodyPr>
          <a:lstStyle/>
          <a:p>
            <a:r>
              <a:rPr lang="it-IT" b="1" dirty="0"/>
              <a:t>03</a:t>
            </a:r>
          </a:p>
        </p:txBody>
      </p:sp>
      <p:sp>
        <p:nvSpPr>
          <p:cNvPr id="36" name="CasellaDiTesto 35">
            <a:extLst>
              <a:ext uri="{FF2B5EF4-FFF2-40B4-BE49-F238E27FC236}">
                <a16:creationId xmlns:a16="http://schemas.microsoft.com/office/drawing/2014/main" xmlns="" id="{0B08ECD6-0F0A-4518-BAB0-BA8970884835}"/>
              </a:ext>
            </a:extLst>
          </p:cNvPr>
          <p:cNvSpPr txBox="1"/>
          <p:nvPr/>
        </p:nvSpPr>
        <p:spPr>
          <a:xfrm>
            <a:off x="5818710" y="3336227"/>
            <a:ext cx="6147170" cy="870688"/>
          </a:xfrm>
          <a:prstGeom prst="rect">
            <a:avLst/>
          </a:prstGeom>
          <a:noFill/>
        </p:spPr>
        <p:txBody>
          <a:bodyPr wrap="square" rtlCol="0">
            <a:spAutoFit/>
          </a:bodyPr>
          <a:lstStyle/>
          <a:p>
            <a:pPr lvl="0">
              <a:lnSpc>
                <a:spcPct val="150000"/>
              </a:lnSpc>
            </a:pPr>
            <a:r>
              <a:rPr lang="it-IT" dirty="0"/>
              <a:t>C</a:t>
            </a:r>
            <a:r>
              <a:rPr lang="it-IT" dirty="0" smtClean="0"/>
              <a:t>ontrolla </a:t>
            </a:r>
            <a:r>
              <a:rPr lang="it-IT" dirty="0"/>
              <a:t>la «dizione» della mail, prestando molta attenzione ai testi che implorano </a:t>
            </a:r>
            <a:r>
              <a:rPr lang="it-IT" dirty="0" smtClean="0"/>
              <a:t>urgenza</a:t>
            </a:r>
            <a:endParaRPr lang="it-IT" dirty="0"/>
          </a:p>
        </p:txBody>
      </p:sp>
      <p:sp>
        <p:nvSpPr>
          <p:cNvPr id="19" name="Ovale 18">
            <a:extLst>
              <a:ext uri="{FF2B5EF4-FFF2-40B4-BE49-F238E27FC236}">
                <a16:creationId xmlns:a16="http://schemas.microsoft.com/office/drawing/2014/main" xmlns="" id="{53CF2825-E6E9-4298-BCB3-390D406E85F2}"/>
              </a:ext>
            </a:extLst>
          </p:cNvPr>
          <p:cNvSpPr/>
          <p:nvPr/>
        </p:nvSpPr>
        <p:spPr>
          <a:xfrm>
            <a:off x="11650732" y="508365"/>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lumMod val="75000"/>
                  </a:schemeClr>
                </a:solidFill>
              </a:rPr>
              <a:t>1</a:t>
            </a:r>
          </a:p>
        </p:txBody>
      </p:sp>
      <p:sp>
        <p:nvSpPr>
          <p:cNvPr id="21" name="Ovale 20">
            <a:extLst>
              <a:ext uri="{FF2B5EF4-FFF2-40B4-BE49-F238E27FC236}">
                <a16:creationId xmlns:a16="http://schemas.microsoft.com/office/drawing/2014/main" xmlns="" id="{261E61B2-1043-4AD3-BF4F-A4ABF9134C4A}"/>
              </a:ext>
            </a:extLst>
          </p:cNvPr>
          <p:cNvSpPr/>
          <p:nvPr/>
        </p:nvSpPr>
        <p:spPr>
          <a:xfrm>
            <a:off x="4422133" y="1478424"/>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2">
                    <a:lumMod val="75000"/>
                  </a:schemeClr>
                </a:solidFill>
              </a:rPr>
              <a:t>2</a:t>
            </a:r>
          </a:p>
        </p:txBody>
      </p:sp>
      <p:sp>
        <p:nvSpPr>
          <p:cNvPr id="22" name="Ovale 21">
            <a:extLst>
              <a:ext uri="{FF2B5EF4-FFF2-40B4-BE49-F238E27FC236}">
                <a16:creationId xmlns:a16="http://schemas.microsoft.com/office/drawing/2014/main" xmlns="" id="{A9403CD5-634E-49F8-A0BB-1B30FBCA4697}"/>
              </a:ext>
            </a:extLst>
          </p:cNvPr>
          <p:cNvSpPr/>
          <p:nvPr/>
        </p:nvSpPr>
        <p:spPr>
          <a:xfrm>
            <a:off x="4332510" y="2548273"/>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2">
                    <a:lumMod val="75000"/>
                  </a:schemeClr>
                </a:solidFill>
              </a:rPr>
              <a:t>3</a:t>
            </a:r>
          </a:p>
        </p:txBody>
      </p:sp>
      <p:sp>
        <p:nvSpPr>
          <p:cNvPr id="23" name="Ovale 22">
            <a:extLst>
              <a:ext uri="{FF2B5EF4-FFF2-40B4-BE49-F238E27FC236}">
                <a16:creationId xmlns:a16="http://schemas.microsoft.com/office/drawing/2014/main" xmlns="" id="{88C459EF-1061-4B31-8B3E-BAEBAF98F500}"/>
              </a:ext>
            </a:extLst>
          </p:cNvPr>
          <p:cNvSpPr/>
          <p:nvPr/>
        </p:nvSpPr>
        <p:spPr>
          <a:xfrm>
            <a:off x="4311374" y="3583620"/>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2">
                    <a:lumMod val="75000"/>
                  </a:schemeClr>
                </a:solidFill>
              </a:rPr>
              <a:t>4</a:t>
            </a:r>
          </a:p>
        </p:txBody>
      </p:sp>
      <p:sp>
        <p:nvSpPr>
          <p:cNvPr id="27" name="Rettangolo 26">
            <a:extLst>
              <a:ext uri="{FF2B5EF4-FFF2-40B4-BE49-F238E27FC236}">
                <a16:creationId xmlns:a16="http://schemas.microsoft.com/office/drawing/2014/main" xmlns="" id="{44ADC6B7-EE1E-4C66-8F14-10F6285C54C5}"/>
              </a:ext>
            </a:extLst>
          </p:cNvPr>
          <p:cNvSpPr/>
          <p:nvPr/>
        </p:nvSpPr>
        <p:spPr>
          <a:xfrm>
            <a:off x="-2141924" y="-6699"/>
            <a:ext cx="2141924" cy="4084024"/>
          </a:xfrm>
          <a:prstGeom prst="rect">
            <a:avLst/>
          </a:prstGeom>
          <a:solidFill>
            <a:schemeClr val="tx1">
              <a:alpha val="5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sz="1600" b="1" dirty="0">
                <a:solidFill>
                  <a:schemeClr val="bg2">
                    <a:lumMod val="75000"/>
                  </a:schemeClr>
                </a:solidFill>
              </a:rPr>
              <a:t>Note sviluppo:</a:t>
            </a:r>
          </a:p>
          <a:p>
            <a:r>
              <a:rPr lang="it-IT" sz="1600" dirty="0">
                <a:solidFill>
                  <a:schemeClr val="bg2">
                    <a:lumMod val="75000"/>
                  </a:schemeClr>
                </a:solidFill>
              </a:rPr>
              <a:t>https://unsplash.com/photos/M40oeDRSgcI</a:t>
            </a:r>
          </a:p>
        </p:txBody>
      </p:sp>
      <p:sp>
        <p:nvSpPr>
          <p:cNvPr id="37" name="Goccia 36">
            <a:extLst>
              <a:ext uri="{FF2B5EF4-FFF2-40B4-BE49-F238E27FC236}">
                <a16:creationId xmlns:a16="http://schemas.microsoft.com/office/drawing/2014/main" xmlns="" id="{907268FB-E233-4BA3-BF92-5621116828A8}"/>
              </a:ext>
            </a:extLst>
          </p:cNvPr>
          <p:cNvSpPr/>
          <p:nvPr/>
        </p:nvSpPr>
        <p:spPr>
          <a:xfrm rot="2700000">
            <a:off x="4821179" y="4410422"/>
            <a:ext cx="886442" cy="865462"/>
          </a:xfrm>
          <a:prstGeom prst="teardrop">
            <a:avLst/>
          </a:prstGeom>
          <a:solidFill>
            <a:schemeClr val="bg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sp>
        <p:nvSpPr>
          <p:cNvPr id="40" name="CasellaDiTesto 39">
            <a:extLst>
              <a:ext uri="{FF2B5EF4-FFF2-40B4-BE49-F238E27FC236}">
                <a16:creationId xmlns:a16="http://schemas.microsoft.com/office/drawing/2014/main" xmlns="" id="{3484D9F8-8B5E-46C7-A6ED-FC196C5F76BF}"/>
              </a:ext>
            </a:extLst>
          </p:cNvPr>
          <p:cNvSpPr txBox="1"/>
          <p:nvPr/>
        </p:nvSpPr>
        <p:spPr>
          <a:xfrm>
            <a:off x="5051340" y="4667492"/>
            <a:ext cx="444352" cy="369332"/>
          </a:xfrm>
          <a:prstGeom prst="rect">
            <a:avLst/>
          </a:prstGeom>
          <a:noFill/>
        </p:spPr>
        <p:txBody>
          <a:bodyPr wrap="none" rtlCol="0">
            <a:spAutoFit/>
          </a:bodyPr>
          <a:lstStyle/>
          <a:p>
            <a:r>
              <a:rPr lang="it-IT" b="1" dirty="0"/>
              <a:t>04</a:t>
            </a:r>
          </a:p>
        </p:txBody>
      </p:sp>
      <p:sp>
        <p:nvSpPr>
          <p:cNvPr id="41" name="CasellaDiTesto 40">
            <a:extLst>
              <a:ext uri="{FF2B5EF4-FFF2-40B4-BE49-F238E27FC236}">
                <a16:creationId xmlns:a16="http://schemas.microsoft.com/office/drawing/2014/main" xmlns="" id="{B8D74A87-29BB-4BF3-A6D1-EC9CA42B7678}"/>
              </a:ext>
            </a:extLst>
          </p:cNvPr>
          <p:cNvSpPr txBox="1"/>
          <p:nvPr/>
        </p:nvSpPr>
        <p:spPr>
          <a:xfrm>
            <a:off x="5902024" y="5674683"/>
            <a:ext cx="6147170" cy="455189"/>
          </a:xfrm>
          <a:prstGeom prst="rect">
            <a:avLst/>
          </a:prstGeom>
          <a:noFill/>
        </p:spPr>
        <p:txBody>
          <a:bodyPr wrap="square" rtlCol="0">
            <a:spAutoFit/>
          </a:bodyPr>
          <a:lstStyle/>
          <a:p>
            <a:pPr lvl="0">
              <a:lnSpc>
                <a:spcPct val="150000"/>
              </a:lnSpc>
            </a:pPr>
            <a:r>
              <a:rPr lang="it-IT" dirty="0" smtClean="0"/>
              <a:t>Aggiornati </a:t>
            </a:r>
            <a:r>
              <a:rPr lang="it-IT" dirty="0"/>
              <a:t>costantemente</a:t>
            </a:r>
          </a:p>
        </p:txBody>
      </p:sp>
      <p:sp>
        <p:nvSpPr>
          <p:cNvPr id="42" name="Ovale 41">
            <a:extLst>
              <a:ext uri="{FF2B5EF4-FFF2-40B4-BE49-F238E27FC236}">
                <a16:creationId xmlns:a16="http://schemas.microsoft.com/office/drawing/2014/main" xmlns="" id="{77BD1B65-0B5D-4A1D-8F31-BA3DDAEAD228}"/>
              </a:ext>
            </a:extLst>
          </p:cNvPr>
          <p:cNvSpPr/>
          <p:nvPr/>
        </p:nvSpPr>
        <p:spPr>
          <a:xfrm>
            <a:off x="4369030" y="4721935"/>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lumMod val="75000"/>
                  </a:schemeClr>
                </a:solidFill>
              </a:rPr>
              <a:t>5</a:t>
            </a:r>
          </a:p>
        </p:txBody>
      </p:sp>
      <p:sp>
        <p:nvSpPr>
          <p:cNvPr id="43" name="Goccia 42">
            <a:extLst>
              <a:ext uri="{FF2B5EF4-FFF2-40B4-BE49-F238E27FC236}">
                <a16:creationId xmlns:a16="http://schemas.microsoft.com/office/drawing/2014/main" xmlns="" id="{6A12AFD8-EC86-4AA2-A970-9BD55D9223D3}"/>
              </a:ext>
            </a:extLst>
          </p:cNvPr>
          <p:cNvSpPr/>
          <p:nvPr/>
        </p:nvSpPr>
        <p:spPr>
          <a:xfrm rot="2700000">
            <a:off x="4840229" y="5477222"/>
            <a:ext cx="886442" cy="865462"/>
          </a:xfrm>
          <a:prstGeom prst="teardrop">
            <a:avLst/>
          </a:prstGeom>
          <a:solidFill>
            <a:schemeClr val="bg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sp>
        <p:nvSpPr>
          <p:cNvPr id="44" name="CasellaDiTesto 43">
            <a:extLst>
              <a:ext uri="{FF2B5EF4-FFF2-40B4-BE49-F238E27FC236}">
                <a16:creationId xmlns:a16="http://schemas.microsoft.com/office/drawing/2014/main" xmlns="" id="{AD4566DD-3D7A-4BD9-A6E1-260F86F0053E}"/>
              </a:ext>
            </a:extLst>
          </p:cNvPr>
          <p:cNvSpPr txBox="1"/>
          <p:nvPr/>
        </p:nvSpPr>
        <p:spPr>
          <a:xfrm>
            <a:off x="5070390" y="5734292"/>
            <a:ext cx="444352" cy="369332"/>
          </a:xfrm>
          <a:prstGeom prst="rect">
            <a:avLst/>
          </a:prstGeom>
          <a:noFill/>
        </p:spPr>
        <p:txBody>
          <a:bodyPr wrap="none" rtlCol="0">
            <a:spAutoFit/>
          </a:bodyPr>
          <a:lstStyle/>
          <a:p>
            <a:r>
              <a:rPr lang="it-IT" b="1" dirty="0"/>
              <a:t>05</a:t>
            </a:r>
          </a:p>
        </p:txBody>
      </p:sp>
      <p:sp>
        <p:nvSpPr>
          <p:cNvPr id="45" name="CasellaDiTesto 44">
            <a:extLst>
              <a:ext uri="{FF2B5EF4-FFF2-40B4-BE49-F238E27FC236}">
                <a16:creationId xmlns:a16="http://schemas.microsoft.com/office/drawing/2014/main" xmlns="" id="{1470DE52-F84E-4092-9F1F-64AB005571B9}"/>
              </a:ext>
            </a:extLst>
          </p:cNvPr>
          <p:cNvSpPr txBox="1"/>
          <p:nvPr/>
        </p:nvSpPr>
        <p:spPr>
          <a:xfrm>
            <a:off x="5907968" y="4405905"/>
            <a:ext cx="6147170" cy="870688"/>
          </a:xfrm>
          <a:prstGeom prst="rect">
            <a:avLst/>
          </a:prstGeom>
          <a:noFill/>
        </p:spPr>
        <p:txBody>
          <a:bodyPr wrap="square" rtlCol="0">
            <a:spAutoFit/>
          </a:bodyPr>
          <a:lstStyle/>
          <a:p>
            <a:pPr lvl="0">
              <a:lnSpc>
                <a:spcPct val="150000"/>
              </a:lnSpc>
            </a:pPr>
            <a:r>
              <a:rPr lang="it-IT" dirty="0"/>
              <a:t>E</a:t>
            </a:r>
            <a:r>
              <a:rPr lang="it-IT" dirty="0" smtClean="0"/>
              <a:t>segui </a:t>
            </a:r>
            <a:r>
              <a:rPr lang="it-IT" dirty="0"/>
              <a:t>il backup </a:t>
            </a:r>
            <a:r>
              <a:rPr lang="it-IT" dirty="0" smtClean="0"/>
              <a:t>regolarmente, </a:t>
            </a:r>
            <a:r>
              <a:rPr lang="it-IT" dirty="0"/>
              <a:t>cambia spesso la password </a:t>
            </a:r>
            <a:r>
              <a:rPr lang="it-IT" dirty="0" smtClean="0"/>
              <a:t>e fai in modo che sia sicura</a:t>
            </a:r>
            <a:endParaRPr lang="it-IT" dirty="0"/>
          </a:p>
        </p:txBody>
      </p:sp>
      <p:sp>
        <p:nvSpPr>
          <p:cNvPr id="46" name="Ovale 45">
            <a:extLst>
              <a:ext uri="{FF2B5EF4-FFF2-40B4-BE49-F238E27FC236}">
                <a16:creationId xmlns:a16="http://schemas.microsoft.com/office/drawing/2014/main" xmlns="" id="{E803ADD7-3B62-40D6-9587-97B394A4FE98}"/>
              </a:ext>
            </a:extLst>
          </p:cNvPr>
          <p:cNvSpPr/>
          <p:nvPr/>
        </p:nvSpPr>
        <p:spPr>
          <a:xfrm>
            <a:off x="4453162" y="5809963"/>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lumMod val="75000"/>
                  </a:schemeClr>
                </a:solidFill>
              </a:rPr>
              <a:t>6</a:t>
            </a:r>
          </a:p>
        </p:txBody>
      </p:sp>
      <p:pic>
        <p:nvPicPr>
          <p:cNvPr id="4098" name="Picture 2" descr="white 5 illustration"/>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23997" r="27043" b="-1539"/>
          <a:stretch/>
        </p:blipFill>
        <p:spPr bwMode="auto">
          <a:xfrm>
            <a:off x="2784" y="400084"/>
            <a:ext cx="4023241" cy="6519446"/>
          </a:xfrm>
          <a:prstGeom prst="rect">
            <a:avLst/>
          </a:prstGeom>
          <a:noFill/>
          <a:extLst>
            <a:ext uri="{909E8E84-426E-40DD-AFC4-6F175D3DCCD1}">
              <a14:hiddenFill xmlns:a14="http://schemas.microsoft.com/office/drawing/2010/main" xmlns="">
                <a:solidFill>
                  <a:srgbClr val="FFFFFF"/>
                </a:solidFill>
              </a14:hiddenFill>
            </a:ext>
          </a:extLst>
        </p:spPr>
      </p:pic>
      <p:sp>
        <p:nvSpPr>
          <p:cNvPr id="50" name="CasellaDiTesto 49">
            <a:extLst>
              <a:ext uri="{FF2B5EF4-FFF2-40B4-BE49-F238E27FC236}">
                <a16:creationId xmlns:a16="http://schemas.microsoft.com/office/drawing/2014/main" xmlns="" id="{98A41FEB-BE46-4298-8F16-16001189BF7E}"/>
              </a:ext>
            </a:extLst>
          </p:cNvPr>
          <p:cNvSpPr txBox="1"/>
          <p:nvPr/>
        </p:nvSpPr>
        <p:spPr>
          <a:xfrm>
            <a:off x="11551798" y="-6699"/>
            <a:ext cx="50334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dirty="0" smtClean="0">
                <a:ln>
                  <a:noFill/>
                </a:ln>
                <a:solidFill>
                  <a:prstClr val="white"/>
                </a:solidFill>
                <a:effectLst/>
                <a:uLnTx/>
                <a:uFillTx/>
                <a:latin typeface="Microsoft Yi Baiti" panose="03000500000000000000" pitchFamily="66" charset="0"/>
                <a:ea typeface="Microsoft Yi Baiti" panose="03000500000000000000" pitchFamily="66" charset="0"/>
                <a:cs typeface="+mn-cs"/>
              </a:rPr>
              <a:t>23</a:t>
            </a:r>
            <a:endParaRPr kumimoji="0" lang="it-IT" sz="1600" b="0" i="0" u="none" strike="noStrike" kern="1200" cap="none" spc="0" normalizeH="0" baseline="0" noProof="0" dirty="0">
              <a:ln>
                <a:noFill/>
              </a:ln>
              <a:solidFill>
                <a:prstClr val="white"/>
              </a:solidFill>
              <a:effectLst/>
              <a:uLnTx/>
              <a:uFillTx/>
              <a:latin typeface="Microsoft Yi Baiti" panose="03000500000000000000" pitchFamily="66" charset="0"/>
              <a:ea typeface="Microsoft Yi Baiti" panose="03000500000000000000" pitchFamily="66" charset="0"/>
              <a:cs typeface="+mn-cs"/>
            </a:endParaRPr>
          </a:p>
        </p:txBody>
      </p:sp>
    </p:spTree>
    <p:extLst>
      <p:ext uri="{BB962C8B-B14F-4D97-AF65-F5344CB8AC3E}">
        <p14:creationId xmlns:p14="http://schemas.microsoft.com/office/powerpoint/2010/main" xmlns="" val="27078260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riangolo isoscele 2">
            <a:extLst>
              <a:ext uri="{FF2B5EF4-FFF2-40B4-BE49-F238E27FC236}">
                <a16:creationId xmlns:a16="http://schemas.microsoft.com/office/drawing/2014/main" xmlns="" id="{1C682728-B298-4E1A-9422-94E0141E32B7}"/>
              </a:ext>
            </a:extLst>
          </p:cNvPr>
          <p:cNvSpPr/>
          <p:nvPr/>
        </p:nvSpPr>
        <p:spPr>
          <a:xfrm rot="10800000">
            <a:off x="0" y="476250"/>
            <a:ext cx="12192000" cy="6381750"/>
          </a:xfrm>
          <a:prstGeom prst="triangle">
            <a:avLst>
              <a:gd name="adj" fmla="val 72813"/>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4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48" name="Rettangolo 47">
            <a:extLst>
              <a:ext uri="{FF2B5EF4-FFF2-40B4-BE49-F238E27FC236}">
                <a16:creationId xmlns:a16="http://schemas.microsoft.com/office/drawing/2014/main" xmlns=""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627141" y="0"/>
            <a:ext cx="50334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dirty="0" smtClean="0">
                <a:ln>
                  <a:noFill/>
                </a:ln>
                <a:solidFill>
                  <a:prstClr val="white"/>
                </a:solidFill>
                <a:effectLst/>
                <a:uLnTx/>
                <a:uFillTx/>
                <a:latin typeface="Microsoft Yi Baiti" panose="03000500000000000000" pitchFamily="66" charset="0"/>
                <a:ea typeface="Microsoft Yi Baiti" panose="03000500000000000000" pitchFamily="66" charset="0"/>
                <a:cs typeface="+mn-cs"/>
              </a:rPr>
              <a:t>24</a:t>
            </a:r>
            <a:endParaRPr kumimoji="0" lang="it-IT" sz="1600" b="0" i="0" u="none" strike="noStrike" kern="1200" cap="none" spc="0" normalizeH="0" baseline="0" noProof="0" dirty="0">
              <a:ln>
                <a:noFill/>
              </a:ln>
              <a:solidFill>
                <a:prstClr val="white"/>
              </a:solidFill>
              <a:effectLst/>
              <a:uLnTx/>
              <a:uFillTx/>
              <a:latin typeface="Microsoft Yi Baiti" panose="03000500000000000000" pitchFamily="66" charset="0"/>
              <a:ea typeface="Microsoft Yi Baiti" panose="03000500000000000000" pitchFamily="66" charset="0"/>
              <a:cs typeface="+mn-cs"/>
            </a:endParaRPr>
          </a:p>
        </p:txBody>
      </p:sp>
      <p:sp>
        <p:nvSpPr>
          <p:cNvPr id="20" name="Segnaposto testo 3">
            <a:extLst>
              <a:ext uri="{FF2B5EF4-FFF2-40B4-BE49-F238E27FC236}">
                <a16:creationId xmlns:a16="http://schemas.microsoft.com/office/drawing/2014/main" xmlns=""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dirty="0">
                <a:solidFill>
                  <a:schemeClr val="tx1"/>
                </a:solidFill>
                <a:latin typeface="Microsoft Yi Baiti" panose="03000500000000000000" pitchFamily="66" charset="0"/>
                <a:ea typeface="Microsoft Yi Baiti" panose="03000500000000000000" pitchFamily="66" charset="0"/>
              </a:rPr>
              <a:t>L’esperto risponde</a:t>
            </a:r>
          </a:p>
        </p:txBody>
      </p:sp>
      <p:sp>
        <p:nvSpPr>
          <p:cNvPr id="12" name="Segnaposto testo 7">
            <a:extLst>
              <a:ext uri="{FF2B5EF4-FFF2-40B4-BE49-F238E27FC236}">
                <a16:creationId xmlns:a16="http://schemas.microsoft.com/office/drawing/2014/main" xmlns="" id="{D335602E-1140-4CB3-BBA8-A2483E569201}"/>
              </a:ext>
            </a:extLst>
          </p:cNvPr>
          <p:cNvSpPr>
            <a:spLocks noGrp="1"/>
          </p:cNvSpPr>
          <p:nvPr>
            <p:ph type="body" sz="quarter" idx="17"/>
          </p:nvPr>
        </p:nvSpPr>
        <p:spPr>
          <a:xfrm>
            <a:off x="682772" y="941697"/>
            <a:ext cx="2464689" cy="1368366"/>
          </a:xfrm>
          <a:prstGeom prst="wedgeRoundRectCallout">
            <a:avLst/>
          </a:prstGeom>
          <a:solidFill>
            <a:schemeClr val="accent1">
              <a:lumMod val="75000"/>
            </a:schemeClr>
          </a:solidFill>
          <a:ln w="57150">
            <a:solidFill>
              <a:schemeClr val="accent3"/>
            </a:solidFill>
          </a:ln>
        </p:spPr>
        <p:txBody>
          <a:bodyPr/>
          <a:lstStyle/>
          <a:p>
            <a:r>
              <a:rPr lang="it-IT" dirty="0"/>
              <a:t>Quale articolo del nostro regolamento disciplina le frodi informatiche?</a:t>
            </a:r>
          </a:p>
          <a:p>
            <a:endParaRPr lang="it-IT" dirty="0"/>
          </a:p>
        </p:txBody>
      </p:sp>
      <p:sp>
        <p:nvSpPr>
          <p:cNvPr id="14" name="Segnaposto testo 7">
            <a:extLst>
              <a:ext uri="{FF2B5EF4-FFF2-40B4-BE49-F238E27FC236}">
                <a16:creationId xmlns:a16="http://schemas.microsoft.com/office/drawing/2014/main" xmlns="" id="{1D2A209F-5314-4ED3-BA8B-D41B28EBDE4F}"/>
              </a:ext>
            </a:extLst>
          </p:cNvPr>
          <p:cNvSpPr txBox="1">
            <a:spLocks/>
          </p:cNvSpPr>
          <p:nvPr/>
        </p:nvSpPr>
        <p:spPr>
          <a:xfrm>
            <a:off x="3376241" y="941697"/>
            <a:ext cx="2464689" cy="1368366"/>
          </a:xfrm>
          <a:prstGeom prst="wedgeRoundRectCallout">
            <a:avLst/>
          </a:prstGeom>
          <a:solidFill>
            <a:schemeClr val="accent1">
              <a:lumMod val="75000"/>
            </a:schemeClr>
          </a:solidFill>
          <a:ln w="57150">
            <a:solidFill>
              <a:schemeClr val="accent3"/>
            </a:solidFill>
          </a:ln>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1pPr>
            <a:lvl2pPr marL="4572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2pPr>
            <a:lvl3pPr marL="9144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3pPr>
            <a:lvl4pPr marL="13716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4pPr>
            <a:lvl5pPr marL="18288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it-IT" sz="1400" b="0" i="0" u="none" strike="noStrike" kern="1200" cap="none" spc="0" normalizeH="0" baseline="0" noProof="0" dirty="0">
                <a:ln>
                  <a:noFill/>
                </a:ln>
                <a:solidFill>
                  <a:prstClr val="white"/>
                </a:solidFill>
                <a:effectLst/>
                <a:uLnTx/>
                <a:uFillTx/>
                <a:latin typeface="Gisha" panose="020B0502040204020203" pitchFamily="34" charset="-79"/>
                <a:ea typeface="+mn-ea"/>
                <a:cs typeface="Gisha" panose="020B0502040204020203" pitchFamily="34" charset="-79"/>
              </a:rPr>
              <a:t>Come viene attuata la frode dello </a:t>
            </a:r>
            <a:r>
              <a:rPr kumimoji="0" lang="it-IT" sz="1400" b="0" i="0" u="none" strike="noStrike" kern="1200" cap="none" spc="0" normalizeH="0" baseline="0" noProof="0" dirty="0" err="1">
                <a:ln>
                  <a:noFill/>
                </a:ln>
                <a:solidFill>
                  <a:prstClr val="white"/>
                </a:solidFill>
                <a:effectLst/>
                <a:uLnTx/>
                <a:uFillTx/>
                <a:latin typeface="Gisha" panose="020B0502040204020203" pitchFamily="34" charset="-79"/>
                <a:ea typeface="+mn-ea"/>
                <a:cs typeface="Gisha" panose="020B0502040204020203" pitchFamily="34" charset="-79"/>
              </a:rPr>
              <a:t>Skimmer</a:t>
            </a:r>
            <a:r>
              <a:rPr kumimoji="0" lang="it-IT" sz="1400" b="0" i="0" u="none" strike="noStrike" kern="1200" cap="none" spc="0" normalizeH="0" baseline="0" noProof="0" dirty="0">
                <a:ln>
                  <a:noFill/>
                </a:ln>
                <a:solidFill>
                  <a:prstClr val="white"/>
                </a:solidFill>
                <a:effectLst/>
                <a:uLnTx/>
                <a:uFillTx/>
                <a:latin typeface="Gisha" panose="020B0502040204020203" pitchFamily="34" charset="-79"/>
                <a:ea typeface="+mn-ea"/>
                <a:cs typeface="Gisha" panose="020B0502040204020203" pitchFamily="34" charset="-79"/>
              </a:rPr>
              <a:t>?</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it-IT" sz="1400" b="0" i="0" u="none" strike="noStrike" kern="1200" cap="none" spc="0" normalizeH="0" baseline="0" noProof="0" dirty="0">
              <a:ln>
                <a:noFill/>
              </a:ln>
              <a:solidFill>
                <a:prstClr val="white"/>
              </a:solidFill>
              <a:effectLst/>
              <a:uLnTx/>
              <a:uFillTx/>
              <a:latin typeface="Gisha" panose="020B0502040204020203" pitchFamily="34" charset="-79"/>
              <a:ea typeface="+mn-ea"/>
              <a:cs typeface="Gisha" panose="020B0502040204020203" pitchFamily="34" charset="-79"/>
            </a:endParaRPr>
          </a:p>
        </p:txBody>
      </p:sp>
      <p:sp>
        <p:nvSpPr>
          <p:cNvPr id="17" name="Segnaposto testo 7">
            <a:extLst>
              <a:ext uri="{FF2B5EF4-FFF2-40B4-BE49-F238E27FC236}">
                <a16:creationId xmlns:a16="http://schemas.microsoft.com/office/drawing/2014/main" xmlns="" id="{3AAED16F-D11B-4E11-9EBC-632F9541F99C}"/>
              </a:ext>
            </a:extLst>
          </p:cNvPr>
          <p:cNvSpPr txBox="1">
            <a:spLocks/>
          </p:cNvSpPr>
          <p:nvPr/>
        </p:nvSpPr>
        <p:spPr>
          <a:xfrm>
            <a:off x="6069710" y="941697"/>
            <a:ext cx="2464689" cy="1368366"/>
          </a:xfrm>
          <a:prstGeom prst="wedgeRoundRectCallout">
            <a:avLst/>
          </a:prstGeom>
          <a:solidFill>
            <a:schemeClr val="accent1">
              <a:lumMod val="75000"/>
            </a:schemeClr>
          </a:solidFill>
          <a:ln w="57150">
            <a:solidFill>
              <a:schemeClr val="accent3"/>
            </a:solidFill>
          </a:ln>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1pPr>
            <a:lvl2pPr marL="4572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2pPr>
            <a:lvl3pPr marL="9144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3pPr>
            <a:lvl4pPr marL="13716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4pPr>
            <a:lvl5pPr marL="18288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it-IT" dirty="0" smtClean="0">
                <a:solidFill>
                  <a:prstClr val="white"/>
                </a:solidFill>
              </a:rPr>
              <a:t>Che cos’è </a:t>
            </a:r>
            <a:r>
              <a:rPr lang="it-IT" dirty="0">
                <a:solidFill>
                  <a:prstClr val="white"/>
                </a:solidFill>
              </a:rPr>
              <a:t>il </a:t>
            </a:r>
            <a:r>
              <a:rPr lang="it-IT" dirty="0" err="1">
                <a:solidFill>
                  <a:prstClr val="white"/>
                </a:solidFill>
              </a:rPr>
              <a:t>Phishing</a:t>
            </a:r>
            <a:r>
              <a:rPr lang="it-IT" dirty="0">
                <a:solidFill>
                  <a:prstClr val="white"/>
                </a:solidFill>
              </a:rPr>
              <a:t>?</a:t>
            </a:r>
            <a:endParaRPr kumimoji="0" lang="it-IT" sz="1400" b="0" i="0" u="none" strike="noStrike" kern="1200" cap="none" spc="0" normalizeH="0" baseline="0" noProof="0" dirty="0">
              <a:ln>
                <a:noFill/>
              </a:ln>
              <a:solidFill>
                <a:prstClr val="white"/>
              </a:solidFill>
              <a:effectLst/>
              <a:uLnTx/>
              <a:uFillTx/>
              <a:latin typeface="Gisha" panose="020B0502040204020203" pitchFamily="34" charset="-79"/>
              <a:ea typeface="+mn-ea"/>
              <a:cs typeface="Gisha" panose="020B0502040204020203" pitchFamily="34" charset="-79"/>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it-IT" sz="1400" b="0" i="0" u="none" strike="noStrike" kern="1200" cap="none" spc="0" normalizeH="0" baseline="0" noProof="0" dirty="0">
              <a:ln>
                <a:noFill/>
              </a:ln>
              <a:solidFill>
                <a:prstClr val="white"/>
              </a:solidFill>
              <a:effectLst/>
              <a:uLnTx/>
              <a:uFillTx/>
              <a:latin typeface="Gisha" panose="020B0502040204020203" pitchFamily="34" charset="-79"/>
              <a:ea typeface="+mn-ea"/>
              <a:cs typeface="Gisha" panose="020B0502040204020203" pitchFamily="34" charset="-79"/>
            </a:endParaRPr>
          </a:p>
        </p:txBody>
      </p:sp>
      <p:sp>
        <p:nvSpPr>
          <p:cNvPr id="21" name="Segnaposto testo 7">
            <a:extLst>
              <a:ext uri="{FF2B5EF4-FFF2-40B4-BE49-F238E27FC236}">
                <a16:creationId xmlns:a16="http://schemas.microsoft.com/office/drawing/2014/main" xmlns="" id="{E9D34C42-C371-4B24-AF88-175848429470}"/>
              </a:ext>
            </a:extLst>
          </p:cNvPr>
          <p:cNvSpPr txBox="1">
            <a:spLocks/>
          </p:cNvSpPr>
          <p:nvPr/>
        </p:nvSpPr>
        <p:spPr>
          <a:xfrm>
            <a:off x="8832160" y="941697"/>
            <a:ext cx="2464689" cy="1368366"/>
          </a:xfrm>
          <a:prstGeom prst="wedgeRoundRectCallout">
            <a:avLst/>
          </a:prstGeom>
          <a:solidFill>
            <a:schemeClr val="accent1">
              <a:lumMod val="75000"/>
            </a:schemeClr>
          </a:solidFill>
          <a:ln w="57150">
            <a:solidFill>
              <a:schemeClr val="accent3"/>
            </a:solidFill>
          </a:ln>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1pPr>
            <a:lvl2pPr marL="4572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2pPr>
            <a:lvl3pPr marL="9144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3pPr>
            <a:lvl4pPr marL="13716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4pPr>
            <a:lvl5pPr marL="18288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it-IT" dirty="0">
                <a:solidFill>
                  <a:prstClr val="white"/>
                </a:solidFill>
              </a:rPr>
              <a:t>A seconda delle intenzioni della violazione, come possiamo classificare gli hacker?</a:t>
            </a:r>
            <a:endParaRPr kumimoji="0" lang="it-IT" sz="1400" b="0" i="0" u="none" strike="noStrike" kern="1200" cap="none" spc="0" normalizeH="0" baseline="0" noProof="0" dirty="0">
              <a:ln>
                <a:noFill/>
              </a:ln>
              <a:solidFill>
                <a:prstClr val="white"/>
              </a:solidFill>
              <a:effectLst/>
              <a:uLnTx/>
              <a:uFillTx/>
              <a:latin typeface="Gisha" panose="020B0502040204020203" pitchFamily="34" charset="-79"/>
              <a:ea typeface="+mn-ea"/>
              <a:cs typeface="Gisha" panose="020B0502040204020203" pitchFamily="34" charset="-79"/>
            </a:endParaRPr>
          </a:p>
        </p:txBody>
      </p:sp>
      <p:sp>
        <p:nvSpPr>
          <p:cNvPr id="13" name="Segnaposto testo 7">
            <a:extLst>
              <a:ext uri="{FF2B5EF4-FFF2-40B4-BE49-F238E27FC236}">
                <a16:creationId xmlns:a16="http://schemas.microsoft.com/office/drawing/2014/main" xmlns="" id="{030E7601-1BCD-4147-A51C-33FE13621765}"/>
              </a:ext>
            </a:extLst>
          </p:cNvPr>
          <p:cNvSpPr txBox="1">
            <a:spLocks/>
          </p:cNvSpPr>
          <p:nvPr/>
        </p:nvSpPr>
        <p:spPr>
          <a:xfrm>
            <a:off x="613791" y="3166711"/>
            <a:ext cx="2464689" cy="3407343"/>
          </a:xfrm>
          <a:prstGeom prst="roundRect">
            <a:avLst/>
          </a:prstGeom>
          <a:solidFill>
            <a:schemeClr val="accent1">
              <a:lumMod val="75000"/>
            </a:schemeClr>
          </a:solidFill>
          <a:ln w="57150">
            <a:solidFill>
              <a:schemeClr val="accent3"/>
            </a:solidFill>
          </a:ln>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1pPr>
            <a:lvl2pPr marL="4572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2pPr>
            <a:lvl3pPr marL="9144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3pPr>
            <a:lvl4pPr marL="13716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4pPr>
            <a:lvl5pPr marL="18288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it-IT" sz="1100" dirty="0">
                <a:solidFill>
                  <a:prstClr val="white"/>
                </a:solidFill>
              </a:rPr>
              <a:t>Le frodi informatiche sono regolamentate dall’art. 640‐ter del Codice Penale, contenuto all’interno del Titolo </a:t>
            </a:r>
            <a:r>
              <a:rPr lang="it-IT" sz="1100" dirty="0" smtClean="0">
                <a:solidFill>
                  <a:prstClr val="white"/>
                </a:solidFill>
              </a:rPr>
              <a:t>XIII </a:t>
            </a:r>
            <a:r>
              <a:rPr lang="it-IT" sz="1100" dirty="0">
                <a:solidFill>
                  <a:prstClr val="white"/>
                </a:solidFill>
              </a:rPr>
              <a:t>«dei delitti contro il patrimonio», Capo II «dei delitti contro il patrimonio mediante frode». </a:t>
            </a:r>
            <a:endParaRPr kumimoji="0" lang="it-IT" sz="1100" b="0" i="0" u="none" strike="noStrike" kern="1200" cap="none" spc="0" normalizeH="0" baseline="0" noProof="0" dirty="0">
              <a:ln>
                <a:noFill/>
              </a:ln>
              <a:solidFill>
                <a:prstClr val="white"/>
              </a:solidFill>
              <a:effectLst/>
              <a:uLnTx/>
              <a:uFillTx/>
            </a:endParaRPr>
          </a:p>
        </p:txBody>
      </p:sp>
      <p:sp>
        <p:nvSpPr>
          <p:cNvPr id="15" name="Segnaposto testo 7">
            <a:extLst>
              <a:ext uri="{FF2B5EF4-FFF2-40B4-BE49-F238E27FC236}">
                <a16:creationId xmlns:a16="http://schemas.microsoft.com/office/drawing/2014/main" xmlns="" id="{2FBEB95A-A70B-4CAE-9849-97A449015A12}"/>
              </a:ext>
            </a:extLst>
          </p:cNvPr>
          <p:cNvSpPr txBox="1">
            <a:spLocks/>
          </p:cNvSpPr>
          <p:nvPr/>
        </p:nvSpPr>
        <p:spPr>
          <a:xfrm>
            <a:off x="3307260" y="3166711"/>
            <a:ext cx="2464689" cy="3407343"/>
          </a:xfrm>
          <a:prstGeom prst="roundRect">
            <a:avLst/>
          </a:prstGeom>
          <a:solidFill>
            <a:schemeClr val="accent1">
              <a:lumMod val="75000"/>
            </a:schemeClr>
          </a:solidFill>
          <a:ln w="57150">
            <a:solidFill>
              <a:schemeClr val="accent3"/>
            </a:solidFill>
          </a:ln>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1pPr>
            <a:lvl2pPr marL="4572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2pPr>
            <a:lvl3pPr marL="9144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3pPr>
            <a:lvl4pPr marL="13716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4pPr>
            <a:lvl5pPr marL="18288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it-IT" sz="1100" dirty="0">
                <a:solidFill>
                  <a:prstClr val="white"/>
                </a:solidFill>
              </a:rPr>
              <a:t>Viene attuata utilizzando un dispositivo capace di leggere e immagazzinare su una </a:t>
            </a:r>
            <a:r>
              <a:rPr lang="it-IT" sz="1100" dirty="0" smtClean="0">
                <a:solidFill>
                  <a:prstClr val="white"/>
                </a:solidFill>
              </a:rPr>
              <a:t>memoria </a:t>
            </a:r>
            <a:r>
              <a:rPr lang="it-IT" sz="1100" dirty="0">
                <a:solidFill>
                  <a:prstClr val="white"/>
                </a:solidFill>
              </a:rPr>
              <a:t>i dati della banda magnetica delle carte di credito o dei badge. </a:t>
            </a:r>
            <a:endParaRPr kumimoji="0" lang="it-IT" sz="1100" b="0" i="0" u="none" strike="noStrike" kern="1200" cap="none" spc="0" normalizeH="0" baseline="0" noProof="0" dirty="0">
              <a:ln>
                <a:noFill/>
              </a:ln>
              <a:solidFill>
                <a:prstClr val="white"/>
              </a:solidFill>
              <a:effectLst/>
              <a:uLnTx/>
              <a:uFillTx/>
            </a:endParaRPr>
          </a:p>
        </p:txBody>
      </p:sp>
      <p:sp>
        <p:nvSpPr>
          <p:cNvPr id="18" name="Segnaposto testo 7">
            <a:extLst>
              <a:ext uri="{FF2B5EF4-FFF2-40B4-BE49-F238E27FC236}">
                <a16:creationId xmlns:a16="http://schemas.microsoft.com/office/drawing/2014/main" xmlns="" id="{07E1536A-CBFB-41AD-9122-A925A67AB611}"/>
              </a:ext>
            </a:extLst>
          </p:cNvPr>
          <p:cNvSpPr txBox="1">
            <a:spLocks/>
          </p:cNvSpPr>
          <p:nvPr/>
        </p:nvSpPr>
        <p:spPr>
          <a:xfrm>
            <a:off x="6000729" y="3166711"/>
            <a:ext cx="2464689" cy="3407343"/>
          </a:xfrm>
          <a:prstGeom prst="roundRect">
            <a:avLst/>
          </a:prstGeom>
          <a:solidFill>
            <a:schemeClr val="accent1">
              <a:lumMod val="75000"/>
            </a:schemeClr>
          </a:solidFill>
          <a:ln w="57150">
            <a:solidFill>
              <a:schemeClr val="accent3"/>
            </a:solidFill>
          </a:ln>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1pPr>
            <a:lvl2pPr marL="4572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2pPr>
            <a:lvl3pPr marL="9144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3pPr>
            <a:lvl4pPr marL="13716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4pPr>
            <a:lvl5pPr marL="18288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it-IT" sz="1100" dirty="0">
                <a:solidFill>
                  <a:prstClr val="white"/>
                </a:solidFill>
              </a:rPr>
              <a:t>È un tentativo di </a:t>
            </a:r>
            <a:r>
              <a:rPr lang="it-IT" sz="1100" dirty="0" smtClean="0">
                <a:solidFill>
                  <a:prstClr val="white"/>
                </a:solidFill>
              </a:rPr>
              <a:t>frode </a:t>
            </a:r>
            <a:r>
              <a:rPr lang="it-IT" sz="1100" dirty="0">
                <a:solidFill>
                  <a:prstClr val="white"/>
                </a:solidFill>
              </a:rPr>
              <a:t>messo in pratica attraverso internet, che ha come scopo quello di sottrarre informazioni riservate e sensibili come username, password, codici di accesso, numeri di conti bancari o delle carte di credito. Per questo tipo di frode, i criminali usano anche tecniche di ingegneria sociale.</a:t>
            </a:r>
            <a:endParaRPr kumimoji="0" lang="it-IT" sz="1100" b="0" i="0" u="none" strike="noStrike" kern="1200" cap="none" spc="0" normalizeH="0" baseline="0" noProof="0" dirty="0">
              <a:ln>
                <a:noFill/>
              </a:ln>
              <a:solidFill>
                <a:prstClr val="white"/>
              </a:solidFill>
              <a:effectLst/>
              <a:uLnTx/>
              <a:uFillTx/>
            </a:endParaRPr>
          </a:p>
        </p:txBody>
      </p:sp>
      <p:sp>
        <p:nvSpPr>
          <p:cNvPr id="23" name="Segnaposto testo 7">
            <a:extLst>
              <a:ext uri="{FF2B5EF4-FFF2-40B4-BE49-F238E27FC236}">
                <a16:creationId xmlns:a16="http://schemas.microsoft.com/office/drawing/2014/main" xmlns="" id="{F49D8BF1-CE02-446F-BA87-BDD1F885AAFA}"/>
              </a:ext>
            </a:extLst>
          </p:cNvPr>
          <p:cNvSpPr txBox="1">
            <a:spLocks/>
          </p:cNvSpPr>
          <p:nvPr/>
        </p:nvSpPr>
        <p:spPr>
          <a:xfrm>
            <a:off x="8763179" y="3166711"/>
            <a:ext cx="2464689" cy="3407343"/>
          </a:xfrm>
          <a:prstGeom prst="roundRect">
            <a:avLst/>
          </a:prstGeom>
          <a:solidFill>
            <a:schemeClr val="accent1">
              <a:lumMod val="75000"/>
            </a:schemeClr>
          </a:solidFill>
          <a:ln w="57150">
            <a:solidFill>
              <a:schemeClr val="accent3"/>
            </a:solidFill>
          </a:ln>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1pPr>
            <a:lvl2pPr marL="4572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2pPr>
            <a:lvl3pPr marL="9144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3pPr>
            <a:lvl4pPr marL="13716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4pPr>
            <a:lvl5pPr marL="18288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it-IT" sz="1100" dirty="0" smtClean="0">
                <a:solidFill>
                  <a:prstClr val="white"/>
                </a:solidFill>
              </a:rPr>
              <a:t>A </a:t>
            </a:r>
            <a:r>
              <a:rPr lang="it-IT" sz="1100" dirty="0">
                <a:solidFill>
                  <a:prstClr val="white"/>
                </a:solidFill>
              </a:rPr>
              <a:t>seconda delle intenzioni della violazione, gli hacker sono classificati come white </a:t>
            </a:r>
            <a:r>
              <a:rPr lang="it-IT" sz="1100" dirty="0" err="1">
                <a:solidFill>
                  <a:prstClr val="white"/>
                </a:solidFill>
              </a:rPr>
              <a:t>hat</a:t>
            </a:r>
            <a:r>
              <a:rPr lang="it-IT" sz="1100" dirty="0">
                <a:solidFill>
                  <a:prstClr val="white"/>
                </a:solidFill>
              </a:rPr>
              <a:t>, </a:t>
            </a:r>
            <a:r>
              <a:rPr lang="it-IT" sz="1100" dirty="0" err="1">
                <a:solidFill>
                  <a:prstClr val="white"/>
                </a:solidFill>
              </a:rPr>
              <a:t>gray</a:t>
            </a:r>
            <a:r>
              <a:rPr lang="it-IT" sz="1100" dirty="0">
                <a:solidFill>
                  <a:prstClr val="white"/>
                </a:solidFill>
              </a:rPr>
              <a:t> </a:t>
            </a:r>
            <a:r>
              <a:rPr lang="it-IT" sz="1100" dirty="0" err="1">
                <a:solidFill>
                  <a:prstClr val="white"/>
                </a:solidFill>
              </a:rPr>
              <a:t>hat</a:t>
            </a:r>
            <a:r>
              <a:rPr lang="it-IT" sz="1100" dirty="0">
                <a:solidFill>
                  <a:prstClr val="white"/>
                </a:solidFill>
              </a:rPr>
              <a:t> o </a:t>
            </a:r>
            <a:r>
              <a:rPr lang="it-IT" sz="1100" dirty="0" err="1">
                <a:solidFill>
                  <a:prstClr val="white"/>
                </a:solidFill>
              </a:rPr>
              <a:t>black</a:t>
            </a:r>
            <a:r>
              <a:rPr lang="it-IT" sz="1100" dirty="0">
                <a:solidFill>
                  <a:prstClr val="white"/>
                </a:solidFill>
              </a:rPr>
              <a:t> </a:t>
            </a:r>
            <a:r>
              <a:rPr lang="it-IT" sz="1100" dirty="0" err="1">
                <a:solidFill>
                  <a:prstClr val="white"/>
                </a:solidFill>
              </a:rPr>
              <a:t>hat</a:t>
            </a:r>
            <a:r>
              <a:rPr lang="it-IT" sz="1100" dirty="0">
                <a:solidFill>
                  <a:prstClr val="white"/>
                </a:solidFill>
              </a:rPr>
              <a:t>. </a:t>
            </a:r>
            <a:endParaRPr kumimoji="0" lang="it-IT" sz="1100" b="0" i="0" u="none" strike="noStrike" kern="1200" cap="none" spc="0" normalizeH="0" baseline="0" noProof="0" dirty="0">
              <a:ln>
                <a:noFill/>
              </a:ln>
              <a:solidFill>
                <a:prstClr val="white"/>
              </a:solidFill>
              <a:effectLst/>
              <a:uLnTx/>
              <a:uFillTx/>
            </a:endParaRPr>
          </a:p>
        </p:txBody>
      </p:sp>
      <p:sp>
        <p:nvSpPr>
          <p:cNvPr id="5" name="Ovale 4">
            <a:extLst>
              <a:ext uri="{FF2B5EF4-FFF2-40B4-BE49-F238E27FC236}">
                <a16:creationId xmlns:a16="http://schemas.microsoft.com/office/drawing/2014/main" xmlns="" id="{15FB5E36-28CE-4387-AAC9-BBD57A93CC73}"/>
              </a:ext>
            </a:extLst>
          </p:cNvPr>
          <p:cNvSpPr/>
          <p:nvPr/>
        </p:nvSpPr>
        <p:spPr>
          <a:xfrm>
            <a:off x="10764920" y="2326306"/>
            <a:ext cx="1228403" cy="781256"/>
          </a:xfrm>
          <a:custGeom>
            <a:avLst/>
            <a:gdLst>
              <a:gd name="connsiteX0" fmla="*/ 0 w 1018796"/>
              <a:gd name="connsiteY0" fmla="*/ 514350 h 1028700"/>
              <a:gd name="connsiteX1" fmla="*/ 509398 w 1018796"/>
              <a:gd name="connsiteY1" fmla="*/ 0 h 1028700"/>
              <a:gd name="connsiteX2" fmla="*/ 1018796 w 1018796"/>
              <a:gd name="connsiteY2" fmla="*/ 514350 h 1028700"/>
              <a:gd name="connsiteX3" fmla="*/ 509398 w 1018796"/>
              <a:gd name="connsiteY3" fmla="*/ 1028700 h 1028700"/>
              <a:gd name="connsiteX4" fmla="*/ 0 w 1018796"/>
              <a:gd name="connsiteY4" fmla="*/ 514350 h 1028700"/>
              <a:gd name="connsiteX0" fmla="*/ 126 w 1018922"/>
              <a:gd name="connsiteY0" fmla="*/ 514350 h 781256"/>
              <a:gd name="connsiteX1" fmla="*/ 509524 w 1018922"/>
              <a:gd name="connsiteY1" fmla="*/ 0 h 781256"/>
              <a:gd name="connsiteX2" fmla="*/ 1018922 w 1018922"/>
              <a:gd name="connsiteY2" fmla="*/ 514350 h 781256"/>
              <a:gd name="connsiteX3" fmla="*/ 547624 w 1018922"/>
              <a:gd name="connsiteY3" fmla="*/ 781050 h 781256"/>
              <a:gd name="connsiteX4" fmla="*/ 126 w 1018922"/>
              <a:gd name="connsiteY4" fmla="*/ 514350 h 781256"/>
              <a:gd name="connsiteX0" fmla="*/ 57 w 1228403"/>
              <a:gd name="connsiteY0" fmla="*/ 514350 h 781256"/>
              <a:gd name="connsiteX1" fmla="*/ 719005 w 1228403"/>
              <a:gd name="connsiteY1" fmla="*/ 0 h 781256"/>
              <a:gd name="connsiteX2" fmla="*/ 1228403 w 1228403"/>
              <a:gd name="connsiteY2" fmla="*/ 514350 h 781256"/>
              <a:gd name="connsiteX3" fmla="*/ 757105 w 1228403"/>
              <a:gd name="connsiteY3" fmla="*/ 781050 h 781256"/>
              <a:gd name="connsiteX4" fmla="*/ 57 w 1228403"/>
              <a:gd name="connsiteY4" fmla="*/ 514350 h 781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403" h="781256">
                <a:moveTo>
                  <a:pt x="57" y="514350"/>
                </a:moveTo>
                <a:cubicBezTo>
                  <a:pt x="-6293" y="384175"/>
                  <a:pt x="514281" y="0"/>
                  <a:pt x="719005" y="0"/>
                </a:cubicBezTo>
                <a:cubicBezTo>
                  <a:pt x="923729" y="0"/>
                  <a:pt x="1228403" y="230282"/>
                  <a:pt x="1228403" y="514350"/>
                </a:cubicBezTo>
                <a:cubicBezTo>
                  <a:pt x="1228403" y="798418"/>
                  <a:pt x="961829" y="781050"/>
                  <a:pt x="757105" y="781050"/>
                </a:cubicBezTo>
                <a:cubicBezTo>
                  <a:pt x="552381" y="781050"/>
                  <a:pt x="6407" y="644525"/>
                  <a:pt x="57" y="51435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xmlns="" val="29780462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 name="Rettangolo 47">
            <a:extLst>
              <a:ext uri="{FF2B5EF4-FFF2-40B4-BE49-F238E27FC236}">
                <a16:creationId xmlns:a16="http://schemas.microsoft.com/office/drawing/2014/main" xmlns=""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627141" y="0"/>
            <a:ext cx="503340" cy="338554"/>
          </a:xfrm>
          <a:prstGeom prst="rect">
            <a:avLst/>
          </a:prstGeom>
          <a:noFill/>
        </p:spPr>
        <p:txBody>
          <a:bodyPr wrap="square" rtlCol="0">
            <a:spAutoFit/>
          </a:bodyPr>
          <a:lstStyle/>
          <a:p>
            <a:r>
              <a:rPr lang="it-IT" sz="1600" dirty="0" smtClean="0">
                <a:latin typeface="Microsoft Yi Baiti" panose="03000500000000000000" pitchFamily="66" charset="0"/>
                <a:ea typeface="Microsoft Yi Baiti" panose="03000500000000000000" pitchFamily="66" charset="0"/>
              </a:rPr>
              <a:t>25</a:t>
            </a:r>
            <a:endParaRPr lang="it-IT" sz="1600" dirty="0">
              <a:latin typeface="Microsoft Yi Baiti" panose="03000500000000000000" pitchFamily="66" charset="0"/>
              <a:ea typeface="Microsoft Yi Baiti" panose="03000500000000000000" pitchFamily="66" charset="0"/>
            </a:endParaRPr>
          </a:p>
        </p:txBody>
      </p:sp>
      <p:sp>
        <p:nvSpPr>
          <p:cNvPr id="20" name="Segnaposto testo 3">
            <a:extLst>
              <a:ext uri="{FF2B5EF4-FFF2-40B4-BE49-F238E27FC236}">
                <a16:creationId xmlns:a16="http://schemas.microsoft.com/office/drawing/2014/main" xmlns=""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dirty="0">
                <a:solidFill>
                  <a:schemeClr val="tx1"/>
                </a:solidFill>
                <a:latin typeface="Microsoft Yi Baiti" panose="03000500000000000000" pitchFamily="66" charset="0"/>
                <a:ea typeface="Microsoft Yi Baiti" panose="03000500000000000000" pitchFamily="66" charset="0"/>
              </a:rPr>
              <a:t>Learning stop</a:t>
            </a:r>
          </a:p>
        </p:txBody>
      </p:sp>
      <p:sp>
        <p:nvSpPr>
          <p:cNvPr id="16" name="Segnaposto testo 7">
            <a:extLst>
              <a:ext uri="{FF2B5EF4-FFF2-40B4-BE49-F238E27FC236}">
                <a16:creationId xmlns:a16="http://schemas.microsoft.com/office/drawing/2014/main" xmlns="" id="{FCA1622D-041E-4120-9404-586FA559CCD1}"/>
              </a:ext>
            </a:extLst>
          </p:cNvPr>
          <p:cNvSpPr>
            <a:spLocks noGrp="1"/>
          </p:cNvSpPr>
          <p:nvPr>
            <p:ph type="body" sz="quarter" idx="17"/>
          </p:nvPr>
        </p:nvSpPr>
        <p:spPr>
          <a:xfrm>
            <a:off x="991575" y="1172174"/>
            <a:ext cx="9930891" cy="955564"/>
          </a:xfrm>
          <a:prstGeom prst="wedgeRoundRectCallout">
            <a:avLst>
              <a:gd name="adj1" fmla="val -21086"/>
              <a:gd name="adj2" fmla="val 89790"/>
              <a:gd name="adj3" fmla="val 16667"/>
            </a:avLst>
          </a:prstGeom>
          <a:solidFill>
            <a:srgbClr val="426B6F"/>
          </a:solidFill>
          <a:ln>
            <a:noFill/>
          </a:ln>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sz="1800" b="1" dirty="0">
                <a:latin typeface="+mn-lt"/>
              </a:rPr>
              <a:t>Rispetto al </a:t>
            </a:r>
            <a:r>
              <a:rPr lang="it-IT" sz="1800" b="1" dirty="0" err="1">
                <a:latin typeface="+mn-lt"/>
              </a:rPr>
              <a:t>Phishing</a:t>
            </a:r>
            <a:r>
              <a:rPr lang="it-IT" sz="1800" b="1" dirty="0">
                <a:latin typeface="+mn-lt"/>
              </a:rPr>
              <a:t>, lo </a:t>
            </a:r>
            <a:r>
              <a:rPr lang="it-IT" sz="1800" b="1" dirty="0" err="1">
                <a:latin typeface="+mn-lt"/>
              </a:rPr>
              <a:t>Spear</a:t>
            </a:r>
            <a:r>
              <a:rPr lang="it-IT" sz="1800" b="1" dirty="0">
                <a:latin typeface="+mn-lt"/>
              </a:rPr>
              <a:t> </a:t>
            </a:r>
            <a:r>
              <a:rPr lang="it-IT" sz="1800" b="1" dirty="0" err="1">
                <a:latin typeface="+mn-lt"/>
              </a:rPr>
              <a:t>Phishing</a:t>
            </a:r>
            <a:r>
              <a:rPr lang="it-IT" sz="1800" b="1" dirty="0">
                <a:latin typeface="+mn-lt"/>
              </a:rPr>
              <a:t>:</a:t>
            </a:r>
          </a:p>
          <a:p>
            <a:endParaRPr lang="it-IT" sz="1800" b="1" dirty="0">
              <a:latin typeface="Bahnschrift" panose="020B0502040204020203" pitchFamily="34" charset="0"/>
            </a:endParaRPr>
          </a:p>
        </p:txBody>
      </p:sp>
      <p:sp>
        <p:nvSpPr>
          <p:cNvPr id="17" name="Segnaposto testo 7">
            <a:extLst>
              <a:ext uri="{FF2B5EF4-FFF2-40B4-BE49-F238E27FC236}">
                <a16:creationId xmlns:a16="http://schemas.microsoft.com/office/drawing/2014/main" xmlns="" id="{EB98D9BD-BC22-4143-A9ED-B7D32987B10E}"/>
              </a:ext>
            </a:extLst>
          </p:cNvPr>
          <p:cNvSpPr txBox="1">
            <a:spLocks/>
          </p:cNvSpPr>
          <p:nvPr/>
        </p:nvSpPr>
        <p:spPr>
          <a:xfrm>
            <a:off x="1100630" y="4025754"/>
            <a:ext cx="2083685" cy="50317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1pPr>
            <a:lvl2pPr marL="4572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2pPr>
            <a:lvl3pPr marL="9144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3pPr>
            <a:lvl4pPr marL="13716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4pPr>
            <a:lvl5pPr marL="18288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it-IT" sz="1600" dirty="0">
                <a:latin typeface="+mn-lt"/>
              </a:rPr>
              <a:t>Non necessita di informazioni personali delle vittime.</a:t>
            </a:r>
          </a:p>
        </p:txBody>
      </p:sp>
      <p:pic>
        <p:nvPicPr>
          <p:cNvPr id="18" name="Immagine 17">
            <a:extLst>
              <a:ext uri="{FF2B5EF4-FFF2-40B4-BE49-F238E27FC236}">
                <a16:creationId xmlns:a16="http://schemas.microsoft.com/office/drawing/2014/main" xmlns="" id="{08B0BD39-4009-400F-BA34-32995A8CBDD2}"/>
              </a:ext>
            </a:extLst>
          </p:cNvPr>
          <p:cNvPicPr>
            <a:picLocks noChangeAspect="1"/>
          </p:cNvPicPr>
          <p:nvPr/>
        </p:nvPicPr>
        <p:blipFill>
          <a:blip r:embed="rId3" cstate="print">
            <a:lum bright="70000" contrast="-70000"/>
            <a:extLst>
              <a:ext uri="{28A0092B-C50C-407E-A947-70E740481C1C}">
                <a14:useLocalDpi xmlns:a14="http://schemas.microsoft.com/office/drawing/2010/main" xmlns="" val="0"/>
              </a:ext>
            </a:extLst>
          </a:blip>
          <a:stretch>
            <a:fillRect/>
          </a:stretch>
        </p:blipFill>
        <p:spPr>
          <a:xfrm>
            <a:off x="1235978" y="2922864"/>
            <a:ext cx="810936" cy="810936"/>
          </a:xfrm>
          <a:prstGeom prst="rect">
            <a:avLst/>
          </a:prstGeom>
        </p:spPr>
      </p:pic>
      <p:pic>
        <p:nvPicPr>
          <p:cNvPr id="19" name="Immagine 18">
            <a:extLst>
              <a:ext uri="{FF2B5EF4-FFF2-40B4-BE49-F238E27FC236}">
                <a16:creationId xmlns:a16="http://schemas.microsoft.com/office/drawing/2014/main" xmlns="" id="{B286E357-1027-4805-9E07-4A5FE177C372}"/>
              </a:ext>
            </a:extLst>
          </p:cNvPr>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xmlns="" val="0"/>
              </a:ext>
            </a:extLst>
          </a:blip>
          <a:stretch>
            <a:fillRect/>
          </a:stretch>
        </p:blipFill>
        <p:spPr>
          <a:xfrm>
            <a:off x="3959185" y="2922864"/>
            <a:ext cx="810936" cy="810936"/>
          </a:xfrm>
          <a:prstGeom prst="rect">
            <a:avLst/>
          </a:prstGeom>
        </p:spPr>
      </p:pic>
      <p:pic>
        <p:nvPicPr>
          <p:cNvPr id="21" name="Immagine 20">
            <a:extLst>
              <a:ext uri="{FF2B5EF4-FFF2-40B4-BE49-F238E27FC236}">
                <a16:creationId xmlns:a16="http://schemas.microsoft.com/office/drawing/2014/main" xmlns="" id="{2EEA935A-7BF4-48CA-9E1C-380E3CD4D6B2}"/>
              </a:ext>
            </a:extLst>
          </p:cNvPr>
          <p:cNvPicPr>
            <a:picLocks noChangeAspect="1"/>
          </p:cNvPicPr>
          <p:nvPr/>
        </p:nvPicPr>
        <p:blipFill>
          <a:blip r:embed="rId3" cstate="print">
            <a:lum bright="70000" contrast="-70000"/>
            <a:extLst>
              <a:ext uri="{28A0092B-C50C-407E-A947-70E740481C1C}">
                <a14:useLocalDpi xmlns:a14="http://schemas.microsoft.com/office/drawing/2010/main" xmlns="" val="0"/>
              </a:ext>
            </a:extLst>
          </a:blip>
          <a:stretch>
            <a:fillRect/>
          </a:stretch>
        </p:blipFill>
        <p:spPr>
          <a:xfrm>
            <a:off x="6682393" y="2922864"/>
            <a:ext cx="810936" cy="810936"/>
          </a:xfrm>
          <a:prstGeom prst="rect">
            <a:avLst/>
          </a:prstGeom>
        </p:spPr>
      </p:pic>
      <p:pic>
        <p:nvPicPr>
          <p:cNvPr id="22" name="Immagine 21">
            <a:extLst>
              <a:ext uri="{FF2B5EF4-FFF2-40B4-BE49-F238E27FC236}">
                <a16:creationId xmlns:a16="http://schemas.microsoft.com/office/drawing/2014/main" xmlns="" id="{B34726F8-5FE8-4E15-932E-C2E12B569079}"/>
              </a:ext>
            </a:extLst>
          </p:cNvPr>
          <p:cNvPicPr>
            <a:picLocks noChangeAspect="1"/>
          </p:cNvPicPr>
          <p:nvPr/>
        </p:nvPicPr>
        <p:blipFill>
          <a:blip r:embed="rId3" cstate="print">
            <a:lum bright="70000" contrast="-70000"/>
            <a:extLst>
              <a:ext uri="{28A0092B-C50C-407E-A947-70E740481C1C}">
                <a14:useLocalDpi xmlns:a14="http://schemas.microsoft.com/office/drawing/2010/main" xmlns="" val="0"/>
              </a:ext>
            </a:extLst>
          </a:blip>
          <a:stretch>
            <a:fillRect/>
          </a:stretch>
        </p:blipFill>
        <p:spPr>
          <a:xfrm>
            <a:off x="9589795" y="2922864"/>
            <a:ext cx="810936" cy="810936"/>
          </a:xfrm>
          <a:prstGeom prst="rect">
            <a:avLst/>
          </a:prstGeom>
        </p:spPr>
      </p:pic>
      <p:sp>
        <p:nvSpPr>
          <p:cNvPr id="23" name="Segnaposto testo 7">
            <a:extLst>
              <a:ext uri="{FF2B5EF4-FFF2-40B4-BE49-F238E27FC236}">
                <a16:creationId xmlns:a16="http://schemas.microsoft.com/office/drawing/2014/main" xmlns="" id="{4A67FF13-402A-4E84-A051-62BD0CA448D0}"/>
              </a:ext>
            </a:extLst>
          </p:cNvPr>
          <p:cNvSpPr txBox="1">
            <a:spLocks/>
          </p:cNvSpPr>
          <p:nvPr/>
        </p:nvSpPr>
        <p:spPr>
          <a:xfrm>
            <a:off x="3615824" y="4025754"/>
            <a:ext cx="2083685" cy="503172"/>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1pPr>
            <a:lvl2pPr marL="4572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2pPr>
            <a:lvl3pPr marL="9144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3pPr>
            <a:lvl4pPr marL="13716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4pPr>
            <a:lvl5pPr marL="18288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it-IT" sz="1600" dirty="0">
                <a:latin typeface="+mn-lt"/>
              </a:rPr>
              <a:t>È un attacco mirato ad uno specifico gruppo di utenti.</a:t>
            </a:r>
          </a:p>
        </p:txBody>
      </p:sp>
      <p:sp>
        <p:nvSpPr>
          <p:cNvPr id="27" name="Segnaposto testo 7">
            <a:extLst>
              <a:ext uri="{FF2B5EF4-FFF2-40B4-BE49-F238E27FC236}">
                <a16:creationId xmlns:a16="http://schemas.microsoft.com/office/drawing/2014/main" xmlns="" id="{9F838B78-B74A-42CC-8469-BF2D7DBD1216}"/>
              </a:ext>
            </a:extLst>
          </p:cNvPr>
          <p:cNvSpPr txBox="1">
            <a:spLocks/>
          </p:cNvSpPr>
          <p:nvPr/>
        </p:nvSpPr>
        <p:spPr>
          <a:xfrm>
            <a:off x="6427534" y="4025753"/>
            <a:ext cx="2083685" cy="36576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1pPr>
            <a:lvl2pPr marL="4572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2pPr>
            <a:lvl3pPr marL="9144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3pPr>
            <a:lvl4pPr marL="13716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4pPr>
            <a:lvl5pPr marL="18288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it-IT" sz="1600" b="0" i="0" u="none" strike="noStrike" kern="1200" cap="none" spc="0" normalizeH="0" baseline="0" noProof="0" dirty="0">
                <a:ln>
                  <a:noFill/>
                </a:ln>
                <a:effectLst/>
                <a:uLnTx/>
                <a:uFillTx/>
                <a:latin typeface="+mn-lt"/>
                <a:ea typeface="+mn-ea"/>
                <a:cs typeface="Gisha" panose="020B0502040204020203" pitchFamily="34" charset="-79"/>
              </a:rPr>
              <a:t>È facile da scoprire.</a:t>
            </a:r>
          </a:p>
        </p:txBody>
      </p:sp>
      <p:sp>
        <p:nvSpPr>
          <p:cNvPr id="29" name="Segnaposto testo 7">
            <a:extLst>
              <a:ext uri="{FF2B5EF4-FFF2-40B4-BE49-F238E27FC236}">
                <a16:creationId xmlns:a16="http://schemas.microsoft.com/office/drawing/2014/main" xmlns="" id="{917A89B1-5851-4749-BAA4-908C235E8A5C}"/>
              </a:ext>
            </a:extLst>
          </p:cNvPr>
          <p:cNvSpPr txBox="1">
            <a:spLocks/>
          </p:cNvSpPr>
          <p:nvPr/>
        </p:nvSpPr>
        <p:spPr>
          <a:xfrm>
            <a:off x="9331523" y="4025752"/>
            <a:ext cx="2295617" cy="503172"/>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1pPr>
            <a:lvl2pPr marL="4572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2pPr>
            <a:lvl3pPr marL="9144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3pPr>
            <a:lvl4pPr marL="13716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4pPr>
            <a:lvl5pPr marL="18288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it-IT" sz="1600" b="0" i="0" u="none" strike="noStrike" kern="1200" cap="none" spc="0" normalizeH="0" baseline="0" noProof="0" dirty="0">
                <a:ln>
                  <a:noFill/>
                </a:ln>
                <a:effectLst/>
                <a:uLnTx/>
                <a:uFillTx/>
                <a:latin typeface="+mn-lt"/>
                <a:ea typeface="+mn-ea"/>
                <a:cs typeface="Gisha" panose="020B0502040204020203" pitchFamily="34" charset="-79"/>
              </a:rPr>
              <a:t>È condotto su larga scala.</a:t>
            </a:r>
          </a:p>
        </p:txBody>
      </p:sp>
      <p:sp>
        <p:nvSpPr>
          <p:cNvPr id="30" name="Rettangolo arrotondato 23">
            <a:extLst>
              <a:ext uri="{FF2B5EF4-FFF2-40B4-BE49-F238E27FC236}">
                <a16:creationId xmlns:a16="http://schemas.microsoft.com/office/drawing/2014/main" xmlns="" id="{61BB96AD-C654-43EF-886F-9E42B0324C47}"/>
              </a:ext>
            </a:extLst>
          </p:cNvPr>
          <p:cNvSpPr/>
          <p:nvPr/>
        </p:nvSpPr>
        <p:spPr>
          <a:xfrm>
            <a:off x="4898399" y="5502946"/>
            <a:ext cx="2083685" cy="365760"/>
          </a:xfrm>
          <a:prstGeom prst="roundRect">
            <a:avLst/>
          </a:prstGeom>
          <a:solidFill>
            <a:srgbClr val="426B6F"/>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ormAutofit fontScale="92500" lnSpcReduction="10000"/>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Articulate" panose="02000503040000020004" pitchFamily="2" charset="0"/>
                <a:ea typeface="+mn-ea"/>
                <a:cs typeface="Gisha" panose="020B0502040204020203" pitchFamily="34" charset="-79"/>
              </a:rPr>
              <a:t>Conferma</a:t>
            </a:r>
          </a:p>
        </p:txBody>
      </p:sp>
    </p:spTree>
    <p:extLst>
      <p:ext uri="{BB962C8B-B14F-4D97-AF65-F5344CB8AC3E}">
        <p14:creationId xmlns:p14="http://schemas.microsoft.com/office/powerpoint/2010/main" xmlns="" val="2260751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3" name="Elaborazione 32">
            <a:extLst>
              <a:ext uri="{FF2B5EF4-FFF2-40B4-BE49-F238E27FC236}">
                <a16:creationId xmlns:a16="http://schemas.microsoft.com/office/drawing/2014/main" xmlns="" id="{B3CA95AA-7EF9-46FB-8976-3148D8A7EB31}"/>
              </a:ext>
            </a:extLst>
          </p:cNvPr>
          <p:cNvSpPr/>
          <p:nvPr/>
        </p:nvSpPr>
        <p:spPr>
          <a:xfrm>
            <a:off x="0" y="4704316"/>
            <a:ext cx="8846697" cy="2162739"/>
          </a:xfrm>
          <a:prstGeom prst="flowChartProcess">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4" name="Elaborazione 13">
            <a:extLst>
              <a:ext uri="{FF2B5EF4-FFF2-40B4-BE49-F238E27FC236}">
                <a16:creationId xmlns:a16="http://schemas.microsoft.com/office/drawing/2014/main" xmlns="" id="{D196522F-FD5B-4D98-8E11-918D3F154707}"/>
              </a:ext>
            </a:extLst>
          </p:cNvPr>
          <p:cNvSpPr/>
          <p:nvPr/>
        </p:nvSpPr>
        <p:spPr>
          <a:xfrm>
            <a:off x="61519" y="523590"/>
            <a:ext cx="8212347" cy="400110"/>
          </a:xfrm>
          <a:prstGeom prst="flowChart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000"/>
          </a:p>
        </p:txBody>
      </p:sp>
      <p:sp>
        <p:nvSpPr>
          <p:cNvPr id="16" name="Elaborazione 15">
            <a:extLst>
              <a:ext uri="{FF2B5EF4-FFF2-40B4-BE49-F238E27FC236}">
                <a16:creationId xmlns:a16="http://schemas.microsoft.com/office/drawing/2014/main" xmlns="" id="{81DF519C-F6E8-401F-8B9E-9841F3011B71}"/>
              </a:ext>
            </a:extLst>
          </p:cNvPr>
          <p:cNvSpPr/>
          <p:nvPr/>
        </p:nvSpPr>
        <p:spPr>
          <a:xfrm>
            <a:off x="0" y="964340"/>
            <a:ext cx="8846697" cy="1819393"/>
          </a:xfrm>
          <a:prstGeom prst="flowChartProcess">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Elaborazione 29">
            <a:extLst>
              <a:ext uri="{FF2B5EF4-FFF2-40B4-BE49-F238E27FC236}">
                <a16:creationId xmlns:a16="http://schemas.microsoft.com/office/drawing/2014/main" xmlns="" id="{8AA135C1-60F5-41E3-BC26-F98C1F4A1A9A}"/>
              </a:ext>
            </a:extLst>
          </p:cNvPr>
          <p:cNvSpPr/>
          <p:nvPr/>
        </p:nvSpPr>
        <p:spPr>
          <a:xfrm>
            <a:off x="0" y="2780266"/>
            <a:ext cx="8846697" cy="2162739"/>
          </a:xfrm>
          <a:prstGeom prst="flowChartProcess">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8" name="Rettangolo 47">
            <a:extLst>
              <a:ext uri="{FF2B5EF4-FFF2-40B4-BE49-F238E27FC236}">
                <a16:creationId xmlns:a16="http://schemas.microsoft.com/office/drawing/2014/main" xmlns=""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627141" y="0"/>
            <a:ext cx="503340" cy="338554"/>
          </a:xfrm>
          <a:prstGeom prst="rect">
            <a:avLst/>
          </a:prstGeom>
          <a:noFill/>
        </p:spPr>
        <p:txBody>
          <a:bodyPr wrap="square" rtlCol="0">
            <a:spAutoFit/>
          </a:bodyPr>
          <a:lstStyle/>
          <a:p>
            <a:r>
              <a:rPr lang="it-IT" sz="1600" dirty="0">
                <a:latin typeface="Microsoft Yi Baiti" panose="03000500000000000000" pitchFamily="66" charset="0"/>
                <a:ea typeface="Microsoft Yi Baiti" panose="03000500000000000000" pitchFamily="66" charset="0"/>
              </a:rPr>
              <a:t>3</a:t>
            </a:r>
          </a:p>
        </p:txBody>
      </p:sp>
      <p:sp>
        <p:nvSpPr>
          <p:cNvPr id="20" name="Segnaposto testo 3">
            <a:extLst>
              <a:ext uri="{FF2B5EF4-FFF2-40B4-BE49-F238E27FC236}">
                <a16:creationId xmlns:a16="http://schemas.microsoft.com/office/drawing/2014/main" xmlns=""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dirty="0">
                <a:solidFill>
                  <a:schemeClr val="tx1"/>
                </a:solidFill>
                <a:latin typeface="Microsoft Yi Baiti" panose="03000500000000000000" pitchFamily="66" charset="0"/>
                <a:ea typeface="Microsoft Yi Baiti" panose="03000500000000000000" pitchFamily="66" charset="0"/>
              </a:rPr>
              <a:t>Tipi di autori degli attacchi 2/2</a:t>
            </a:r>
          </a:p>
        </p:txBody>
      </p:sp>
      <p:sp>
        <p:nvSpPr>
          <p:cNvPr id="19" name="CasellaDiTesto 18">
            <a:extLst>
              <a:ext uri="{FF2B5EF4-FFF2-40B4-BE49-F238E27FC236}">
                <a16:creationId xmlns:a16="http://schemas.microsoft.com/office/drawing/2014/main" xmlns="" id="{3228FBD9-6C23-4DA2-B4F2-D0A5FE89E812}"/>
              </a:ext>
            </a:extLst>
          </p:cNvPr>
          <p:cNvSpPr txBox="1"/>
          <p:nvPr/>
        </p:nvSpPr>
        <p:spPr>
          <a:xfrm>
            <a:off x="-142162" y="512508"/>
            <a:ext cx="2927041" cy="400110"/>
          </a:xfrm>
          <a:prstGeom prst="rect">
            <a:avLst/>
          </a:prstGeom>
          <a:noFill/>
        </p:spPr>
        <p:txBody>
          <a:bodyPr wrap="square" rtlCol="0">
            <a:spAutoFit/>
          </a:bodyPr>
          <a:lstStyle/>
          <a:p>
            <a:pPr lvl="0" algn="ctr">
              <a:spcBef>
                <a:spcPts val="1000"/>
              </a:spcBef>
              <a:defRPr/>
            </a:pPr>
            <a:r>
              <a:rPr lang="it-IT" sz="2000" b="1" dirty="0">
                <a:solidFill>
                  <a:schemeClr val="bg1"/>
                </a:solidFill>
                <a:latin typeface="Tempus Sans ITC" panose="04020404030D07020202" pitchFamily="82" charset="0"/>
                <a:cs typeface="Gisha" panose="020B0502040204020203" pitchFamily="34" charset="-79"/>
              </a:rPr>
              <a:t>Tipi di </a:t>
            </a:r>
            <a:r>
              <a:rPr lang="it-IT" sz="2000" b="1" dirty="0" err="1">
                <a:solidFill>
                  <a:schemeClr val="bg1"/>
                </a:solidFill>
                <a:latin typeface="Tempus Sans ITC" panose="04020404030D07020202" pitchFamily="82" charset="0"/>
                <a:cs typeface="Gisha" panose="020B0502040204020203" pitchFamily="34" charset="-79"/>
              </a:rPr>
              <a:t>Hachers</a:t>
            </a:r>
            <a:endParaRPr lang="it-IT" sz="2000" b="1" dirty="0">
              <a:solidFill>
                <a:schemeClr val="bg1"/>
              </a:solidFill>
              <a:latin typeface="Tempus Sans ITC" panose="04020404030D07020202" pitchFamily="82" charset="0"/>
              <a:cs typeface="Gisha" panose="020B0502040204020203" pitchFamily="34" charset="-79"/>
            </a:endParaRPr>
          </a:p>
        </p:txBody>
      </p:sp>
      <p:sp>
        <p:nvSpPr>
          <p:cNvPr id="21" name="CasellaDiTesto 20">
            <a:extLst>
              <a:ext uri="{FF2B5EF4-FFF2-40B4-BE49-F238E27FC236}">
                <a16:creationId xmlns:a16="http://schemas.microsoft.com/office/drawing/2014/main" xmlns="" id="{3228FBD9-6C23-4DA2-B4F2-D0A5FE89E812}"/>
              </a:ext>
            </a:extLst>
          </p:cNvPr>
          <p:cNvSpPr txBox="1"/>
          <p:nvPr/>
        </p:nvSpPr>
        <p:spPr>
          <a:xfrm>
            <a:off x="3445864" y="570413"/>
            <a:ext cx="3533122" cy="400110"/>
          </a:xfrm>
          <a:prstGeom prst="rect">
            <a:avLst/>
          </a:prstGeom>
          <a:noFill/>
        </p:spPr>
        <p:txBody>
          <a:bodyPr wrap="square" rtlCol="0">
            <a:spAutoFit/>
          </a:bodyPr>
          <a:lstStyle/>
          <a:p>
            <a:pPr lvl="0" algn="ctr">
              <a:spcBef>
                <a:spcPts val="1000"/>
              </a:spcBef>
              <a:defRPr/>
            </a:pPr>
            <a:r>
              <a:rPr lang="it-IT" sz="2000" b="1" dirty="0">
                <a:solidFill>
                  <a:schemeClr val="bg1"/>
                </a:solidFill>
                <a:latin typeface="Tempus Sans ITC" panose="04020404030D07020202" pitchFamily="82" charset="0"/>
                <a:cs typeface="Gisha" panose="020B0502040204020203" pitchFamily="34" charset="-79"/>
              </a:rPr>
              <a:t>Intenzioni della violazione</a:t>
            </a:r>
          </a:p>
        </p:txBody>
      </p:sp>
      <p:sp>
        <p:nvSpPr>
          <p:cNvPr id="2" name="Rettangolo 1"/>
          <p:cNvSpPr/>
          <p:nvPr/>
        </p:nvSpPr>
        <p:spPr>
          <a:xfrm>
            <a:off x="2863397" y="1503336"/>
            <a:ext cx="5074995" cy="646331"/>
          </a:xfrm>
          <a:prstGeom prst="rect">
            <a:avLst/>
          </a:prstGeom>
        </p:spPr>
        <p:txBody>
          <a:bodyPr wrap="square">
            <a:spAutoFit/>
          </a:bodyPr>
          <a:lstStyle/>
          <a:p>
            <a:r>
              <a:rPr lang="it-IT" dirty="0" smtClean="0"/>
              <a:t>Violano </a:t>
            </a:r>
            <a:r>
              <a:rPr lang="it-IT" dirty="0"/>
              <a:t>i sistemi informatici per scoprirne debolezze e migliorarne la sicurezza.</a:t>
            </a:r>
          </a:p>
        </p:txBody>
      </p:sp>
      <p:cxnSp>
        <p:nvCxnSpPr>
          <p:cNvPr id="5" name="Connettore diritto 4"/>
          <p:cNvCxnSpPr/>
          <p:nvPr/>
        </p:nvCxnSpPr>
        <p:spPr>
          <a:xfrm>
            <a:off x="2622456" y="523590"/>
            <a:ext cx="29032" cy="6298788"/>
          </a:xfrm>
          <a:prstGeom prst="line">
            <a:avLst/>
          </a:prstGeom>
        </p:spPr>
        <p:style>
          <a:lnRef idx="3">
            <a:schemeClr val="accent3"/>
          </a:lnRef>
          <a:fillRef idx="0">
            <a:schemeClr val="accent3"/>
          </a:fillRef>
          <a:effectRef idx="2">
            <a:schemeClr val="accent3"/>
          </a:effectRef>
          <a:fontRef idx="minor">
            <a:schemeClr val="tx1"/>
          </a:fontRef>
        </p:style>
      </p:cxnSp>
      <p:sp>
        <p:nvSpPr>
          <p:cNvPr id="39" name="Rettangolo 38">
            <a:extLst>
              <a:ext uri="{FF2B5EF4-FFF2-40B4-BE49-F238E27FC236}">
                <a16:creationId xmlns:a16="http://schemas.microsoft.com/office/drawing/2014/main" xmlns="" id="{30654290-661B-467A-A8C8-011007AE6273}"/>
              </a:ext>
            </a:extLst>
          </p:cNvPr>
          <p:cNvSpPr/>
          <p:nvPr/>
        </p:nvSpPr>
        <p:spPr>
          <a:xfrm>
            <a:off x="-3009811" y="106935"/>
            <a:ext cx="2945460" cy="3954936"/>
          </a:xfrm>
          <a:prstGeom prst="rect">
            <a:avLst/>
          </a:prstGeom>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defPPr>
              <a:defRPr lang="en-US"/>
            </a:defPPr>
            <a:lvl1pPr marL="0" algn="l" defTabSz="685800" rtl="0" eaLnBrk="1" latinLnBrk="0" hangingPunct="1">
              <a:defRPr sz="1400" kern="1200">
                <a:solidFill>
                  <a:schemeClr val="dk1"/>
                </a:solidFill>
                <a:latin typeface="+mn-lt"/>
                <a:ea typeface="+mn-ea"/>
                <a:cs typeface="+mn-cs"/>
              </a:defRPr>
            </a:lvl1pPr>
            <a:lvl2pPr marL="342900" algn="l" defTabSz="685800" rtl="0" eaLnBrk="1" latinLnBrk="0" hangingPunct="1">
              <a:defRPr sz="1400" kern="1200">
                <a:solidFill>
                  <a:schemeClr val="dk1"/>
                </a:solidFill>
                <a:latin typeface="+mn-lt"/>
                <a:ea typeface="+mn-ea"/>
                <a:cs typeface="+mn-cs"/>
              </a:defRPr>
            </a:lvl2pPr>
            <a:lvl3pPr marL="685800" algn="l" defTabSz="685800" rtl="0" eaLnBrk="1" latinLnBrk="0" hangingPunct="1">
              <a:defRPr sz="1400" kern="1200">
                <a:solidFill>
                  <a:schemeClr val="dk1"/>
                </a:solidFill>
                <a:latin typeface="+mn-lt"/>
                <a:ea typeface="+mn-ea"/>
                <a:cs typeface="+mn-cs"/>
              </a:defRPr>
            </a:lvl3pPr>
            <a:lvl4pPr marL="1028700" algn="l" defTabSz="685800" rtl="0" eaLnBrk="1" latinLnBrk="0" hangingPunct="1">
              <a:defRPr sz="1400" kern="1200">
                <a:solidFill>
                  <a:schemeClr val="dk1"/>
                </a:solidFill>
                <a:latin typeface="+mn-lt"/>
                <a:ea typeface="+mn-ea"/>
                <a:cs typeface="+mn-cs"/>
              </a:defRPr>
            </a:lvl4pPr>
            <a:lvl5pPr marL="1371600" algn="l" defTabSz="685800" rtl="0" eaLnBrk="1" latinLnBrk="0" hangingPunct="1">
              <a:defRPr sz="1400" kern="1200">
                <a:solidFill>
                  <a:schemeClr val="dk1"/>
                </a:solidFill>
                <a:latin typeface="+mn-lt"/>
                <a:ea typeface="+mn-ea"/>
                <a:cs typeface="+mn-cs"/>
              </a:defRPr>
            </a:lvl5pPr>
            <a:lvl6pPr marL="1714500" algn="l" defTabSz="685800" rtl="0" eaLnBrk="1" latinLnBrk="0" hangingPunct="1">
              <a:defRPr sz="1400" kern="1200">
                <a:solidFill>
                  <a:schemeClr val="dk1"/>
                </a:solidFill>
                <a:latin typeface="+mn-lt"/>
                <a:ea typeface="+mn-ea"/>
                <a:cs typeface="+mn-cs"/>
              </a:defRPr>
            </a:lvl6pPr>
            <a:lvl7pPr marL="2057400" algn="l" defTabSz="685800" rtl="0" eaLnBrk="1" latinLnBrk="0" hangingPunct="1">
              <a:defRPr sz="1400" kern="1200">
                <a:solidFill>
                  <a:schemeClr val="dk1"/>
                </a:solidFill>
                <a:latin typeface="+mn-lt"/>
                <a:ea typeface="+mn-ea"/>
                <a:cs typeface="+mn-cs"/>
              </a:defRPr>
            </a:lvl7pPr>
            <a:lvl8pPr marL="2400300" algn="l" defTabSz="685800" rtl="0" eaLnBrk="1" latinLnBrk="0" hangingPunct="1">
              <a:defRPr sz="1400" kern="1200">
                <a:solidFill>
                  <a:schemeClr val="dk1"/>
                </a:solidFill>
                <a:latin typeface="+mn-lt"/>
                <a:ea typeface="+mn-ea"/>
                <a:cs typeface="+mn-cs"/>
              </a:defRPr>
            </a:lvl8pPr>
            <a:lvl9pPr marL="2743200" algn="l" defTabSz="685800" rtl="0" eaLnBrk="1" latinLnBrk="0" hangingPunct="1">
              <a:defRPr sz="1400" kern="1200">
                <a:solidFill>
                  <a:schemeClr val="dk1"/>
                </a:solidFill>
                <a:latin typeface="+mn-lt"/>
                <a:ea typeface="+mn-ea"/>
                <a:cs typeface="+mn-cs"/>
              </a:defRPr>
            </a:lvl9pPr>
          </a:lstStyle>
          <a:p>
            <a:r>
              <a:rPr lang="it-IT" b="1" dirty="0">
                <a:latin typeface="Gisha" panose="020B0502040204020203" pitchFamily="34" charset="-79"/>
                <a:cs typeface="Gisha" panose="020B0502040204020203" pitchFamily="34" charset="-79"/>
              </a:rPr>
              <a:t>Note sviluppo</a:t>
            </a:r>
          </a:p>
          <a:p>
            <a:r>
              <a:rPr lang="it-IT" dirty="0">
                <a:latin typeface="Gisha" panose="020B0502040204020203" pitchFamily="34" charset="-79"/>
                <a:cs typeface="Gisha" panose="020B0502040204020203" pitchFamily="34" charset="-79"/>
              </a:rPr>
              <a:t>Img1:</a:t>
            </a:r>
          </a:p>
          <a:p>
            <a:r>
              <a:rPr lang="it-IT" dirty="0">
                <a:latin typeface="Gisha" panose="020B0502040204020203" pitchFamily="34" charset="-79"/>
                <a:cs typeface="Gisha" panose="020B0502040204020203" pitchFamily="34" charset="-79"/>
                <a:hlinkClick r:id="rId3"/>
              </a:rPr>
              <a:t>https://pixabay.com/it/sicurezza-informatica-internet-3400555/</a:t>
            </a:r>
            <a:endParaRPr lang="it-IT" dirty="0">
              <a:latin typeface="Gisha" panose="020B0502040204020203" pitchFamily="34" charset="-79"/>
              <a:cs typeface="Gisha" panose="020B0502040204020203" pitchFamily="34" charset="-79"/>
            </a:endParaRPr>
          </a:p>
          <a:p>
            <a:endParaRPr lang="it-IT" dirty="0">
              <a:latin typeface="Gisha" panose="020B0502040204020203" pitchFamily="34" charset="-79"/>
              <a:cs typeface="Gisha" panose="020B0502040204020203" pitchFamily="34" charset="-79"/>
            </a:endParaRPr>
          </a:p>
        </p:txBody>
      </p:sp>
      <p:sp>
        <p:nvSpPr>
          <p:cNvPr id="41" name="Goccia 40">
            <a:extLst>
              <a:ext uri="{FF2B5EF4-FFF2-40B4-BE49-F238E27FC236}">
                <a16:creationId xmlns:a16="http://schemas.microsoft.com/office/drawing/2014/main" xmlns="" id="{441916C3-F683-489B-930C-6A611F466730}"/>
              </a:ext>
            </a:extLst>
          </p:cNvPr>
          <p:cNvSpPr/>
          <p:nvPr/>
        </p:nvSpPr>
        <p:spPr>
          <a:xfrm rot="2700000">
            <a:off x="398417" y="1211114"/>
            <a:ext cx="1417384" cy="1383837"/>
          </a:xfrm>
          <a:prstGeom prst="teardrop">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it-IT" dirty="0"/>
          </a:p>
        </p:txBody>
      </p:sp>
      <p:sp>
        <p:nvSpPr>
          <p:cNvPr id="42" name="CasellaDiTesto 41">
            <a:extLst>
              <a:ext uri="{FF2B5EF4-FFF2-40B4-BE49-F238E27FC236}">
                <a16:creationId xmlns:a16="http://schemas.microsoft.com/office/drawing/2014/main" xmlns="" id="{DA91ED40-70FD-458D-B8D2-35D950922966}"/>
              </a:ext>
            </a:extLst>
          </p:cNvPr>
          <p:cNvSpPr txBox="1"/>
          <p:nvPr/>
        </p:nvSpPr>
        <p:spPr>
          <a:xfrm>
            <a:off x="415847" y="1678626"/>
            <a:ext cx="1382523" cy="369332"/>
          </a:xfrm>
          <a:prstGeom prst="rect">
            <a:avLst/>
          </a:prstGeom>
          <a:noFill/>
        </p:spPr>
        <p:txBody>
          <a:bodyPr wrap="square" rtlCol="0">
            <a:spAutoFit/>
          </a:bodyPr>
          <a:lstStyle/>
          <a:p>
            <a:pPr algn="ctr">
              <a:spcBef>
                <a:spcPts val="1000"/>
              </a:spcBef>
              <a:defRPr/>
            </a:pPr>
            <a:r>
              <a:rPr lang="it-IT" b="1" dirty="0">
                <a:latin typeface="Tempus Sans ITC" panose="04020404030D07020202" pitchFamily="82" charset="0"/>
                <a:cs typeface="Gisha" panose="020B0502040204020203" pitchFamily="34" charset="-79"/>
              </a:rPr>
              <a:t>White </a:t>
            </a:r>
            <a:r>
              <a:rPr lang="it-IT" b="1" dirty="0" err="1">
                <a:latin typeface="Tempus Sans ITC" panose="04020404030D07020202" pitchFamily="82" charset="0"/>
                <a:cs typeface="Gisha" panose="020B0502040204020203" pitchFamily="34" charset="-79"/>
              </a:rPr>
              <a:t>hat</a:t>
            </a:r>
            <a:endParaRPr lang="it-IT" b="1" dirty="0">
              <a:latin typeface="Tempus Sans ITC" panose="04020404030D07020202" pitchFamily="82" charset="0"/>
              <a:cs typeface="Gisha" panose="020B0502040204020203" pitchFamily="34" charset="-79"/>
            </a:endParaRPr>
          </a:p>
        </p:txBody>
      </p:sp>
      <p:sp>
        <p:nvSpPr>
          <p:cNvPr id="61" name="Ovale 60">
            <a:extLst>
              <a:ext uri="{FF2B5EF4-FFF2-40B4-BE49-F238E27FC236}">
                <a16:creationId xmlns:a16="http://schemas.microsoft.com/office/drawing/2014/main" xmlns="" id="{E664CB5D-09D7-41F9-90AA-3C06A5DE0A42}"/>
              </a:ext>
            </a:extLst>
          </p:cNvPr>
          <p:cNvSpPr/>
          <p:nvPr/>
        </p:nvSpPr>
        <p:spPr>
          <a:xfrm>
            <a:off x="1729914" y="5280815"/>
            <a:ext cx="380913" cy="33208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solidFill>
                  <a:schemeClr val="bg1"/>
                </a:solidFill>
              </a:rPr>
              <a:t>6</a:t>
            </a:r>
          </a:p>
        </p:txBody>
      </p:sp>
      <p:sp>
        <p:nvSpPr>
          <p:cNvPr id="62" name="Ovale 61">
            <a:extLst>
              <a:ext uri="{FF2B5EF4-FFF2-40B4-BE49-F238E27FC236}">
                <a16:creationId xmlns:a16="http://schemas.microsoft.com/office/drawing/2014/main" xmlns="" id="{FC92D98C-A234-4A34-A0D4-F5BAE87B7FCE}"/>
              </a:ext>
            </a:extLst>
          </p:cNvPr>
          <p:cNvSpPr/>
          <p:nvPr/>
        </p:nvSpPr>
        <p:spPr>
          <a:xfrm>
            <a:off x="1794952" y="3404204"/>
            <a:ext cx="380913" cy="33208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solidFill>
                  <a:schemeClr val="bg1"/>
                </a:solidFill>
              </a:rPr>
              <a:t>4</a:t>
            </a:r>
          </a:p>
        </p:txBody>
      </p:sp>
      <p:sp>
        <p:nvSpPr>
          <p:cNvPr id="63" name="Ovale 62">
            <a:extLst>
              <a:ext uri="{FF2B5EF4-FFF2-40B4-BE49-F238E27FC236}">
                <a16:creationId xmlns:a16="http://schemas.microsoft.com/office/drawing/2014/main" xmlns="" id="{2E01E3A5-486F-4F0F-8C47-F4A667225FEF}"/>
              </a:ext>
            </a:extLst>
          </p:cNvPr>
          <p:cNvSpPr/>
          <p:nvPr/>
        </p:nvSpPr>
        <p:spPr>
          <a:xfrm>
            <a:off x="1812593" y="1278234"/>
            <a:ext cx="380913" cy="33208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solidFill>
                  <a:schemeClr val="bg1"/>
                </a:solidFill>
              </a:rPr>
              <a:t>2</a:t>
            </a:r>
          </a:p>
        </p:txBody>
      </p:sp>
      <p:sp>
        <p:nvSpPr>
          <p:cNvPr id="64" name="Documento 63">
            <a:extLst>
              <a:ext uri="{FF2B5EF4-FFF2-40B4-BE49-F238E27FC236}">
                <a16:creationId xmlns:a16="http://schemas.microsoft.com/office/drawing/2014/main" xmlns="" id="{5FAC2F51-3BBC-40E2-816A-B70CC7CDBB54}"/>
              </a:ext>
            </a:extLst>
          </p:cNvPr>
          <p:cNvSpPr>
            <a:spLocks noChangeAspect="1"/>
          </p:cNvSpPr>
          <p:nvPr/>
        </p:nvSpPr>
        <p:spPr>
          <a:xfrm rot="5400000">
            <a:off x="6908914" y="1588909"/>
            <a:ext cx="6395742" cy="4170430"/>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0 h 21405"/>
              <a:gd name="connsiteX1" fmla="*/ 21600 w 21600"/>
              <a:gd name="connsiteY1" fmla="*/ 0 h 21405"/>
              <a:gd name="connsiteX2" fmla="*/ 21600 w 21600"/>
              <a:gd name="connsiteY2" fmla="*/ 17926 h 21405"/>
              <a:gd name="connsiteX3" fmla="*/ 0 w 21600"/>
              <a:gd name="connsiteY3" fmla="*/ 20172 h 21405"/>
              <a:gd name="connsiteX4" fmla="*/ 0 w 21600"/>
              <a:gd name="connsiteY4" fmla="*/ 0 h 21405"/>
              <a:gd name="connsiteX0" fmla="*/ 0 w 21600"/>
              <a:gd name="connsiteY0" fmla="*/ 0 h 20822"/>
              <a:gd name="connsiteX1" fmla="*/ 21600 w 21600"/>
              <a:gd name="connsiteY1" fmla="*/ 0 h 20822"/>
              <a:gd name="connsiteX2" fmla="*/ 21600 w 21600"/>
              <a:gd name="connsiteY2" fmla="*/ 17926 h 20822"/>
              <a:gd name="connsiteX3" fmla="*/ 0 w 21600"/>
              <a:gd name="connsiteY3" fmla="*/ 19481 h 20822"/>
              <a:gd name="connsiteX4" fmla="*/ 0 w 21600"/>
              <a:gd name="connsiteY4" fmla="*/ 0 h 2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0822">
                <a:moveTo>
                  <a:pt x="0" y="0"/>
                </a:moveTo>
                <a:lnTo>
                  <a:pt x="21600" y="0"/>
                </a:lnTo>
                <a:lnTo>
                  <a:pt x="21600" y="17926"/>
                </a:lnTo>
                <a:cubicBezTo>
                  <a:pt x="10800" y="17926"/>
                  <a:pt x="10800" y="23231"/>
                  <a:pt x="0" y="19481"/>
                </a:cubicBezTo>
                <a:lnTo>
                  <a:pt x="0" y="0"/>
                </a:lnTo>
                <a:close/>
              </a:path>
            </a:pathLst>
          </a:custGeom>
          <a:blipFill dpi="0" rotWithShape="0">
            <a:blip r:embed="rId4" cstate="print">
              <a:alphaModFix amt="99000"/>
            </a:blip>
            <a:srcRect/>
            <a:stretch>
              <a:fillRect l="-35677" t="-105" r="-2935" b="10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5" name="Goccia 34">
            <a:extLst>
              <a:ext uri="{FF2B5EF4-FFF2-40B4-BE49-F238E27FC236}">
                <a16:creationId xmlns:a16="http://schemas.microsoft.com/office/drawing/2014/main" xmlns="" id="{62655581-F4D8-47CF-B817-A9E8F39A903B}"/>
              </a:ext>
            </a:extLst>
          </p:cNvPr>
          <p:cNvSpPr/>
          <p:nvPr/>
        </p:nvSpPr>
        <p:spPr>
          <a:xfrm rot="2700000">
            <a:off x="355896" y="3305570"/>
            <a:ext cx="1417384" cy="1383837"/>
          </a:xfrm>
          <a:prstGeom prst="teardrop">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it-IT" dirty="0"/>
          </a:p>
        </p:txBody>
      </p:sp>
      <p:sp>
        <p:nvSpPr>
          <p:cNvPr id="36" name="Goccia 35">
            <a:extLst>
              <a:ext uri="{FF2B5EF4-FFF2-40B4-BE49-F238E27FC236}">
                <a16:creationId xmlns:a16="http://schemas.microsoft.com/office/drawing/2014/main" xmlns="" id="{8FBC8EC3-282E-4CB1-8195-137EA918FF5B}"/>
              </a:ext>
            </a:extLst>
          </p:cNvPr>
          <p:cNvSpPr/>
          <p:nvPr/>
        </p:nvSpPr>
        <p:spPr>
          <a:xfrm rot="2700000">
            <a:off x="374946" y="5229620"/>
            <a:ext cx="1417384" cy="1383837"/>
          </a:xfrm>
          <a:prstGeom prst="teardrop">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it-IT" dirty="0"/>
          </a:p>
        </p:txBody>
      </p:sp>
      <p:sp>
        <p:nvSpPr>
          <p:cNvPr id="26" name="CasellaDiTesto 25">
            <a:extLst>
              <a:ext uri="{FF2B5EF4-FFF2-40B4-BE49-F238E27FC236}">
                <a16:creationId xmlns:a16="http://schemas.microsoft.com/office/drawing/2014/main" xmlns="" id="{4E124BE7-1E4A-4543-93E4-ED03BF71E29D}"/>
              </a:ext>
            </a:extLst>
          </p:cNvPr>
          <p:cNvSpPr txBox="1"/>
          <p:nvPr/>
        </p:nvSpPr>
        <p:spPr>
          <a:xfrm>
            <a:off x="442717" y="3812822"/>
            <a:ext cx="1382523" cy="369332"/>
          </a:xfrm>
          <a:prstGeom prst="rect">
            <a:avLst/>
          </a:prstGeom>
          <a:noFill/>
        </p:spPr>
        <p:txBody>
          <a:bodyPr wrap="square" rtlCol="0">
            <a:spAutoFit/>
          </a:bodyPr>
          <a:lstStyle/>
          <a:p>
            <a:pPr algn="ctr">
              <a:spcBef>
                <a:spcPts val="1000"/>
              </a:spcBef>
              <a:defRPr/>
            </a:pPr>
            <a:r>
              <a:rPr lang="it-IT" b="1" dirty="0" err="1">
                <a:latin typeface="Tempus Sans ITC" panose="04020404030D07020202" pitchFamily="82" charset="0"/>
                <a:cs typeface="Gisha" panose="020B0502040204020203" pitchFamily="34" charset="-79"/>
              </a:rPr>
              <a:t>Gray</a:t>
            </a:r>
            <a:r>
              <a:rPr lang="it-IT" b="1" dirty="0">
                <a:latin typeface="Tempus Sans ITC" panose="04020404030D07020202" pitchFamily="82" charset="0"/>
                <a:cs typeface="Gisha" panose="020B0502040204020203" pitchFamily="34" charset="-79"/>
              </a:rPr>
              <a:t> </a:t>
            </a:r>
            <a:r>
              <a:rPr lang="it-IT" b="1" dirty="0" err="1">
                <a:latin typeface="Tempus Sans ITC" panose="04020404030D07020202" pitchFamily="82" charset="0"/>
                <a:cs typeface="Gisha" panose="020B0502040204020203" pitchFamily="34" charset="-79"/>
              </a:rPr>
              <a:t>hat</a:t>
            </a:r>
            <a:endParaRPr lang="it-IT" b="1" dirty="0">
              <a:latin typeface="Tempus Sans ITC" panose="04020404030D07020202" pitchFamily="82" charset="0"/>
              <a:cs typeface="Gisha" panose="020B0502040204020203" pitchFamily="34" charset="-79"/>
            </a:endParaRPr>
          </a:p>
        </p:txBody>
      </p:sp>
      <p:sp>
        <p:nvSpPr>
          <p:cNvPr id="27" name="CasellaDiTesto 26">
            <a:extLst>
              <a:ext uri="{FF2B5EF4-FFF2-40B4-BE49-F238E27FC236}">
                <a16:creationId xmlns:a16="http://schemas.microsoft.com/office/drawing/2014/main" xmlns="" id="{F4DEE2E8-E4F8-4F06-B043-F480C9901C13}"/>
              </a:ext>
            </a:extLst>
          </p:cNvPr>
          <p:cNvSpPr txBox="1"/>
          <p:nvPr/>
        </p:nvSpPr>
        <p:spPr>
          <a:xfrm>
            <a:off x="448644" y="5726321"/>
            <a:ext cx="1382523" cy="369332"/>
          </a:xfrm>
          <a:prstGeom prst="rect">
            <a:avLst/>
          </a:prstGeom>
          <a:noFill/>
        </p:spPr>
        <p:txBody>
          <a:bodyPr wrap="square" rtlCol="0">
            <a:spAutoFit/>
          </a:bodyPr>
          <a:lstStyle/>
          <a:p>
            <a:pPr algn="ctr">
              <a:spcBef>
                <a:spcPts val="1000"/>
              </a:spcBef>
              <a:defRPr/>
            </a:pPr>
            <a:r>
              <a:rPr lang="it-IT" b="1" dirty="0">
                <a:latin typeface="Tempus Sans ITC" panose="04020404030D07020202" pitchFamily="82" charset="0"/>
                <a:cs typeface="Gisha" panose="020B0502040204020203" pitchFamily="34" charset="-79"/>
              </a:rPr>
              <a:t>Black </a:t>
            </a:r>
            <a:r>
              <a:rPr lang="it-IT" b="1" dirty="0" err="1">
                <a:latin typeface="Tempus Sans ITC" panose="04020404030D07020202" pitchFamily="82" charset="0"/>
                <a:cs typeface="Gisha" panose="020B0502040204020203" pitchFamily="34" charset="-79"/>
              </a:rPr>
              <a:t>hat</a:t>
            </a:r>
            <a:endParaRPr lang="it-IT" b="1" dirty="0">
              <a:latin typeface="Tempus Sans ITC" panose="04020404030D07020202" pitchFamily="82" charset="0"/>
              <a:cs typeface="Gisha" panose="020B0502040204020203" pitchFamily="34" charset="-79"/>
            </a:endParaRPr>
          </a:p>
        </p:txBody>
      </p:sp>
      <p:sp>
        <p:nvSpPr>
          <p:cNvPr id="28" name="Rettangolo 27">
            <a:extLst>
              <a:ext uri="{FF2B5EF4-FFF2-40B4-BE49-F238E27FC236}">
                <a16:creationId xmlns:a16="http://schemas.microsoft.com/office/drawing/2014/main" xmlns="" id="{5403486E-4F70-46E4-8AE3-A14B5210567F}"/>
              </a:ext>
            </a:extLst>
          </p:cNvPr>
          <p:cNvSpPr/>
          <p:nvPr/>
        </p:nvSpPr>
        <p:spPr>
          <a:xfrm>
            <a:off x="2878262" y="3648741"/>
            <a:ext cx="5143308" cy="646331"/>
          </a:xfrm>
          <a:prstGeom prst="rect">
            <a:avLst/>
          </a:prstGeom>
        </p:spPr>
        <p:txBody>
          <a:bodyPr wrap="square">
            <a:spAutoFit/>
          </a:bodyPr>
          <a:lstStyle/>
          <a:p>
            <a:r>
              <a:rPr lang="it-IT" dirty="0" smtClean="0"/>
              <a:t>Violano </a:t>
            </a:r>
            <a:r>
              <a:rPr lang="it-IT" dirty="0"/>
              <a:t>i sistemi informatici per scoprirne le debolezze e rivelarle pubblicamente.</a:t>
            </a:r>
          </a:p>
        </p:txBody>
      </p:sp>
      <p:sp>
        <p:nvSpPr>
          <p:cNvPr id="29" name="Rettangolo 28">
            <a:extLst>
              <a:ext uri="{FF2B5EF4-FFF2-40B4-BE49-F238E27FC236}">
                <a16:creationId xmlns:a16="http://schemas.microsoft.com/office/drawing/2014/main" xmlns="" id="{70544039-11FB-4F3C-81BA-82F8AA17A05D}"/>
              </a:ext>
            </a:extLst>
          </p:cNvPr>
          <p:cNvSpPr/>
          <p:nvPr/>
        </p:nvSpPr>
        <p:spPr>
          <a:xfrm>
            <a:off x="2878262" y="5547904"/>
            <a:ext cx="5143308" cy="923330"/>
          </a:xfrm>
          <a:prstGeom prst="rect">
            <a:avLst/>
          </a:prstGeom>
        </p:spPr>
        <p:txBody>
          <a:bodyPr wrap="square">
            <a:spAutoFit/>
          </a:bodyPr>
          <a:lstStyle/>
          <a:p>
            <a:r>
              <a:rPr lang="it-IT" dirty="0" smtClean="0"/>
              <a:t>Violano </a:t>
            </a:r>
            <a:r>
              <a:rPr lang="it-IT" dirty="0"/>
              <a:t>i sistemi informatici per ottenere un guadagno personale, finanziario o politico illegale. </a:t>
            </a:r>
          </a:p>
        </p:txBody>
      </p:sp>
      <p:sp>
        <p:nvSpPr>
          <p:cNvPr id="31" name="Ovale 30">
            <a:extLst>
              <a:ext uri="{FF2B5EF4-FFF2-40B4-BE49-F238E27FC236}">
                <a16:creationId xmlns:a16="http://schemas.microsoft.com/office/drawing/2014/main" xmlns="" id="{5E886BF0-1092-4907-A42A-463D1E7386C5}"/>
              </a:ext>
            </a:extLst>
          </p:cNvPr>
          <p:cNvSpPr/>
          <p:nvPr/>
        </p:nvSpPr>
        <p:spPr>
          <a:xfrm>
            <a:off x="2193506" y="557602"/>
            <a:ext cx="380913" cy="33208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solidFill>
                  <a:schemeClr val="bg1"/>
                </a:solidFill>
              </a:rPr>
              <a:t>1</a:t>
            </a:r>
          </a:p>
        </p:txBody>
      </p:sp>
      <p:sp>
        <p:nvSpPr>
          <p:cNvPr id="32" name="Ovale 31">
            <a:extLst>
              <a:ext uri="{FF2B5EF4-FFF2-40B4-BE49-F238E27FC236}">
                <a16:creationId xmlns:a16="http://schemas.microsoft.com/office/drawing/2014/main" xmlns="" id="{63188EBD-8932-4980-9008-284A5CB56080}"/>
              </a:ext>
            </a:extLst>
          </p:cNvPr>
          <p:cNvSpPr/>
          <p:nvPr/>
        </p:nvSpPr>
        <p:spPr>
          <a:xfrm>
            <a:off x="2907622" y="1245151"/>
            <a:ext cx="380913" cy="33208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solidFill>
                  <a:schemeClr val="bg1"/>
                </a:solidFill>
              </a:rPr>
              <a:t>3</a:t>
            </a:r>
          </a:p>
        </p:txBody>
      </p:sp>
      <p:sp>
        <p:nvSpPr>
          <p:cNvPr id="37" name="Ovale 36">
            <a:extLst>
              <a:ext uri="{FF2B5EF4-FFF2-40B4-BE49-F238E27FC236}">
                <a16:creationId xmlns:a16="http://schemas.microsoft.com/office/drawing/2014/main" xmlns="" id="{13497147-2D4D-4FAF-8A4B-3707E52441D7}"/>
              </a:ext>
            </a:extLst>
          </p:cNvPr>
          <p:cNvSpPr/>
          <p:nvPr/>
        </p:nvSpPr>
        <p:spPr>
          <a:xfrm>
            <a:off x="2907622" y="3357584"/>
            <a:ext cx="380913" cy="33208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solidFill>
                  <a:schemeClr val="bg1"/>
                </a:solidFill>
              </a:rPr>
              <a:t>5</a:t>
            </a:r>
          </a:p>
        </p:txBody>
      </p:sp>
      <p:sp>
        <p:nvSpPr>
          <p:cNvPr id="38" name="Ovale 37">
            <a:extLst>
              <a:ext uri="{FF2B5EF4-FFF2-40B4-BE49-F238E27FC236}">
                <a16:creationId xmlns:a16="http://schemas.microsoft.com/office/drawing/2014/main" xmlns="" id="{831612FC-A3E2-43B9-8A48-8DC64A7CA4C5}"/>
              </a:ext>
            </a:extLst>
          </p:cNvPr>
          <p:cNvSpPr/>
          <p:nvPr/>
        </p:nvSpPr>
        <p:spPr>
          <a:xfrm>
            <a:off x="2907621" y="5114772"/>
            <a:ext cx="380913" cy="33208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solidFill>
                  <a:schemeClr val="bg1"/>
                </a:solidFill>
              </a:rPr>
              <a:t>7</a:t>
            </a:r>
          </a:p>
        </p:txBody>
      </p:sp>
      <p:sp>
        <p:nvSpPr>
          <p:cNvPr id="3" name="CasellaDiTesto 2">
            <a:extLst>
              <a:ext uri="{FF2B5EF4-FFF2-40B4-BE49-F238E27FC236}">
                <a16:creationId xmlns:a16="http://schemas.microsoft.com/office/drawing/2014/main" xmlns="" id="{64F5D272-2D34-412D-ADA1-EE9D646EE906}"/>
              </a:ext>
            </a:extLst>
          </p:cNvPr>
          <p:cNvSpPr txBox="1"/>
          <p:nvPr/>
        </p:nvSpPr>
        <p:spPr>
          <a:xfrm>
            <a:off x="442717" y="6570029"/>
            <a:ext cx="8690199" cy="261610"/>
          </a:xfrm>
          <a:prstGeom prst="rect">
            <a:avLst/>
          </a:prstGeom>
          <a:noFill/>
        </p:spPr>
        <p:txBody>
          <a:bodyPr wrap="none" rtlCol="0">
            <a:spAutoFit/>
          </a:bodyPr>
          <a:lstStyle/>
          <a:p>
            <a:r>
              <a:rPr lang="pt-BR" sz="1100" i="1" dirty="0"/>
              <a:t>Fonte</a:t>
            </a:r>
            <a:r>
              <a:rPr lang="pt-BR" sz="1100" dirty="0"/>
              <a:t>: http://www.toniolo.gov.it/moodle30/pluginfile.php/1810/mod_folder/content/0/CyberSecurity.pdf?forcedownload=1</a:t>
            </a:r>
            <a:endParaRPr lang="it-IT" sz="1100" dirty="0"/>
          </a:p>
        </p:txBody>
      </p:sp>
    </p:spTree>
    <p:extLst>
      <p:ext uri="{BB962C8B-B14F-4D97-AF65-F5344CB8AC3E}">
        <p14:creationId xmlns:p14="http://schemas.microsoft.com/office/powerpoint/2010/main" xmlns="" val="3754164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xmlns="" id="{3755494B-D7A7-4494-8C3F-EEF1639370BF}"/>
              </a:ext>
            </a:extLst>
          </p:cNvPr>
          <p:cNvPicPr>
            <a:picLocks noChangeAspect="1"/>
          </p:cNvPicPr>
          <p:nvPr/>
        </p:nvPicPr>
        <p:blipFill rotWithShape="1">
          <a:blip r:embed="rId3" cstate="print">
            <a:extLst>
              <a:ext uri="{28A0092B-C50C-407E-A947-70E740481C1C}">
                <a14:useLocalDpi xmlns:a14="http://schemas.microsoft.com/office/drawing/2010/main" xmlns="" val="0"/>
              </a:ext>
            </a:extLst>
          </a:blip>
          <a:srcRect l="19357" r="19714"/>
          <a:stretch/>
        </p:blipFill>
        <p:spPr>
          <a:xfrm>
            <a:off x="6350117" y="476248"/>
            <a:ext cx="5841883" cy="6391912"/>
          </a:xfrm>
          <a:prstGeom prst="rect">
            <a:avLst/>
          </a:prstGeom>
        </p:spPr>
      </p:pic>
      <p:sp>
        <p:nvSpPr>
          <p:cNvPr id="48" name="Rettangolo 47">
            <a:extLst>
              <a:ext uri="{FF2B5EF4-FFF2-40B4-BE49-F238E27FC236}">
                <a16:creationId xmlns:a16="http://schemas.microsoft.com/office/drawing/2014/main" xmlns=""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Segnaposto testo 3">
            <a:extLst>
              <a:ext uri="{FF2B5EF4-FFF2-40B4-BE49-F238E27FC236}">
                <a16:creationId xmlns:a16="http://schemas.microsoft.com/office/drawing/2014/main" xmlns="" id="{F253B9FE-41A1-47DC-935A-B3FCFB116763}"/>
              </a:ext>
            </a:extLst>
          </p:cNvPr>
          <p:cNvSpPr>
            <a:spLocks noGrp="1"/>
          </p:cNvSpPr>
          <p:nvPr>
            <p:ph type="body" sz="quarter" idx="11"/>
          </p:nvPr>
        </p:nvSpPr>
        <p:spPr>
          <a:xfrm>
            <a:off x="61519" y="-11719"/>
            <a:ext cx="11496675" cy="341313"/>
          </a:xfrm>
        </p:spPr>
        <p:txBody>
          <a:bodyPr anchor="ctr" anchorCtr="0">
            <a:noAutofit/>
          </a:bodyPr>
          <a:lstStyle/>
          <a:p>
            <a:r>
              <a:rPr lang="it-IT" sz="3200" dirty="0">
                <a:solidFill>
                  <a:schemeClr val="tx1"/>
                </a:solidFill>
                <a:latin typeface="Microsoft Yi Baiti" panose="03000500000000000000" pitchFamily="66" charset="0"/>
                <a:ea typeface="Microsoft Yi Baiti" panose="03000500000000000000" pitchFamily="66" charset="0"/>
              </a:rPr>
              <a:t>Minacce esterne e interne</a:t>
            </a:r>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627141" y="0"/>
            <a:ext cx="503340" cy="338554"/>
          </a:xfrm>
          <a:prstGeom prst="rect">
            <a:avLst/>
          </a:prstGeom>
          <a:noFill/>
        </p:spPr>
        <p:txBody>
          <a:bodyPr wrap="square" rtlCol="0">
            <a:spAutoFit/>
          </a:bodyPr>
          <a:lstStyle/>
          <a:p>
            <a:r>
              <a:rPr lang="it-IT" sz="1600" dirty="0">
                <a:latin typeface="Microsoft Yi Baiti" panose="03000500000000000000" pitchFamily="66" charset="0"/>
                <a:ea typeface="Microsoft Yi Baiti" panose="03000500000000000000" pitchFamily="66" charset="0"/>
              </a:rPr>
              <a:t>4</a:t>
            </a:r>
          </a:p>
        </p:txBody>
      </p:sp>
      <p:sp>
        <p:nvSpPr>
          <p:cNvPr id="2" name="Documento 1">
            <a:extLst>
              <a:ext uri="{FF2B5EF4-FFF2-40B4-BE49-F238E27FC236}">
                <a16:creationId xmlns:a16="http://schemas.microsoft.com/office/drawing/2014/main" xmlns="" id="{B5D6EA2C-C98E-4C7C-9DC4-0DFE4FB8D0AA}"/>
              </a:ext>
            </a:extLst>
          </p:cNvPr>
          <p:cNvSpPr/>
          <p:nvPr/>
        </p:nvSpPr>
        <p:spPr>
          <a:xfrm>
            <a:off x="604912" y="336293"/>
            <a:ext cx="5764255" cy="3698935"/>
          </a:xfrm>
          <a:prstGeom prst="flowChartDocumen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pPr>
            <a:endParaRPr lang="it-IT" dirty="0">
              <a:solidFill>
                <a:schemeClr val="tx2">
                  <a:lumMod val="75000"/>
                </a:schemeClr>
              </a:solidFill>
            </a:endParaRPr>
          </a:p>
          <a:p>
            <a:pPr lvl="0">
              <a:lnSpc>
                <a:spcPct val="150000"/>
              </a:lnSpc>
            </a:pPr>
            <a:r>
              <a:rPr lang="it-IT" dirty="0">
                <a:solidFill>
                  <a:schemeClr val="tx2">
                    <a:lumMod val="75000"/>
                  </a:schemeClr>
                </a:solidFill>
              </a:rPr>
              <a:t>Gestire male i dati </a:t>
            </a:r>
            <a:r>
              <a:rPr lang="it-IT" dirty="0" smtClean="0">
                <a:solidFill>
                  <a:schemeClr val="tx2">
                    <a:lumMod val="75000"/>
                  </a:schemeClr>
                </a:solidFill>
              </a:rPr>
              <a:t>riservati</a:t>
            </a:r>
            <a:endParaRPr lang="it-IT" dirty="0">
              <a:solidFill>
                <a:schemeClr val="tx2">
                  <a:lumMod val="75000"/>
                </a:schemeClr>
              </a:solidFill>
            </a:endParaRPr>
          </a:p>
          <a:p>
            <a:pPr lvl="0">
              <a:lnSpc>
                <a:spcPct val="150000"/>
              </a:lnSpc>
            </a:pPr>
            <a:r>
              <a:rPr lang="it-IT" dirty="0">
                <a:solidFill>
                  <a:schemeClr val="tx2">
                    <a:lumMod val="75000"/>
                  </a:schemeClr>
                </a:solidFill>
              </a:rPr>
              <a:t>Minacciare l’attività dei server interni o dei dispositivi dell’infrastruttura di </a:t>
            </a:r>
            <a:r>
              <a:rPr lang="it-IT" dirty="0" smtClean="0">
                <a:solidFill>
                  <a:schemeClr val="tx2">
                    <a:lumMod val="75000"/>
                  </a:schemeClr>
                </a:solidFill>
              </a:rPr>
              <a:t>rete</a:t>
            </a:r>
            <a:endParaRPr lang="it-IT" dirty="0">
              <a:solidFill>
                <a:schemeClr val="tx2">
                  <a:lumMod val="75000"/>
                </a:schemeClr>
              </a:solidFill>
            </a:endParaRPr>
          </a:p>
          <a:p>
            <a:pPr lvl="0">
              <a:lnSpc>
                <a:spcPct val="150000"/>
              </a:lnSpc>
            </a:pPr>
            <a:r>
              <a:rPr lang="it-IT" dirty="0">
                <a:solidFill>
                  <a:schemeClr val="tx2">
                    <a:lumMod val="75000"/>
                  </a:schemeClr>
                </a:solidFill>
              </a:rPr>
              <a:t>Collegare supporti USB infetti al </a:t>
            </a:r>
            <a:r>
              <a:rPr lang="it-IT" dirty="0" smtClean="0">
                <a:solidFill>
                  <a:schemeClr val="tx2">
                    <a:lumMod val="75000"/>
                  </a:schemeClr>
                </a:solidFill>
              </a:rPr>
              <a:t>sistema </a:t>
            </a:r>
            <a:endParaRPr lang="it-IT" dirty="0">
              <a:solidFill>
                <a:schemeClr val="tx2">
                  <a:lumMod val="75000"/>
                </a:schemeClr>
              </a:solidFill>
            </a:endParaRPr>
          </a:p>
          <a:p>
            <a:pPr lvl="0">
              <a:lnSpc>
                <a:spcPct val="150000"/>
              </a:lnSpc>
            </a:pPr>
            <a:r>
              <a:rPr lang="it-IT" dirty="0">
                <a:solidFill>
                  <a:schemeClr val="tx2">
                    <a:lumMod val="75000"/>
                  </a:schemeClr>
                </a:solidFill>
              </a:rPr>
              <a:t>Inserire malware nella rete tramite e-mail o </a:t>
            </a:r>
            <a:r>
              <a:rPr lang="it-IT" dirty="0" smtClean="0">
                <a:solidFill>
                  <a:schemeClr val="tx2">
                    <a:lumMod val="75000"/>
                  </a:schemeClr>
                </a:solidFill>
              </a:rPr>
              <a:t>siti</a:t>
            </a:r>
            <a:endParaRPr lang="it-IT" dirty="0">
              <a:solidFill>
                <a:schemeClr val="tx2">
                  <a:lumMod val="75000"/>
                </a:schemeClr>
              </a:solidFill>
            </a:endParaRPr>
          </a:p>
        </p:txBody>
      </p:sp>
      <p:sp>
        <p:nvSpPr>
          <p:cNvPr id="24" name="Documento 23">
            <a:extLst>
              <a:ext uri="{FF2B5EF4-FFF2-40B4-BE49-F238E27FC236}">
                <a16:creationId xmlns:a16="http://schemas.microsoft.com/office/drawing/2014/main" xmlns="" id="{ABB207A1-8AF5-47AB-B50D-C3D7D6AA8047}"/>
              </a:ext>
            </a:extLst>
          </p:cNvPr>
          <p:cNvSpPr>
            <a:spLocks/>
          </p:cNvSpPr>
          <p:nvPr/>
        </p:nvSpPr>
        <p:spPr>
          <a:xfrm rot="10800000">
            <a:off x="-2" y="3156642"/>
            <a:ext cx="6369169" cy="3721677"/>
          </a:xfrm>
          <a:prstGeom prst="flowChartDocumen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rtlCol="0" anchor="ctr"/>
          <a:lstStyle/>
          <a:p>
            <a:pPr lvl="0">
              <a:lnSpc>
                <a:spcPct val="150000"/>
              </a:lnSpc>
            </a:pPr>
            <a:endParaRPr lang="it-IT" dirty="0">
              <a:solidFill>
                <a:schemeClr val="tx2">
                  <a:lumMod val="75000"/>
                </a:schemeClr>
              </a:solidFill>
            </a:endParaRPr>
          </a:p>
        </p:txBody>
      </p:sp>
      <p:sp>
        <p:nvSpPr>
          <p:cNvPr id="3" name="CasellaDiTesto 2">
            <a:extLst>
              <a:ext uri="{FF2B5EF4-FFF2-40B4-BE49-F238E27FC236}">
                <a16:creationId xmlns:a16="http://schemas.microsoft.com/office/drawing/2014/main" xmlns="" id="{E318A116-4E6D-4BBC-8641-7204884D04D7}"/>
              </a:ext>
            </a:extLst>
          </p:cNvPr>
          <p:cNvSpPr txBox="1"/>
          <p:nvPr/>
        </p:nvSpPr>
        <p:spPr>
          <a:xfrm>
            <a:off x="615868" y="4395915"/>
            <a:ext cx="5939216" cy="2031325"/>
          </a:xfrm>
          <a:prstGeom prst="rect">
            <a:avLst/>
          </a:prstGeom>
          <a:noFill/>
        </p:spPr>
        <p:txBody>
          <a:bodyPr wrap="square" rtlCol="0">
            <a:spAutoFit/>
          </a:bodyPr>
          <a:lstStyle/>
          <a:p>
            <a:pPr lvl="0">
              <a:lnSpc>
                <a:spcPct val="150000"/>
              </a:lnSpc>
            </a:pPr>
            <a:r>
              <a:rPr lang="it-IT" dirty="0">
                <a:solidFill>
                  <a:schemeClr val="tx2">
                    <a:lumMod val="75000"/>
                  </a:schemeClr>
                </a:solidFill>
              </a:rPr>
              <a:t>Hacker </a:t>
            </a:r>
            <a:r>
              <a:rPr lang="it-IT" dirty="0" smtClean="0">
                <a:solidFill>
                  <a:schemeClr val="tx2">
                    <a:lumMod val="75000"/>
                  </a:schemeClr>
                </a:solidFill>
              </a:rPr>
              <a:t>dilettanti</a:t>
            </a:r>
            <a:endParaRPr lang="it-IT" dirty="0">
              <a:solidFill>
                <a:schemeClr val="tx2">
                  <a:lumMod val="75000"/>
                </a:schemeClr>
              </a:solidFill>
            </a:endParaRPr>
          </a:p>
          <a:p>
            <a:pPr lvl="0">
              <a:lnSpc>
                <a:spcPct val="150000"/>
              </a:lnSpc>
            </a:pPr>
            <a:r>
              <a:rPr lang="it-IT" dirty="0">
                <a:solidFill>
                  <a:schemeClr val="tx2">
                    <a:lumMod val="75000"/>
                  </a:schemeClr>
                </a:solidFill>
              </a:rPr>
              <a:t>Hacker </a:t>
            </a:r>
            <a:r>
              <a:rPr lang="it-IT" dirty="0" smtClean="0">
                <a:solidFill>
                  <a:schemeClr val="tx2">
                    <a:lumMod val="75000"/>
                  </a:schemeClr>
                </a:solidFill>
              </a:rPr>
              <a:t>esperti</a:t>
            </a:r>
            <a:endParaRPr lang="it-IT" dirty="0">
              <a:solidFill>
                <a:schemeClr val="tx2">
                  <a:lumMod val="75000"/>
                </a:schemeClr>
              </a:solidFill>
            </a:endParaRPr>
          </a:p>
          <a:p>
            <a:pPr lvl="0">
              <a:lnSpc>
                <a:spcPct val="150000"/>
              </a:lnSpc>
            </a:pPr>
            <a:r>
              <a:rPr lang="it-IT" dirty="0">
                <a:solidFill>
                  <a:schemeClr val="tx2">
                    <a:lumMod val="75000"/>
                  </a:schemeClr>
                </a:solidFill>
              </a:rPr>
              <a:t>Tecniche di social </a:t>
            </a:r>
            <a:r>
              <a:rPr lang="it-IT" dirty="0" err="1">
                <a:solidFill>
                  <a:schemeClr val="tx2">
                    <a:lumMod val="75000"/>
                  </a:schemeClr>
                </a:solidFill>
              </a:rPr>
              <a:t>engineering</a:t>
            </a:r>
            <a:r>
              <a:rPr lang="it-IT" dirty="0" smtClean="0">
                <a:solidFill>
                  <a:schemeClr val="tx2">
                    <a:lumMod val="75000"/>
                  </a:schemeClr>
                </a:solidFill>
              </a:rPr>
              <a:t>. </a:t>
            </a:r>
            <a:endParaRPr lang="it-IT" dirty="0">
              <a:solidFill>
                <a:schemeClr val="tx2">
                  <a:lumMod val="75000"/>
                </a:schemeClr>
              </a:solidFill>
            </a:endParaRPr>
          </a:p>
          <a:p>
            <a:pPr lvl="0">
              <a:lnSpc>
                <a:spcPct val="150000"/>
              </a:lnSpc>
            </a:pPr>
            <a:endParaRPr lang="it-IT" dirty="0">
              <a:solidFill>
                <a:schemeClr val="tx2">
                  <a:lumMod val="75000"/>
                </a:schemeClr>
              </a:solidFill>
            </a:endParaRPr>
          </a:p>
          <a:p>
            <a:endParaRPr lang="it-IT" dirty="0"/>
          </a:p>
        </p:txBody>
      </p:sp>
      <p:sp>
        <p:nvSpPr>
          <p:cNvPr id="7" name="Unità di visualizzazione grafica 6">
            <a:extLst>
              <a:ext uri="{FF2B5EF4-FFF2-40B4-BE49-F238E27FC236}">
                <a16:creationId xmlns:a16="http://schemas.microsoft.com/office/drawing/2014/main" xmlns="" id="{6DDBE34B-0610-439C-8B21-724808CA2911}"/>
              </a:ext>
            </a:extLst>
          </p:cNvPr>
          <p:cNvSpPr/>
          <p:nvPr/>
        </p:nvSpPr>
        <p:spPr>
          <a:xfrm>
            <a:off x="6350118" y="1213071"/>
            <a:ext cx="5092991" cy="1466850"/>
          </a:xfrm>
          <a:prstGeom prst="flowChartDisplay">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sz="2000" b="1" dirty="0">
                <a:solidFill>
                  <a:schemeClr val="tx1"/>
                </a:solidFill>
                <a:latin typeface="Tempus Sans ITC" panose="04020404030D07020202" pitchFamily="82" charset="0"/>
                <a:cs typeface="Gisha" panose="020B0502040204020203" pitchFamily="34" charset="-79"/>
              </a:rPr>
              <a:t>Minacce interne</a:t>
            </a:r>
          </a:p>
        </p:txBody>
      </p:sp>
      <p:sp>
        <p:nvSpPr>
          <p:cNvPr id="25" name="Unità di visualizzazione grafica 24">
            <a:extLst>
              <a:ext uri="{FF2B5EF4-FFF2-40B4-BE49-F238E27FC236}">
                <a16:creationId xmlns:a16="http://schemas.microsoft.com/office/drawing/2014/main" xmlns="" id="{6CB09D50-E397-4749-8861-6D5A067CE262}"/>
              </a:ext>
            </a:extLst>
          </p:cNvPr>
          <p:cNvSpPr/>
          <p:nvPr/>
        </p:nvSpPr>
        <p:spPr>
          <a:xfrm>
            <a:off x="6369168" y="4441641"/>
            <a:ext cx="5092991" cy="1466850"/>
          </a:xfrm>
          <a:prstGeom prst="flowChartDisplay">
            <a:avLst/>
          </a:prstGeom>
          <a:solidFill>
            <a:srgbClr val="B015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sz="2000" b="1" dirty="0">
                <a:solidFill>
                  <a:schemeClr val="tx1"/>
                </a:solidFill>
                <a:latin typeface="Tempus Sans ITC" panose="04020404030D07020202" pitchFamily="82" charset="0"/>
                <a:cs typeface="Gisha" panose="020B0502040204020203" pitchFamily="34" charset="-79"/>
              </a:rPr>
              <a:t>Minacce esterne</a:t>
            </a:r>
          </a:p>
        </p:txBody>
      </p:sp>
      <p:sp>
        <p:nvSpPr>
          <p:cNvPr id="18" name="Rettangolo 17">
            <a:extLst>
              <a:ext uri="{FF2B5EF4-FFF2-40B4-BE49-F238E27FC236}">
                <a16:creationId xmlns:a16="http://schemas.microsoft.com/office/drawing/2014/main" xmlns="" id="{BBAC464B-CCFB-4B31-90C9-C1A314F44AA6}"/>
              </a:ext>
            </a:extLst>
          </p:cNvPr>
          <p:cNvSpPr/>
          <p:nvPr/>
        </p:nvSpPr>
        <p:spPr>
          <a:xfrm>
            <a:off x="-2141924" y="-6699"/>
            <a:ext cx="2141924" cy="4084024"/>
          </a:xfrm>
          <a:prstGeom prst="rect">
            <a:avLst/>
          </a:prstGeom>
          <a:solidFill>
            <a:schemeClr val="tx1">
              <a:alpha val="5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sz="1600" b="1" dirty="0">
                <a:solidFill>
                  <a:schemeClr val="bg2">
                    <a:lumMod val="75000"/>
                  </a:schemeClr>
                </a:solidFill>
              </a:rPr>
              <a:t>Note sviluppo:</a:t>
            </a:r>
          </a:p>
          <a:p>
            <a:r>
              <a:rPr lang="it-IT" sz="1600" dirty="0">
                <a:solidFill>
                  <a:schemeClr val="bg2">
                    <a:lumMod val="75000"/>
                  </a:schemeClr>
                </a:solidFill>
                <a:hlinkClick r:id="rId4"/>
              </a:rPr>
              <a:t>https://pixabay.com/it/occhio-iris-biometria-iriserkennung-2771174/</a:t>
            </a:r>
            <a:endParaRPr lang="it-IT" sz="1600" dirty="0">
              <a:solidFill>
                <a:schemeClr val="bg2">
                  <a:lumMod val="75000"/>
                </a:schemeClr>
              </a:solidFill>
            </a:endParaRPr>
          </a:p>
          <a:p>
            <a:endParaRPr lang="it-IT" sz="1600" dirty="0">
              <a:solidFill>
                <a:schemeClr val="bg2">
                  <a:lumMod val="75000"/>
                </a:schemeClr>
              </a:solidFill>
            </a:endParaRPr>
          </a:p>
          <a:p>
            <a:r>
              <a:rPr lang="it-IT" sz="1600" dirty="0">
                <a:solidFill>
                  <a:schemeClr val="bg2">
                    <a:lumMod val="75000"/>
                  </a:schemeClr>
                </a:solidFill>
              </a:rPr>
              <a:t>Icona uomo:</a:t>
            </a:r>
          </a:p>
          <a:p>
            <a:r>
              <a:rPr lang="it-IT" sz="1600" dirty="0">
                <a:solidFill>
                  <a:schemeClr val="bg2">
                    <a:lumMod val="75000"/>
                  </a:schemeClr>
                </a:solidFill>
              </a:rPr>
              <a:t>https://pixabay.com/it/utente-persona-persone-profilo-1633249/</a:t>
            </a:r>
          </a:p>
          <a:p>
            <a:endParaRPr lang="it-IT" sz="1600" dirty="0">
              <a:solidFill>
                <a:schemeClr val="bg2">
                  <a:lumMod val="75000"/>
                </a:schemeClr>
              </a:solidFill>
            </a:endParaRPr>
          </a:p>
          <a:p>
            <a:r>
              <a:rPr lang="it-IT" sz="1600" dirty="0">
                <a:solidFill>
                  <a:schemeClr val="bg2">
                    <a:lumMod val="75000"/>
                  </a:schemeClr>
                </a:solidFill>
              </a:rPr>
              <a:t>Popup generico </a:t>
            </a:r>
          </a:p>
        </p:txBody>
      </p:sp>
      <p:sp>
        <p:nvSpPr>
          <p:cNvPr id="19" name="Ovale 18">
            <a:extLst>
              <a:ext uri="{FF2B5EF4-FFF2-40B4-BE49-F238E27FC236}">
                <a16:creationId xmlns:a16="http://schemas.microsoft.com/office/drawing/2014/main" xmlns="" id="{F3FE99DF-59C6-4951-B231-92625E1D8D88}"/>
              </a:ext>
            </a:extLst>
          </p:cNvPr>
          <p:cNvSpPr/>
          <p:nvPr/>
        </p:nvSpPr>
        <p:spPr>
          <a:xfrm>
            <a:off x="8124202" y="1365012"/>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2">
                    <a:lumMod val="75000"/>
                  </a:schemeClr>
                </a:solidFill>
              </a:rPr>
              <a:t>1</a:t>
            </a:r>
          </a:p>
        </p:txBody>
      </p:sp>
      <p:sp>
        <p:nvSpPr>
          <p:cNvPr id="20" name="Ovale 19">
            <a:extLst>
              <a:ext uri="{FF2B5EF4-FFF2-40B4-BE49-F238E27FC236}">
                <a16:creationId xmlns:a16="http://schemas.microsoft.com/office/drawing/2014/main" xmlns="" id="{428A6696-4AEE-4ABF-A5BF-97700CD103E8}"/>
              </a:ext>
            </a:extLst>
          </p:cNvPr>
          <p:cNvSpPr/>
          <p:nvPr/>
        </p:nvSpPr>
        <p:spPr>
          <a:xfrm>
            <a:off x="4332056" y="604502"/>
            <a:ext cx="829224" cy="33577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lumMod val="75000"/>
                  </a:schemeClr>
                </a:solidFill>
              </a:rPr>
              <a:t>2-5</a:t>
            </a:r>
          </a:p>
        </p:txBody>
      </p:sp>
      <p:sp>
        <p:nvSpPr>
          <p:cNvPr id="21" name="Ovale 20">
            <a:extLst>
              <a:ext uri="{FF2B5EF4-FFF2-40B4-BE49-F238E27FC236}">
                <a16:creationId xmlns:a16="http://schemas.microsoft.com/office/drawing/2014/main" xmlns="" id="{1632B5BB-80DD-41B8-96D3-7E14F7C857C4}"/>
              </a:ext>
            </a:extLst>
          </p:cNvPr>
          <p:cNvSpPr/>
          <p:nvPr/>
        </p:nvSpPr>
        <p:spPr>
          <a:xfrm>
            <a:off x="8124202" y="4621253"/>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lumMod val="75000"/>
                  </a:schemeClr>
                </a:solidFill>
              </a:rPr>
              <a:t>6</a:t>
            </a:r>
          </a:p>
        </p:txBody>
      </p:sp>
      <p:sp>
        <p:nvSpPr>
          <p:cNvPr id="22" name="Ovale 21">
            <a:extLst>
              <a:ext uri="{FF2B5EF4-FFF2-40B4-BE49-F238E27FC236}">
                <a16:creationId xmlns:a16="http://schemas.microsoft.com/office/drawing/2014/main" xmlns="" id="{9AE9E254-E4D0-4C62-A0D7-46211AB44F78}"/>
              </a:ext>
            </a:extLst>
          </p:cNvPr>
          <p:cNvSpPr/>
          <p:nvPr/>
        </p:nvSpPr>
        <p:spPr>
          <a:xfrm>
            <a:off x="3905134" y="3620668"/>
            <a:ext cx="991986" cy="32416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lumMod val="75000"/>
                  </a:schemeClr>
                </a:solidFill>
              </a:rPr>
              <a:t>7-9</a:t>
            </a:r>
          </a:p>
        </p:txBody>
      </p:sp>
      <p:sp>
        <p:nvSpPr>
          <p:cNvPr id="26" name="Goccia 25">
            <a:extLst>
              <a:ext uri="{FF2B5EF4-FFF2-40B4-BE49-F238E27FC236}">
                <a16:creationId xmlns:a16="http://schemas.microsoft.com/office/drawing/2014/main" xmlns="" id="{3B24B5F4-2BD2-4A23-9B1D-F7384C5CCBFB}"/>
              </a:ext>
            </a:extLst>
          </p:cNvPr>
          <p:cNvSpPr/>
          <p:nvPr/>
        </p:nvSpPr>
        <p:spPr>
          <a:xfrm rot="2700000">
            <a:off x="170232" y="1129827"/>
            <a:ext cx="264525" cy="216344"/>
          </a:xfrm>
          <a:prstGeom prst="teardrop">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it-IT" b="1" dirty="0"/>
          </a:p>
        </p:txBody>
      </p:sp>
      <p:sp>
        <p:nvSpPr>
          <p:cNvPr id="27" name="Goccia 26">
            <a:extLst>
              <a:ext uri="{FF2B5EF4-FFF2-40B4-BE49-F238E27FC236}">
                <a16:creationId xmlns:a16="http://schemas.microsoft.com/office/drawing/2014/main" xmlns="" id="{B7BC7692-5DA5-4918-906F-ED68469EF056}"/>
              </a:ext>
            </a:extLst>
          </p:cNvPr>
          <p:cNvSpPr/>
          <p:nvPr/>
        </p:nvSpPr>
        <p:spPr>
          <a:xfrm rot="2700000">
            <a:off x="200594" y="1577569"/>
            <a:ext cx="264525" cy="216344"/>
          </a:xfrm>
          <a:prstGeom prst="teardrop">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it-IT" b="1" dirty="0"/>
          </a:p>
        </p:txBody>
      </p:sp>
      <p:sp>
        <p:nvSpPr>
          <p:cNvPr id="28" name="Goccia 27">
            <a:extLst>
              <a:ext uri="{FF2B5EF4-FFF2-40B4-BE49-F238E27FC236}">
                <a16:creationId xmlns:a16="http://schemas.microsoft.com/office/drawing/2014/main" xmlns="" id="{5F603332-4144-4E70-B762-A8B40ECDDF79}"/>
              </a:ext>
            </a:extLst>
          </p:cNvPr>
          <p:cNvSpPr/>
          <p:nvPr/>
        </p:nvSpPr>
        <p:spPr>
          <a:xfrm rot="2700000">
            <a:off x="200594" y="2338849"/>
            <a:ext cx="264525" cy="216344"/>
          </a:xfrm>
          <a:prstGeom prst="teardrop">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it-IT" b="1" dirty="0"/>
          </a:p>
        </p:txBody>
      </p:sp>
      <p:sp>
        <p:nvSpPr>
          <p:cNvPr id="29" name="Goccia 28">
            <a:extLst>
              <a:ext uri="{FF2B5EF4-FFF2-40B4-BE49-F238E27FC236}">
                <a16:creationId xmlns:a16="http://schemas.microsoft.com/office/drawing/2014/main" xmlns="" id="{9A0E547C-EE2D-4C9F-93D5-F25140C51E3A}"/>
              </a:ext>
            </a:extLst>
          </p:cNvPr>
          <p:cNvSpPr/>
          <p:nvPr/>
        </p:nvSpPr>
        <p:spPr>
          <a:xfrm rot="2700000">
            <a:off x="210755" y="2769851"/>
            <a:ext cx="264525" cy="216344"/>
          </a:xfrm>
          <a:prstGeom prst="teardrop">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it-IT" b="1" dirty="0"/>
          </a:p>
        </p:txBody>
      </p:sp>
      <p:pic>
        <p:nvPicPr>
          <p:cNvPr id="32" name="Immagine 31">
            <a:extLst>
              <a:ext uri="{FF2B5EF4-FFF2-40B4-BE49-F238E27FC236}">
                <a16:creationId xmlns:a16="http://schemas.microsoft.com/office/drawing/2014/main" xmlns="" id="{E1D60909-F246-4493-9A6F-C893FC99285C}"/>
              </a:ext>
            </a:extLst>
          </p:cNvPr>
          <p:cNvPicPr>
            <a:picLocks noChangeAspect="1"/>
          </p:cNvPicPr>
          <p:nvPr/>
        </p:nvPicPr>
        <p:blipFill>
          <a:blip r:embed="rId5" cstate="print">
            <a:lum bright="70000" contrast="-70000"/>
            <a:extLst>
              <a:ext uri="{28A0092B-C50C-407E-A947-70E740481C1C}">
                <a14:useLocalDpi xmlns:a14="http://schemas.microsoft.com/office/drawing/2010/main" xmlns="" val="0"/>
              </a:ext>
            </a:extLst>
          </a:blip>
          <a:stretch>
            <a:fillRect/>
          </a:stretch>
        </p:blipFill>
        <p:spPr>
          <a:xfrm>
            <a:off x="1356712" y="6163428"/>
            <a:ext cx="537635" cy="537635"/>
          </a:xfrm>
          <a:prstGeom prst="rect">
            <a:avLst/>
          </a:prstGeom>
        </p:spPr>
      </p:pic>
      <p:sp>
        <p:nvSpPr>
          <p:cNvPr id="33" name="CasellaDiTesto 32">
            <a:extLst>
              <a:ext uri="{FF2B5EF4-FFF2-40B4-BE49-F238E27FC236}">
                <a16:creationId xmlns:a16="http://schemas.microsoft.com/office/drawing/2014/main" xmlns="" id="{5C09D9A7-6B11-44D3-B3E9-313003B79C57}"/>
              </a:ext>
            </a:extLst>
          </p:cNvPr>
          <p:cNvSpPr txBox="1"/>
          <p:nvPr/>
        </p:nvSpPr>
        <p:spPr>
          <a:xfrm>
            <a:off x="1867279" y="6428768"/>
            <a:ext cx="4929554" cy="338554"/>
          </a:xfrm>
          <a:prstGeom prst="rect">
            <a:avLst/>
          </a:prstGeom>
          <a:noFill/>
        </p:spPr>
        <p:txBody>
          <a:bodyPr wrap="square" rtlCol="0">
            <a:spAutoFit/>
          </a:bodyPr>
          <a:lstStyle/>
          <a:p>
            <a:r>
              <a:rPr lang="it-IT" sz="1600" i="1" dirty="0">
                <a:latin typeface="Times New Roman" panose="02020603050405020304" pitchFamily="18" charset="0"/>
                <a:cs typeface="Times New Roman" panose="02020603050405020304" pitchFamily="18" charset="0"/>
              </a:rPr>
              <a:t>Fai clic sull'info point per approfondire l’argomento</a:t>
            </a:r>
          </a:p>
        </p:txBody>
      </p:sp>
      <p:sp>
        <p:nvSpPr>
          <p:cNvPr id="34" name="Goccia 33">
            <a:extLst>
              <a:ext uri="{FF2B5EF4-FFF2-40B4-BE49-F238E27FC236}">
                <a16:creationId xmlns:a16="http://schemas.microsoft.com/office/drawing/2014/main" xmlns="" id="{63733EC7-6453-48EC-8470-F71C335B0A5C}"/>
              </a:ext>
            </a:extLst>
          </p:cNvPr>
          <p:cNvSpPr/>
          <p:nvPr/>
        </p:nvSpPr>
        <p:spPr>
          <a:xfrm rot="2700000">
            <a:off x="180392" y="4555595"/>
            <a:ext cx="264525" cy="216344"/>
          </a:xfrm>
          <a:prstGeom prst="teardrop">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it-IT" b="1" dirty="0"/>
          </a:p>
        </p:txBody>
      </p:sp>
      <p:sp>
        <p:nvSpPr>
          <p:cNvPr id="35" name="Goccia 34">
            <a:extLst>
              <a:ext uri="{FF2B5EF4-FFF2-40B4-BE49-F238E27FC236}">
                <a16:creationId xmlns:a16="http://schemas.microsoft.com/office/drawing/2014/main" xmlns="" id="{B1F25A76-FC62-4C7B-B299-FEDCA6178B70}"/>
              </a:ext>
            </a:extLst>
          </p:cNvPr>
          <p:cNvSpPr/>
          <p:nvPr/>
        </p:nvSpPr>
        <p:spPr>
          <a:xfrm rot="2700000">
            <a:off x="210754" y="5003337"/>
            <a:ext cx="264525" cy="216344"/>
          </a:xfrm>
          <a:prstGeom prst="teardrop">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it-IT" b="1" dirty="0"/>
          </a:p>
        </p:txBody>
      </p:sp>
      <p:sp>
        <p:nvSpPr>
          <p:cNvPr id="36" name="Goccia 35">
            <a:extLst>
              <a:ext uri="{FF2B5EF4-FFF2-40B4-BE49-F238E27FC236}">
                <a16:creationId xmlns:a16="http://schemas.microsoft.com/office/drawing/2014/main" xmlns="" id="{13BAA86C-BF7F-4AA1-86A6-F934582AE223}"/>
              </a:ext>
            </a:extLst>
          </p:cNvPr>
          <p:cNvSpPr/>
          <p:nvPr/>
        </p:nvSpPr>
        <p:spPr>
          <a:xfrm rot="2700000">
            <a:off x="210754" y="5440409"/>
            <a:ext cx="264525" cy="216344"/>
          </a:xfrm>
          <a:prstGeom prst="teardrop">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it-IT" b="1" dirty="0"/>
          </a:p>
        </p:txBody>
      </p:sp>
      <p:pic>
        <p:nvPicPr>
          <p:cNvPr id="37" name="Picture 4" descr="Risultati immagini per hacker icona">
            <a:extLst>
              <a:ext uri="{FF2B5EF4-FFF2-40B4-BE49-F238E27FC236}">
                <a16:creationId xmlns:a16="http://schemas.microsoft.com/office/drawing/2014/main" xmlns="" id="{E9B5179C-BCC7-49C6-9F99-1D68FFF8C8BA}"/>
              </a:ext>
            </a:extLst>
          </p:cNvPr>
          <p:cNvPicPr>
            <a:picLocks noChangeAspect="1" noChangeArrowheads="1"/>
          </p:cNvPicPr>
          <p:nvPr/>
        </p:nvPicPr>
        <p:blipFill>
          <a:blip r:embed="rId6" cstate="print">
            <a:lum bright="70000" contrast="-70000"/>
            <a:extLst>
              <a:ext uri="{28A0092B-C50C-407E-A947-70E740481C1C}">
                <a14:useLocalDpi xmlns:a14="http://schemas.microsoft.com/office/drawing/2010/main" xmlns="" val="0"/>
              </a:ext>
            </a:extLst>
          </a:blip>
          <a:srcRect/>
          <a:stretch>
            <a:fillRect/>
          </a:stretch>
        </p:blipFill>
        <p:spPr bwMode="auto">
          <a:xfrm>
            <a:off x="9723851" y="4476253"/>
            <a:ext cx="1302758" cy="1302758"/>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Immagine 10">
            <a:extLst>
              <a:ext uri="{FF2B5EF4-FFF2-40B4-BE49-F238E27FC236}">
                <a16:creationId xmlns:a16="http://schemas.microsoft.com/office/drawing/2014/main" xmlns="" id="{BA1BDB9E-7A75-48E7-99D2-D46FDC502F3C}"/>
              </a:ext>
            </a:extLst>
          </p:cNvPr>
          <p:cNvPicPr>
            <a:picLocks noChangeAspect="1"/>
          </p:cNvPicPr>
          <p:nvPr/>
        </p:nvPicPr>
        <p:blipFill>
          <a:blip r:embed="rId7" cstate="print">
            <a:lum bright="70000" contrast="-70000"/>
            <a:extLst>
              <a:ext uri="{28A0092B-C50C-407E-A947-70E740481C1C}">
                <a14:useLocalDpi xmlns:a14="http://schemas.microsoft.com/office/drawing/2010/main" xmlns="" val="0"/>
              </a:ext>
            </a:extLst>
          </a:blip>
          <a:stretch>
            <a:fillRect/>
          </a:stretch>
        </p:blipFill>
        <p:spPr>
          <a:xfrm>
            <a:off x="9865369" y="1379022"/>
            <a:ext cx="1051827" cy="1026173"/>
          </a:xfrm>
          <a:prstGeom prst="rect">
            <a:avLst/>
          </a:prstGeom>
        </p:spPr>
      </p:pic>
      <p:sp>
        <p:nvSpPr>
          <p:cNvPr id="5" name="CasellaDiTesto 4"/>
          <p:cNvSpPr txBox="1"/>
          <p:nvPr/>
        </p:nvSpPr>
        <p:spPr>
          <a:xfrm>
            <a:off x="14730" y="601966"/>
            <a:ext cx="2528256" cy="369332"/>
          </a:xfrm>
          <a:prstGeom prst="rect">
            <a:avLst/>
          </a:prstGeom>
          <a:noFill/>
        </p:spPr>
        <p:txBody>
          <a:bodyPr wrap="none" rtlCol="0">
            <a:spAutoFit/>
          </a:bodyPr>
          <a:lstStyle/>
          <a:p>
            <a:r>
              <a:rPr lang="it-IT" dirty="0" smtClean="0"/>
              <a:t>Dipendenti o partner</a:t>
            </a:r>
            <a:endParaRPr lang="it-IT" dirty="0"/>
          </a:p>
        </p:txBody>
      </p:sp>
    </p:spTree>
    <p:extLst>
      <p:ext uri="{BB962C8B-B14F-4D97-AF65-F5344CB8AC3E}">
        <p14:creationId xmlns:p14="http://schemas.microsoft.com/office/powerpoint/2010/main" xmlns="" val="3179132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Elaborazione 29">
            <a:extLst>
              <a:ext uri="{FF2B5EF4-FFF2-40B4-BE49-F238E27FC236}">
                <a16:creationId xmlns:a16="http://schemas.microsoft.com/office/drawing/2014/main" xmlns="" id="{8AA135C1-60F5-41E3-BC26-F98C1F4A1A9A}"/>
              </a:ext>
            </a:extLst>
          </p:cNvPr>
          <p:cNvSpPr/>
          <p:nvPr/>
        </p:nvSpPr>
        <p:spPr>
          <a:xfrm>
            <a:off x="-5070" y="3379500"/>
            <a:ext cx="8816196" cy="3485202"/>
          </a:xfrm>
          <a:prstGeom prst="flowChartProcess">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4" name="Elaborazione 13">
            <a:extLst>
              <a:ext uri="{FF2B5EF4-FFF2-40B4-BE49-F238E27FC236}">
                <a16:creationId xmlns:a16="http://schemas.microsoft.com/office/drawing/2014/main" xmlns="" id="{D196522F-FD5B-4D98-8E11-918D3F154707}"/>
              </a:ext>
            </a:extLst>
          </p:cNvPr>
          <p:cNvSpPr/>
          <p:nvPr/>
        </p:nvSpPr>
        <p:spPr>
          <a:xfrm>
            <a:off x="0" y="536106"/>
            <a:ext cx="8212347" cy="3485202"/>
          </a:xfrm>
          <a:prstGeom prst="flowChart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48" name="Rettangolo 47">
            <a:extLst>
              <a:ext uri="{FF2B5EF4-FFF2-40B4-BE49-F238E27FC236}">
                <a16:creationId xmlns:a16="http://schemas.microsoft.com/office/drawing/2014/main" xmlns=""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627141" y="0"/>
            <a:ext cx="50334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dirty="0">
                <a:ln>
                  <a:noFill/>
                </a:ln>
                <a:solidFill>
                  <a:prstClr val="white"/>
                </a:solidFill>
                <a:effectLst/>
                <a:uLnTx/>
                <a:uFillTx/>
                <a:latin typeface="Microsoft Yi Baiti" panose="03000500000000000000" pitchFamily="66" charset="0"/>
                <a:ea typeface="Microsoft Yi Baiti" panose="03000500000000000000" pitchFamily="66" charset="0"/>
                <a:cs typeface="+mn-cs"/>
              </a:rPr>
              <a:t>5</a:t>
            </a:r>
          </a:p>
        </p:txBody>
      </p:sp>
      <p:sp>
        <p:nvSpPr>
          <p:cNvPr id="20" name="Segnaposto testo 3">
            <a:extLst>
              <a:ext uri="{FF2B5EF4-FFF2-40B4-BE49-F238E27FC236}">
                <a16:creationId xmlns:a16="http://schemas.microsoft.com/office/drawing/2014/main" xmlns="" id="{961F039E-065F-4BF9-B992-93C7C45A9373}"/>
              </a:ext>
            </a:extLst>
          </p:cNvPr>
          <p:cNvSpPr>
            <a:spLocks noGrp="1"/>
          </p:cNvSpPr>
          <p:nvPr>
            <p:ph type="body" sz="quarter" idx="11"/>
          </p:nvPr>
        </p:nvSpPr>
        <p:spPr>
          <a:xfrm>
            <a:off x="55123" y="6051"/>
            <a:ext cx="11496675" cy="341313"/>
          </a:xfrm>
        </p:spPr>
        <p:txBody>
          <a:bodyPr anchor="ctr" anchorCtr="0">
            <a:noAutofit/>
          </a:bodyPr>
          <a:lstStyle/>
          <a:p>
            <a:r>
              <a:rPr lang="it-IT" sz="3200" dirty="0">
                <a:solidFill>
                  <a:schemeClr val="tx1"/>
                </a:solidFill>
                <a:latin typeface="Microsoft Yi Baiti" panose="03000500000000000000" pitchFamily="66" charset="0"/>
                <a:ea typeface="Microsoft Yi Baiti" panose="03000500000000000000" pitchFamily="66" charset="0"/>
              </a:rPr>
              <a:t>La frode informatica </a:t>
            </a:r>
            <a:r>
              <a:rPr lang="it-IT" sz="3200" dirty="0" smtClean="0">
                <a:solidFill>
                  <a:schemeClr val="tx1"/>
                </a:solidFill>
                <a:latin typeface="Microsoft Yi Baiti" panose="03000500000000000000" pitchFamily="66" charset="0"/>
                <a:ea typeface="Microsoft Yi Baiti" panose="03000500000000000000" pitchFamily="66" charset="0"/>
              </a:rPr>
              <a:t>1/2</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13" name="Documento 12">
            <a:extLst>
              <a:ext uri="{FF2B5EF4-FFF2-40B4-BE49-F238E27FC236}">
                <a16:creationId xmlns:a16="http://schemas.microsoft.com/office/drawing/2014/main" xmlns="" id="{E9347E24-CD42-4187-AF4B-B26BC004BD7E}"/>
              </a:ext>
            </a:extLst>
          </p:cNvPr>
          <p:cNvSpPr>
            <a:spLocks/>
          </p:cNvSpPr>
          <p:nvPr/>
        </p:nvSpPr>
        <p:spPr>
          <a:xfrm rot="5400000">
            <a:off x="6778036" y="1440986"/>
            <a:ext cx="6378699" cy="4449228"/>
          </a:xfrm>
          <a:prstGeom prst="flowChartDocument">
            <a:avLst/>
          </a:prstGeom>
          <a:blipFill dpi="0" rotWithShape="0">
            <a:blip r:embed="rId3" cstate="print">
              <a:alphaModFix amt="99000"/>
            </a:blip>
            <a:srcRect/>
            <a:stretch>
              <a:fillRect l="-960" r="-37548" b="-4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7" name="Rettangolo 16">
            <a:extLst>
              <a:ext uri="{FF2B5EF4-FFF2-40B4-BE49-F238E27FC236}">
                <a16:creationId xmlns:a16="http://schemas.microsoft.com/office/drawing/2014/main" xmlns="" id="{ACAA8D01-21AE-4135-8469-791D7CBC3AD4}"/>
              </a:ext>
            </a:extLst>
          </p:cNvPr>
          <p:cNvSpPr/>
          <p:nvPr/>
        </p:nvSpPr>
        <p:spPr>
          <a:xfrm>
            <a:off x="201898" y="1708724"/>
            <a:ext cx="4646912" cy="1286186"/>
          </a:xfrm>
          <a:prstGeom prst="rect">
            <a:avLst/>
          </a:prstGeom>
        </p:spPr>
        <p:txBody>
          <a:bodyPr wrap="square">
            <a:spAutoFit/>
          </a:bodyPr>
          <a:lstStyle/>
          <a:p>
            <a:pPr lvl="0">
              <a:lnSpc>
                <a:spcPct val="150000"/>
              </a:lnSpc>
            </a:pPr>
            <a:r>
              <a:rPr lang="it-IT" dirty="0">
                <a:solidFill>
                  <a:srgbClr val="EBEBEB">
                    <a:lumMod val="75000"/>
                  </a:srgbClr>
                </a:solidFill>
              </a:rPr>
              <a:t>Alterare un servizio o un procedimento di elaborazione di dati con lo scopo di procurarsi un ingiusto profitto. </a:t>
            </a:r>
          </a:p>
        </p:txBody>
      </p:sp>
      <p:sp>
        <p:nvSpPr>
          <p:cNvPr id="23" name="Goccia 22">
            <a:extLst>
              <a:ext uri="{FF2B5EF4-FFF2-40B4-BE49-F238E27FC236}">
                <a16:creationId xmlns:a16="http://schemas.microsoft.com/office/drawing/2014/main" xmlns="" id="{C57C8360-8269-4875-8ADE-12259106F6E1}"/>
              </a:ext>
            </a:extLst>
          </p:cNvPr>
          <p:cNvSpPr/>
          <p:nvPr/>
        </p:nvSpPr>
        <p:spPr>
          <a:xfrm rot="2700000">
            <a:off x="78819" y="4177689"/>
            <a:ext cx="2355864" cy="2300106"/>
          </a:xfrm>
          <a:prstGeom prst="teardrop">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7" name="Rettangolo 36">
            <a:extLst>
              <a:ext uri="{FF2B5EF4-FFF2-40B4-BE49-F238E27FC236}">
                <a16:creationId xmlns:a16="http://schemas.microsoft.com/office/drawing/2014/main" xmlns="" id="{06891F85-01DB-4D4B-A016-004CD0E9C83F}"/>
              </a:ext>
            </a:extLst>
          </p:cNvPr>
          <p:cNvSpPr/>
          <p:nvPr/>
        </p:nvSpPr>
        <p:spPr>
          <a:xfrm>
            <a:off x="2864724" y="4874524"/>
            <a:ext cx="5347623" cy="1338828"/>
          </a:xfrm>
          <a:prstGeom prst="rect">
            <a:avLst/>
          </a:prstGeom>
        </p:spPr>
        <p:txBody>
          <a:bodyPr wrap="square">
            <a:spAutoFit/>
          </a:bodyPr>
          <a:lstStyle/>
          <a:p>
            <a:pPr>
              <a:lnSpc>
                <a:spcPct val="150000"/>
              </a:lnSpc>
              <a:defRPr/>
            </a:pPr>
            <a:r>
              <a:rPr lang="it-IT" dirty="0">
                <a:solidFill>
                  <a:srgbClr val="EBEBEB">
                    <a:lumMod val="75000"/>
                  </a:srgbClr>
                </a:solidFill>
              </a:rPr>
              <a:t>Titolo XIII «de</a:t>
            </a:r>
            <a:r>
              <a:rPr lang="it-IT" dirty="0" smtClean="0">
                <a:solidFill>
                  <a:srgbClr val="EBEBEB">
                    <a:lumMod val="75000"/>
                  </a:srgbClr>
                </a:solidFill>
              </a:rPr>
              <a:t>i</a:t>
            </a:r>
            <a:r>
              <a:rPr lang="it-IT" dirty="0">
                <a:solidFill>
                  <a:srgbClr val="EBEBEB">
                    <a:lumMod val="75000"/>
                  </a:srgbClr>
                </a:solidFill>
              </a:rPr>
              <a:t> delitti contro il patrimonio», Capo II  </a:t>
            </a:r>
            <a:r>
              <a:rPr lang="it-IT" dirty="0" smtClean="0">
                <a:solidFill>
                  <a:srgbClr val="EBEBEB">
                    <a:lumMod val="75000"/>
                  </a:srgbClr>
                </a:solidFill>
              </a:rPr>
              <a:t>«dei</a:t>
            </a:r>
            <a:r>
              <a:rPr lang="it-IT" dirty="0">
                <a:solidFill>
                  <a:srgbClr val="EBEBEB">
                    <a:lumMod val="75000"/>
                  </a:srgbClr>
                </a:solidFill>
              </a:rPr>
              <a:t> delitti contro il patrimonio mediante frode».</a:t>
            </a:r>
          </a:p>
        </p:txBody>
      </p:sp>
      <p:sp>
        <p:nvSpPr>
          <p:cNvPr id="41" name="Goccia 40">
            <a:extLst>
              <a:ext uri="{FF2B5EF4-FFF2-40B4-BE49-F238E27FC236}">
                <a16:creationId xmlns:a16="http://schemas.microsoft.com/office/drawing/2014/main" xmlns="" id="{ED34B437-BD07-4240-B46E-68949A03EE44}"/>
              </a:ext>
            </a:extLst>
          </p:cNvPr>
          <p:cNvSpPr/>
          <p:nvPr/>
        </p:nvSpPr>
        <p:spPr>
          <a:xfrm rot="13459496">
            <a:off x="5191378" y="1128774"/>
            <a:ext cx="2355864" cy="2300106"/>
          </a:xfrm>
          <a:prstGeom prst="teardrop">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4" name="Rettangolo 3">
            <a:extLst>
              <a:ext uri="{FF2B5EF4-FFF2-40B4-BE49-F238E27FC236}">
                <a16:creationId xmlns:a16="http://schemas.microsoft.com/office/drawing/2014/main" xmlns="" id="{912A912C-6FAB-47E7-A458-0709DAECC9E8}"/>
              </a:ext>
            </a:extLst>
          </p:cNvPr>
          <p:cNvSpPr/>
          <p:nvPr/>
        </p:nvSpPr>
        <p:spPr>
          <a:xfrm>
            <a:off x="-2141924" y="-6699"/>
            <a:ext cx="2141924" cy="4084024"/>
          </a:xfrm>
          <a:prstGeom prst="rect">
            <a:avLst/>
          </a:prstGeom>
          <a:solidFill>
            <a:schemeClr val="tx1">
              <a:alpha val="5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1"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rPr>
              <a:t>Note sviluppo:</a:t>
            </a:r>
          </a:p>
          <a:p>
            <a:pPr lvl="0"/>
            <a:r>
              <a:rPr lang="it-IT" sz="1600" dirty="0">
                <a:solidFill>
                  <a:srgbClr val="1E5155">
                    <a:lumMod val="75000"/>
                  </a:srgbClr>
                </a:solidFill>
                <a:hlinkClick r:id="rId4"/>
              </a:rPr>
              <a:t>https://pixabay.com/it/hacking-cyber-blackandwhite-2903156/</a:t>
            </a:r>
            <a:endParaRPr lang="it-IT" sz="1600" dirty="0">
              <a:solidFill>
                <a:srgbClr val="1E5155">
                  <a:lumMod val="75000"/>
                </a:srgbClr>
              </a:solidFill>
            </a:endParaRPr>
          </a:p>
          <a:p>
            <a:pPr lvl="0"/>
            <a:endParaRPr kumimoji="0" lang="it-IT" sz="1600"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endParaRPr>
          </a:p>
          <a:p>
            <a:r>
              <a:rPr lang="it-IT" sz="1600" dirty="0">
                <a:solidFill>
                  <a:schemeClr val="bg2">
                    <a:lumMod val="75000"/>
                  </a:schemeClr>
                </a:solidFill>
              </a:rPr>
              <a:t>Popup relativo a testo 4</a:t>
            </a:r>
          </a:p>
          <a:p>
            <a:endParaRPr lang="it-IT" sz="1600" dirty="0">
              <a:solidFill>
                <a:schemeClr val="bg2">
                  <a:lumMod val="75000"/>
                </a:schemeClr>
              </a:solidFill>
            </a:endParaRPr>
          </a:p>
          <a:p>
            <a:r>
              <a:rPr lang="it-IT" sz="1600" dirty="0">
                <a:solidFill>
                  <a:schemeClr val="bg2">
                    <a:lumMod val="75000"/>
                  </a:schemeClr>
                </a:solidFill>
              </a:rPr>
              <a:t>Sostituire testo alla fine dell’audio con quello presente nella successiva slide</a:t>
            </a:r>
          </a:p>
          <a:p>
            <a:pPr lvl="0"/>
            <a:endParaRPr kumimoji="0" lang="it-IT" sz="1600"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endParaRPr>
          </a:p>
        </p:txBody>
      </p:sp>
      <p:sp>
        <p:nvSpPr>
          <p:cNvPr id="5" name="Ovale 4">
            <a:extLst>
              <a:ext uri="{FF2B5EF4-FFF2-40B4-BE49-F238E27FC236}">
                <a16:creationId xmlns:a16="http://schemas.microsoft.com/office/drawing/2014/main" xmlns="" id="{A7163CD0-CF3F-4123-937C-3579851E45E6}"/>
              </a:ext>
            </a:extLst>
          </p:cNvPr>
          <p:cNvSpPr/>
          <p:nvPr/>
        </p:nvSpPr>
        <p:spPr>
          <a:xfrm>
            <a:off x="6158414" y="1367644"/>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a:ln>
                  <a:noFill/>
                </a:ln>
                <a:solidFill>
                  <a:srgbClr val="1E5155">
                    <a:lumMod val="75000"/>
                  </a:srgbClr>
                </a:solidFill>
                <a:effectLst/>
                <a:uLnTx/>
                <a:uFillTx/>
                <a:latin typeface="Century Gothic" panose="020B0502020202020204"/>
                <a:ea typeface="+mn-ea"/>
                <a:cs typeface="+mn-cs"/>
              </a:rPr>
              <a:t>1</a:t>
            </a:r>
          </a:p>
        </p:txBody>
      </p:sp>
      <p:sp>
        <p:nvSpPr>
          <p:cNvPr id="21" name="Ovale 20">
            <a:extLst>
              <a:ext uri="{FF2B5EF4-FFF2-40B4-BE49-F238E27FC236}">
                <a16:creationId xmlns:a16="http://schemas.microsoft.com/office/drawing/2014/main" xmlns="" id="{3E4C7381-AEC8-47B8-BFE5-0185391D81BA}"/>
              </a:ext>
            </a:extLst>
          </p:cNvPr>
          <p:cNvSpPr/>
          <p:nvPr/>
        </p:nvSpPr>
        <p:spPr>
          <a:xfrm>
            <a:off x="1967865" y="1386500"/>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a:ln>
                  <a:noFill/>
                </a:ln>
                <a:solidFill>
                  <a:srgbClr val="1E5155">
                    <a:lumMod val="75000"/>
                  </a:srgbClr>
                </a:solidFill>
                <a:effectLst/>
                <a:uLnTx/>
                <a:uFillTx/>
                <a:latin typeface="Century Gothic" panose="020B0502020202020204"/>
                <a:ea typeface="+mn-ea"/>
                <a:cs typeface="+mn-cs"/>
              </a:rPr>
              <a:t>2</a:t>
            </a:r>
          </a:p>
        </p:txBody>
      </p:sp>
      <p:sp>
        <p:nvSpPr>
          <p:cNvPr id="22" name="Ovale 21">
            <a:extLst>
              <a:ext uri="{FF2B5EF4-FFF2-40B4-BE49-F238E27FC236}">
                <a16:creationId xmlns:a16="http://schemas.microsoft.com/office/drawing/2014/main" xmlns="" id="{BD01B1B7-C3C0-4452-B85D-9CE2B200E602}"/>
              </a:ext>
            </a:extLst>
          </p:cNvPr>
          <p:cNvSpPr/>
          <p:nvPr/>
        </p:nvSpPr>
        <p:spPr>
          <a:xfrm>
            <a:off x="2409976" y="4234728"/>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a:ln>
                  <a:noFill/>
                </a:ln>
                <a:solidFill>
                  <a:srgbClr val="1E5155">
                    <a:lumMod val="75000"/>
                  </a:srgbClr>
                </a:solidFill>
                <a:effectLst/>
                <a:uLnTx/>
                <a:uFillTx/>
                <a:latin typeface="Century Gothic" panose="020B0502020202020204"/>
                <a:ea typeface="+mn-ea"/>
                <a:cs typeface="+mn-cs"/>
              </a:rPr>
              <a:t>3</a:t>
            </a:r>
          </a:p>
        </p:txBody>
      </p:sp>
      <p:sp>
        <p:nvSpPr>
          <p:cNvPr id="31" name="CasellaDiTesto 30">
            <a:extLst>
              <a:ext uri="{FF2B5EF4-FFF2-40B4-BE49-F238E27FC236}">
                <a16:creationId xmlns:a16="http://schemas.microsoft.com/office/drawing/2014/main" xmlns="" id="{B3B4A0DA-23BE-4260-B4EE-F8E6DB13F28E}"/>
              </a:ext>
            </a:extLst>
          </p:cNvPr>
          <p:cNvSpPr txBox="1"/>
          <p:nvPr/>
        </p:nvSpPr>
        <p:spPr>
          <a:xfrm>
            <a:off x="4962317" y="1832630"/>
            <a:ext cx="2601867" cy="95923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1000"/>
              </a:spcBef>
              <a:spcAft>
                <a:spcPts val="0"/>
              </a:spcAft>
              <a:buClrTx/>
              <a:buSzTx/>
              <a:buFontTx/>
              <a:buNone/>
              <a:tabLst/>
              <a:defRPr/>
            </a:pPr>
            <a:r>
              <a:rPr kumimoji="0" lang="it-IT" sz="2400" b="1" i="0" u="none" strike="noStrike" kern="1200" cap="none" spc="0" normalizeH="0" baseline="0" noProof="0" dirty="0">
                <a:ln>
                  <a:noFill/>
                </a:ln>
                <a:solidFill>
                  <a:prstClr val="white"/>
                </a:solidFill>
                <a:effectLst/>
                <a:uLnTx/>
                <a:uFillTx/>
                <a:latin typeface="Tempus Sans ITC" panose="04020404030D07020202" pitchFamily="82" charset="0"/>
                <a:ea typeface="+mn-ea"/>
                <a:cs typeface="Gisha" panose="020B0502040204020203" pitchFamily="34" charset="-79"/>
              </a:rPr>
              <a:t>Frode </a:t>
            </a:r>
          </a:p>
          <a:p>
            <a:pPr marL="0" marR="0" lvl="0" indent="0" algn="ctr" defTabSz="457200" rtl="0" eaLnBrk="1" fontAlgn="auto" latinLnBrk="0" hangingPunct="1">
              <a:lnSpc>
                <a:spcPct val="100000"/>
              </a:lnSpc>
              <a:spcBef>
                <a:spcPts val="1000"/>
              </a:spcBef>
              <a:spcAft>
                <a:spcPts val="0"/>
              </a:spcAft>
              <a:buClrTx/>
              <a:buSzTx/>
              <a:buFontTx/>
              <a:buNone/>
              <a:tabLst/>
              <a:defRPr/>
            </a:pPr>
            <a:r>
              <a:rPr kumimoji="0" lang="it-IT" sz="2400" b="1" i="0" u="none" strike="noStrike" kern="1200" cap="none" spc="0" normalizeH="0" baseline="0" noProof="0" dirty="0">
                <a:ln>
                  <a:noFill/>
                </a:ln>
                <a:solidFill>
                  <a:prstClr val="white"/>
                </a:solidFill>
                <a:effectLst/>
                <a:uLnTx/>
                <a:uFillTx/>
                <a:latin typeface="Tempus Sans ITC" panose="04020404030D07020202" pitchFamily="82" charset="0"/>
                <a:ea typeface="+mn-ea"/>
                <a:cs typeface="Gisha" panose="020B0502040204020203" pitchFamily="34" charset="-79"/>
              </a:rPr>
              <a:t>informatica</a:t>
            </a:r>
          </a:p>
        </p:txBody>
      </p:sp>
      <p:sp>
        <p:nvSpPr>
          <p:cNvPr id="32" name="Ovale 31">
            <a:extLst>
              <a:ext uri="{FF2B5EF4-FFF2-40B4-BE49-F238E27FC236}">
                <a16:creationId xmlns:a16="http://schemas.microsoft.com/office/drawing/2014/main" xmlns="" id="{3C66B562-94D0-4AAF-AFF6-6635E811C8EE}"/>
              </a:ext>
            </a:extLst>
          </p:cNvPr>
          <p:cNvSpPr/>
          <p:nvPr/>
        </p:nvSpPr>
        <p:spPr>
          <a:xfrm>
            <a:off x="6282365" y="5397801"/>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rPr>
              <a:t>4</a:t>
            </a:r>
          </a:p>
        </p:txBody>
      </p:sp>
      <p:sp>
        <p:nvSpPr>
          <p:cNvPr id="35" name="CasellaDiTesto 34">
            <a:extLst>
              <a:ext uri="{FF2B5EF4-FFF2-40B4-BE49-F238E27FC236}">
                <a16:creationId xmlns:a16="http://schemas.microsoft.com/office/drawing/2014/main" xmlns="" id="{AE01C165-6C65-4A3E-8F43-8D5C49BB5DA5}"/>
              </a:ext>
            </a:extLst>
          </p:cNvPr>
          <p:cNvSpPr txBox="1"/>
          <p:nvPr/>
        </p:nvSpPr>
        <p:spPr>
          <a:xfrm>
            <a:off x="1481245" y="4410058"/>
            <a:ext cx="617223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it-IT" sz="2000" b="1" i="0" u="none" strike="noStrike" kern="1200" cap="none" spc="0" normalizeH="0" baseline="0" noProof="0" dirty="0">
                <a:ln>
                  <a:noFill/>
                </a:ln>
                <a:effectLst/>
                <a:uLnTx/>
                <a:uFillTx/>
                <a:latin typeface="Tempus Sans ITC" panose="04020404030D07020202" pitchFamily="82" charset="0"/>
                <a:ea typeface="+mn-ea"/>
                <a:cs typeface="Gisha" panose="020B0502040204020203" pitchFamily="34" charset="-79"/>
              </a:rPr>
              <a:t>Art</a:t>
            </a:r>
            <a:r>
              <a:rPr lang="it-IT" sz="2000" b="1" dirty="0">
                <a:latin typeface="Tempus Sans ITC" panose="04020404030D07020202" pitchFamily="82" charset="0"/>
                <a:cs typeface="Gisha" panose="020B0502040204020203" pitchFamily="34" charset="-79"/>
              </a:rPr>
              <a:t>. </a:t>
            </a:r>
            <a:r>
              <a:rPr lang="it-IT" sz="2000" b="1" dirty="0" smtClean="0">
                <a:latin typeface="Tempus Sans ITC" panose="04020404030D07020202" pitchFamily="82" charset="0"/>
                <a:cs typeface="Gisha" panose="020B0502040204020203" pitchFamily="34" charset="-79"/>
              </a:rPr>
              <a:t>640 - ter </a:t>
            </a:r>
            <a:r>
              <a:rPr lang="it-IT" sz="2000" b="1" dirty="0">
                <a:latin typeface="Tempus Sans ITC" panose="04020404030D07020202" pitchFamily="82" charset="0"/>
                <a:cs typeface="Gisha" panose="020B0502040204020203" pitchFamily="34" charset="-79"/>
              </a:rPr>
              <a:t>del Codice Penale</a:t>
            </a:r>
            <a:endParaRPr kumimoji="0" lang="it-IT" sz="2000" b="1" i="0" u="none" strike="noStrike" kern="1200" cap="none" spc="0" normalizeH="0" baseline="0" noProof="0" dirty="0">
              <a:ln>
                <a:noFill/>
              </a:ln>
              <a:effectLst/>
              <a:uLnTx/>
              <a:uFillTx/>
              <a:latin typeface="Tempus Sans ITC" panose="04020404030D07020202" pitchFamily="82" charset="0"/>
              <a:ea typeface="+mn-ea"/>
              <a:cs typeface="Gisha" panose="020B0502040204020203" pitchFamily="34" charset="-79"/>
            </a:endParaRPr>
          </a:p>
        </p:txBody>
      </p:sp>
      <p:pic>
        <p:nvPicPr>
          <p:cNvPr id="36" name="Immagine 35">
            <a:extLst>
              <a:ext uri="{FF2B5EF4-FFF2-40B4-BE49-F238E27FC236}">
                <a16:creationId xmlns:a16="http://schemas.microsoft.com/office/drawing/2014/main" xmlns="" id="{E7FBAE62-F652-441D-B78B-8E28FC566410}"/>
              </a:ext>
            </a:extLst>
          </p:cNvPr>
          <p:cNvPicPr>
            <a:picLocks noChangeAspect="1"/>
          </p:cNvPicPr>
          <p:nvPr/>
        </p:nvPicPr>
        <p:blipFill>
          <a:blip r:embed="rId5" cstate="print">
            <a:lum bright="70000" contrast="-70000"/>
            <a:extLst>
              <a:ext uri="{28A0092B-C50C-407E-A947-70E740481C1C}">
                <a14:useLocalDpi xmlns:a14="http://schemas.microsoft.com/office/drawing/2010/main" xmlns="" val="0"/>
              </a:ext>
            </a:extLst>
          </a:blip>
          <a:stretch>
            <a:fillRect/>
          </a:stretch>
        </p:blipFill>
        <p:spPr>
          <a:xfrm>
            <a:off x="7542651" y="5058924"/>
            <a:ext cx="537635" cy="537635"/>
          </a:xfrm>
          <a:prstGeom prst="rect">
            <a:avLst/>
          </a:prstGeom>
        </p:spPr>
      </p:pic>
      <p:sp>
        <p:nvSpPr>
          <p:cNvPr id="38" name="CasellaDiTesto 37">
            <a:extLst>
              <a:ext uri="{FF2B5EF4-FFF2-40B4-BE49-F238E27FC236}">
                <a16:creationId xmlns:a16="http://schemas.microsoft.com/office/drawing/2014/main" xmlns="" id="{2B98DAA9-1B68-421C-9542-56DB3EE9C280}"/>
              </a:ext>
            </a:extLst>
          </p:cNvPr>
          <p:cNvSpPr txBox="1"/>
          <p:nvPr/>
        </p:nvSpPr>
        <p:spPr>
          <a:xfrm>
            <a:off x="7742771" y="6527206"/>
            <a:ext cx="4929554" cy="338554"/>
          </a:xfrm>
          <a:prstGeom prst="rect">
            <a:avLst/>
          </a:prstGeom>
          <a:noFill/>
        </p:spPr>
        <p:txBody>
          <a:bodyPr wrap="square" rtlCol="0">
            <a:spAutoFit/>
          </a:bodyPr>
          <a:lstStyle/>
          <a:p>
            <a:r>
              <a:rPr lang="it-IT" sz="1600" i="1" dirty="0">
                <a:latin typeface="Times New Roman" panose="02020603050405020304" pitchFamily="18" charset="0"/>
                <a:cs typeface="Times New Roman" panose="02020603050405020304" pitchFamily="18" charset="0"/>
              </a:rPr>
              <a:t>Fai clic sull'info point per approfondire l’argomento</a:t>
            </a:r>
          </a:p>
        </p:txBody>
      </p:sp>
      <p:pic>
        <p:nvPicPr>
          <p:cNvPr id="39" name="Immagine 38">
            <a:extLst>
              <a:ext uri="{FF2B5EF4-FFF2-40B4-BE49-F238E27FC236}">
                <a16:creationId xmlns:a16="http://schemas.microsoft.com/office/drawing/2014/main" xmlns="" id="{99A8A124-89B1-4539-B78D-7135A90BD6AF}"/>
              </a:ext>
            </a:extLst>
          </p:cNvPr>
          <p:cNvPicPr>
            <a:picLocks noChangeAspect="1"/>
          </p:cNvPicPr>
          <p:nvPr/>
        </p:nvPicPr>
        <p:blipFill>
          <a:blip r:embed="rId6" cstate="print">
            <a:lum bright="70000" contrast="-70000"/>
            <a:extLst>
              <a:ext uri="{28A0092B-C50C-407E-A947-70E740481C1C}">
                <a14:useLocalDpi xmlns:a14="http://schemas.microsoft.com/office/drawing/2010/main" xmlns="" val="0"/>
              </a:ext>
            </a:extLst>
          </a:blip>
          <a:stretch>
            <a:fillRect/>
          </a:stretch>
        </p:blipFill>
        <p:spPr>
          <a:xfrm>
            <a:off x="727704" y="4660984"/>
            <a:ext cx="1098405" cy="1098405"/>
          </a:xfrm>
          <a:prstGeom prst="rect">
            <a:avLst/>
          </a:prstGeom>
        </p:spPr>
      </p:pic>
    </p:spTree>
    <p:extLst>
      <p:ext uri="{BB962C8B-B14F-4D97-AF65-F5344CB8AC3E}">
        <p14:creationId xmlns:p14="http://schemas.microsoft.com/office/powerpoint/2010/main" xmlns="" val="144775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Elaborazione 29">
            <a:extLst>
              <a:ext uri="{FF2B5EF4-FFF2-40B4-BE49-F238E27FC236}">
                <a16:creationId xmlns:a16="http://schemas.microsoft.com/office/drawing/2014/main" xmlns="" id="{8AA135C1-60F5-41E3-BC26-F98C1F4A1A9A}"/>
              </a:ext>
            </a:extLst>
          </p:cNvPr>
          <p:cNvSpPr/>
          <p:nvPr/>
        </p:nvSpPr>
        <p:spPr>
          <a:xfrm>
            <a:off x="-5070" y="3379500"/>
            <a:ext cx="8816196" cy="3485202"/>
          </a:xfrm>
          <a:prstGeom prst="flowChartProcess">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4" name="Elaborazione 13">
            <a:extLst>
              <a:ext uri="{FF2B5EF4-FFF2-40B4-BE49-F238E27FC236}">
                <a16:creationId xmlns:a16="http://schemas.microsoft.com/office/drawing/2014/main" xmlns="" id="{D196522F-FD5B-4D98-8E11-918D3F154707}"/>
              </a:ext>
            </a:extLst>
          </p:cNvPr>
          <p:cNvSpPr/>
          <p:nvPr/>
        </p:nvSpPr>
        <p:spPr>
          <a:xfrm>
            <a:off x="0" y="536106"/>
            <a:ext cx="8212347" cy="3485202"/>
          </a:xfrm>
          <a:prstGeom prst="flowChart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48" name="Rettangolo 47">
            <a:extLst>
              <a:ext uri="{FF2B5EF4-FFF2-40B4-BE49-F238E27FC236}">
                <a16:creationId xmlns:a16="http://schemas.microsoft.com/office/drawing/2014/main" xmlns=""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627141" y="0"/>
            <a:ext cx="50334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dirty="0" smtClean="0">
                <a:ln>
                  <a:noFill/>
                </a:ln>
                <a:solidFill>
                  <a:prstClr val="white"/>
                </a:solidFill>
                <a:effectLst/>
                <a:uLnTx/>
                <a:uFillTx/>
                <a:latin typeface="Microsoft Yi Baiti" panose="03000500000000000000" pitchFamily="66" charset="0"/>
                <a:ea typeface="Microsoft Yi Baiti" panose="03000500000000000000" pitchFamily="66" charset="0"/>
                <a:cs typeface="+mn-cs"/>
              </a:rPr>
              <a:t>6</a:t>
            </a:r>
            <a:endParaRPr kumimoji="0" lang="it-IT" sz="1600" b="0" i="0" u="none" strike="noStrike" kern="1200" cap="none" spc="0" normalizeH="0" baseline="0" noProof="0" dirty="0">
              <a:ln>
                <a:noFill/>
              </a:ln>
              <a:solidFill>
                <a:prstClr val="white"/>
              </a:solidFill>
              <a:effectLst/>
              <a:uLnTx/>
              <a:uFillTx/>
              <a:latin typeface="Microsoft Yi Baiti" panose="03000500000000000000" pitchFamily="66" charset="0"/>
              <a:ea typeface="Microsoft Yi Baiti" panose="03000500000000000000" pitchFamily="66" charset="0"/>
              <a:cs typeface="+mn-cs"/>
            </a:endParaRPr>
          </a:p>
        </p:txBody>
      </p:sp>
      <p:sp>
        <p:nvSpPr>
          <p:cNvPr id="20" name="Segnaposto testo 3">
            <a:extLst>
              <a:ext uri="{FF2B5EF4-FFF2-40B4-BE49-F238E27FC236}">
                <a16:creationId xmlns:a16="http://schemas.microsoft.com/office/drawing/2014/main" xmlns="" id="{961F039E-065F-4BF9-B992-93C7C45A9373}"/>
              </a:ext>
            </a:extLst>
          </p:cNvPr>
          <p:cNvSpPr>
            <a:spLocks noGrp="1"/>
          </p:cNvSpPr>
          <p:nvPr>
            <p:ph type="body" sz="quarter" idx="11"/>
          </p:nvPr>
        </p:nvSpPr>
        <p:spPr>
          <a:xfrm>
            <a:off x="55123" y="6051"/>
            <a:ext cx="11496675" cy="341313"/>
          </a:xfrm>
        </p:spPr>
        <p:txBody>
          <a:bodyPr anchor="ctr" anchorCtr="0">
            <a:noAutofit/>
          </a:bodyPr>
          <a:lstStyle/>
          <a:p>
            <a:r>
              <a:rPr lang="it-IT" sz="3200" dirty="0">
                <a:solidFill>
                  <a:schemeClr val="tx1"/>
                </a:solidFill>
                <a:latin typeface="Microsoft Yi Baiti" panose="03000500000000000000" pitchFamily="66" charset="0"/>
                <a:ea typeface="Microsoft Yi Baiti" panose="03000500000000000000" pitchFamily="66" charset="0"/>
              </a:rPr>
              <a:t>La frode informatica </a:t>
            </a:r>
            <a:r>
              <a:rPr lang="it-IT" sz="3200" dirty="0" smtClean="0">
                <a:solidFill>
                  <a:schemeClr val="tx1"/>
                </a:solidFill>
                <a:latin typeface="Microsoft Yi Baiti" panose="03000500000000000000" pitchFamily="66" charset="0"/>
                <a:ea typeface="Microsoft Yi Baiti" panose="03000500000000000000" pitchFamily="66" charset="0"/>
              </a:rPr>
              <a:t>2/</a:t>
            </a:r>
            <a:r>
              <a:rPr lang="it-IT" sz="3200" dirty="0" err="1" smtClean="0">
                <a:solidFill>
                  <a:schemeClr val="tx1"/>
                </a:solidFill>
                <a:latin typeface="Microsoft Yi Baiti" panose="03000500000000000000" pitchFamily="66" charset="0"/>
                <a:ea typeface="Microsoft Yi Baiti" panose="03000500000000000000" pitchFamily="66" charset="0"/>
              </a:rPr>
              <a:t>2</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13" name="Documento 12">
            <a:extLst>
              <a:ext uri="{FF2B5EF4-FFF2-40B4-BE49-F238E27FC236}">
                <a16:creationId xmlns:a16="http://schemas.microsoft.com/office/drawing/2014/main" xmlns="" id="{E9347E24-CD42-4187-AF4B-B26BC004BD7E}"/>
              </a:ext>
            </a:extLst>
          </p:cNvPr>
          <p:cNvSpPr>
            <a:spLocks/>
          </p:cNvSpPr>
          <p:nvPr/>
        </p:nvSpPr>
        <p:spPr>
          <a:xfrm rot="5400000">
            <a:off x="6778036" y="1440986"/>
            <a:ext cx="6378699" cy="4449228"/>
          </a:xfrm>
          <a:prstGeom prst="flowChartDocument">
            <a:avLst/>
          </a:prstGeom>
          <a:blipFill dpi="0" rotWithShape="0">
            <a:blip r:embed="rId3" cstate="print">
              <a:alphaModFix amt="99000"/>
            </a:blip>
            <a:srcRect/>
            <a:stretch>
              <a:fillRect l="-960" r="-37548" b="-4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7" name="Rettangolo 16">
            <a:extLst>
              <a:ext uri="{FF2B5EF4-FFF2-40B4-BE49-F238E27FC236}">
                <a16:creationId xmlns:a16="http://schemas.microsoft.com/office/drawing/2014/main" xmlns="" id="{ACAA8D01-21AE-4135-8469-791D7CBC3AD4}"/>
              </a:ext>
            </a:extLst>
          </p:cNvPr>
          <p:cNvSpPr/>
          <p:nvPr/>
        </p:nvSpPr>
        <p:spPr>
          <a:xfrm>
            <a:off x="210492" y="921678"/>
            <a:ext cx="4646912" cy="3046988"/>
          </a:xfrm>
          <a:prstGeom prst="rect">
            <a:avLst/>
          </a:prstGeom>
        </p:spPr>
        <p:txBody>
          <a:bodyPr wrap="square">
            <a:spAutoFit/>
          </a:bodyPr>
          <a:lstStyle/>
          <a:p>
            <a:pPr lvl="0">
              <a:lnSpc>
                <a:spcPct val="150000"/>
              </a:lnSpc>
            </a:pPr>
            <a:r>
              <a:rPr lang="it-IT" sz="2800" b="1" dirty="0">
                <a:solidFill>
                  <a:srgbClr val="EBEBEB">
                    <a:lumMod val="75000"/>
                  </a:srgbClr>
                </a:solidFill>
              </a:rPr>
              <a:t>«</a:t>
            </a:r>
            <a:r>
              <a:rPr lang="it-IT" dirty="0">
                <a:solidFill>
                  <a:srgbClr val="EBEBEB">
                    <a:lumMod val="75000"/>
                  </a:srgbClr>
                </a:solidFill>
              </a:rPr>
              <a:t>Il reato di frode informatica si differenzia dalla truffa perché l’attività fraudolenta dell’agente investe non la persona, bensì il sistema informatico di pertinenza della medesima, attraverso la manipolazione dello stesso</a:t>
            </a:r>
            <a:r>
              <a:rPr lang="it-IT" sz="2800" b="1" dirty="0">
                <a:solidFill>
                  <a:srgbClr val="EBEBEB">
                    <a:lumMod val="75000"/>
                  </a:srgbClr>
                </a:solidFill>
              </a:rPr>
              <a:t>»</a:t>
            </a:r>
            <a:r>
              <a:rPr lang="it-IT" dirty="0">
                <a:solidFill>
                  <a:srgbClr val="EBEBEB">
                    <a:lumMod val="75000"/>
                  </a:srgbClr>
                </a:solidFill>
              </a:rPr>
              <a:t>. </a:t>
            </a:r>
          </a:p>
        </p:txBody>
      </p:sp>
      <p:sp>
        <p:nvSpPr>
          <p:cNvPr id="37" name="Rettangolo 36">
            <a:extLst>
              <a:ext uri="{FF2B5EF4-FFF2-40B4-BE49-F238E27FC236}">
                <a16:creationId xmlns:a16="http://schemas.microsoft.com/office/drawing/2014/main" xmlns="" id="{06891F85-01DB-4D4B-A016-004CD0E9C83F}"/>
              </a:ext>
            </a:extLst>
          </p:cNvPr>
          <p:cNvSpPr/>
          <p:nvPr/>
        </p:nvSpPr>
        <p:spPr>
          <a:xfrm>
            <a:off x="3204823" y="4361947"/>
            <a:ext cx="5359852" cy="2169825"/>
          </a:xfrm>
          <a:prstGeom prst="rect">
            <a:avLst/>
          </a:prstGeom>
        </p:spPr>
        <p:txBody>
          <a:bodyPr wrap="square">
            <a:spAutoFit/>
          </a:bodyPr>
          <a:lstStyle/>
          <a:p>
            <a:pPr lvl="0">
              <a:lnSpc>
                <a:spcPct val="150000"/>
              </a:lnSpc>
              <a:defRPr/>
            </a:pPr>
            <a:r>
              <a:rPr lang="it-IT" dirty="0">
                <a:solidFill>
                  <a:srgbClr val="EBEBEB">
                    <a:lumMod val="75000"/>
                  </a:srgbClr>
                </a:solidFill>
              </a:rPr>
              <a:t>alterazione del funzionamento di un sistema informatico, procurando ingiusto profitto;</a:t>
            </a:r>
          </a:p>
          <a:p>
            <a:pPr lvl="0">
              <a:lnSpc>
                <a:spcPct val="150000"/>
              </a:lnSpc>
              <a:defRPr/>
            </a:pPr>
            <a:r>
              <a:rPr lang="it-IT" dirty="0">
                <a:solidFill>
                  <a:srgbClr val="EBEBEB">
                    <a:lumMod val="75000"/>
                  </a:srgbClr>
                </a:solidFill>
              </a:rPr>
              <a:t>intervento senza diritto su dati </a:t>
            </a:r>
            <a:r>
              <a:rPr lang="it-IT" dirty="0" smtClean="0">
                <a:solidFill>
                  <a:srgbClr val="EBEBEB">
                    <a:lumMod val="75000"/>
                  </a:srgbClr>
                </a:solidFill>
              </a:rPr>
              <a:t>o </a:t>
            </a:r>
            <a:r>
              <a:rPr lang="it-IT" dirty="0">
                <a:solidFill>
                  <a:srgbClr val="EBEBEB">
                    <a:lumMod val="75000"/>
                  </a:srgbClr>
                </a:solidFill>
              </a:rPr>
              <a:t>programmi contenuti in un sistema informatico, per procurare un ingiusto profitto.</a:t>
            </a:r>
          </a:p>
        </p:txBody>
      </p:sp>
      <p:sp>
        <p:nvSpPr>
          <p:cNvPr id="41" name="Goccia 40">
            <a:extLst>
              <a:ext uri="{FF2B5EF4-FFF2-40B4-BE49-F238E27FC236}">
                <a16:creationId xmlns:a16="http://schemas.microsoft.com/office/drawing/2014/main" xmlns="" id="{ED34B437-BD07-4240-B46E-68949A03EE44}"/>
              </a:ext>
            </a:extLst>
          </p:cNvPr>
          <p:cNvSpPr/>
          <p:nvPr/>
        </p:nvSpPr>
        <p:spPr>
          <a:xfrm rot="13459496">
            <a:off x="5191378" y="1128774"/>
            <a:ext cx="2355864" cy="2300106"/>
          </a:xfrm>
          <a:prstGeom prst="teardrop">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42" name="Immagine 41">
            <a:extLst>
              <a:ext uri="{FF2B5EF4-FFF2-40B4-BE49-F238E27FC236}">
                <a16:creationId xmlns:a16="http://schemas.microsoft.com/office/drawing/2014/main" xmlns="" id="{7430841F-F33D-445B-9234-F746591EB110}"/>
              </a:ext>
            </a:extLst>
          </p:cNvPr>
          <p:cNvPicPr>
            <a:picLocks noChangeAspect="1"/>
          </p:cNvPicPr>
          <p:nvPr/>
        </p:nvPicPr>
        <p:blipFill>
          <a:blip r:embed="rId4" cstate="print">
            <a:lum bright="70000" contrast="-70000"/>
            <a:extLst>
              <a:ext uri="{28A0092B-C50C-407E-A947-70E740481C1C}">
                <a14:useLocalDpi xmlns:a14="http://schemas.microsoft.com/office/drawing/2010/main" xmlns="" val="0"/>
              </a:ext>
            </a:extLst>
          </a:blip>
          <a:stretch>
            <a:fillRect/>
          </a:stretch>
        </p:blipFill>
        <p:spPr>
          <a:xfrm>
            <a:off x="5580500" y="1500415"/>
            <a:ext cx="1482845" cy="1482845"/>
          </a:xfrm>
          <a:prstGeom prst="rect">
            <a:avLst/>
          </a:prstGeom>
        </p:spPr>
      </p:pic>
      <p:sp>
        <p:nvSpPr>
          <p:cNvPr id="4" name="Rettangolo 3">
            <a:extLst>
              <a:ext uri="{FF2B5EF4-FFF2-40B4-BE49-F238E27FC236}">
                <a16:creationId xmlns:a16="http://schemas.microsoft.com/office/drawing/2014/main" xmlns="" id="{912A912C-6FAB-47E7-A458-0709DAECC9E8}"/>
              </a:ext>
            </a:extLst>
          </p:cNvPr>
          <p:cNvSpPr/>
          <p:nvPr/>
        </p:nvSpPr>
        <p:spPr>
          <a:xfrm>
            <a:off x="-2141924" y="-6699"/>
            <a:ext cx="2141924" cy="4084024"/>
          </a:xfrm>
          <a:prstGeom prst="rect">
            <a:avLst/>
          </a:prstGeom>
          <a:solidFill>
            <a:schemeClr val="tx1">
              <a:alpha val="5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1"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rPr>
              <a:t>Note sviluppo:</a:t>
            </a:r>
          </a:p>
          <a:p>
            <a:pPr lvl="0"/>
            <a:r>
              <a:rPr lang="it-IT" sz="1600" dirty="0">
                <a:solidFill>
                  <a:srgbClr val="1E5155">
                    <a:lumMod val="75000"/>
                  </a:srgbClr>
                </a:solidFill>
                <a:hlinkClick r:id="rId5"/>
              </a:rPr>
              <a:t>https://pixabay.com/it/hacking-cyber-blackandwhite-2903156/</a:t>
            </a:r>
            <a:endParaRPr lang="it-IT" sz="1600" dirty="0">
              <a:solidFill>
                <a:srgbClr val="1E5155">
                  <a:lumMod val="75000"/>
                </a:srgbClr>
              </a:solidFill>
            </a:endParaRPr>
          </a:p>
          <a:p>
            <a:pPr lvl="0"/>
            <a:endParaRPr kumimoji="0" lang="it-IT" sz="1600"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endParaRPr>
          </a:p>
          <a:p>
            <a:r>
              <a:rPr lang="it-IT" sz="1600" dirty="0">
                <a:solidFill>
                  <a:schemeClr val="bg2">
                    <a:lumMod val="75000"/>
                  </a:schemeClr>
                </a:solidFill>
              </a:rPr>
              <a:t>Popup relativo a testo 4</a:t>
            </a:r>
          </a:p>
          <a:p>
            <a:pPr lvl="0"/>
            <a:endParaRPr kumimoji="0" lang="it-IT" sz="1600"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endParaRPr>
          </a:p>
        </p:txBody>
      </p:sp>
      <p:sp>
        <p:nvSpPr>
          <p:cNvPr id="5" name="Ovale 4">
            <a:extLst>
              <a:ext uri="{FF2B5EF4-FFF2-40B4-BE49-F238E27FC236}">
                <a16:creationId xmlns:a16="http://schemas.microsoft.com/office/drawing/2014/main" xmlns="" id="{A7163CD0-CF3F-4123-937C-3579851E45E6}"/>
              </a:ext>
            </a:extLst>
          </p:cNvPr>
          <p:cNvSpPr/>
          <p:nvPr/>
        </p:nvSpPr>
        <p:spPr>
          <a:xfrm>
            <a:off x="5943384" y="1242097"/>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rPr>
              <a:t>5</a:t>
            </a:r>
          </a:p>
        </p:txBody>
      </p:sp>
      <p:sp>
        <p:nvSpPr>
          <p:cNvPr id="21" name="Ovale 20">
            <a:extLst>
              <a:ext uri="{FF2B5EF4-FFF2-40B4-BE49-F238E27FC236}">
                <a16:creationId xmlns:a16="http://schemas.microsoft.com/office/drawing/2014/main" xmlns="" id="{3E4C7381-AEC8-47B8-BFE5-0185391D81BA}"/>
              </a:ext>
            </a:extLst>
          </p:cNvPr>
          <p:cNvSpPr/>
          <p:nvPr/>
        </p:nvSpPr>
        <p:spPr>
          <a:xfrm>
            <a:off x="77737" y="589616"/>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rPr>
              <a:t>6</a:t>
            </a:r>
          </a:p>
        </p:txBody>
      </p:sp>
      <p:sp>
        <p:nvSpPr>
          <p:cNvPr id="24" name="Goccia 23">
            <a:extLst>
              <a:ext uri="{FF2B5EF4-FFF2-40B4-BE49-F238E27FC236}">
                <a16:creationId xmlns:a16="http://schemas.microsoft.com/office/drawing/2014/main" xmlns="" id="{B7A60AEE-0DED-46AD-AD88-9B8C15307566}"/>
              </a:ext>
            </a:extLst>
          </p:cNvPr>
          <p:cNvSpPr/>
          <p:nvPr/>
        </p:nvSpPr>
        <p:spPr>
          <a:xfrm rot="2700000">
            <a:off x="2972183" y="4513140"/>
            <a:ext cx="264525" cy="216344"/>
          </a:xfrm>
          <a:prstGeom prst="teardrop">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it-IT" b="1" dirty="0"/>
          </a:p>
        </p:txBody>
      </p:sp>
      <p:sp>
        <p:nvSpPr>
          <p:cNvPr id="25" name="Goccia 24">
            <a:extLst>
              <a:ext uri="{FF2B5EF4-FFF2-40B4-BE49-F238E27FC236}">
                <a16:creationId xmlns:a16="http://schemas.microsoft.com/office/drawing/2014/main" xmlns="" id="{8EC0E8F8-5E9D-43AD-B7CD-9BAC9FA8C92A}"/>
              </a:ext>
            </a:extLst>
          </p:cNvPr>
          <p:cNvSpPr/>
          <p:nvPr/>
        </p:nvSpPr>
        <p:spPr>
          <a:xfrm rot="2700000">
            <a:off x="2929638" y="5333084"/>
            <a:ext cx="264525" cy="216344"/>
          </a:xfrm>
          <a:prstGeom prst="teardrop">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it-IT" b="1" dirty="0"/>
          </a:p>
        </p:txBody>
      </p:sp>
      <p:sp>
        <p:nvSpPr>
          <p:cNvPr id="27" name="Goccia 26">
            <a:extLst>
              <a:ext uri="{FF2B5EF4-FFF2-40B4-BE49-F238E27FC236}">
                <a16:creationId xmlns:a16="http://schemas.microsoft.com/office/drawing/2014/main" xmlns="" id="{7641DA11-6D15-4CE8-B919-5FF8E5E9CC60}"/>
              </a:ext>
            </a:extLst>
          </p:cNvPr>
          <p:cNvSpPr/>
          <p:nvPr/>
        </p:nvSpPr>
        <p:spPr>
          <a:xfrm rot="2700000">
            <a:off x="40970" y="4151044"/>
            <a:ext cx="2355864" cy="2300106"/>
          </a:xfrm>
          <a:prstGeom prst="teardrop">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5" name="CasellaDiTesto 34">
            <a:extLst>
              <a:ext uri="{FF2B5EF4-FFF2-40B4-BE49-F238E27FC236}">
                <a16:creationId xmlns:a16="http://schemas.microsoft.com/office/drawing/2014/main" xmlns="" id="{AE01C165-6C65-4A3E-8F43-8D5C49BB5DA5}"/>
              </a:ext>
            </a:extLst>
          </p:cNvPr>
          <p:cNvSpPr txBox="1"/>
          <p:nvPr/>
        </p:nvSpPr>
        <p:spPr>
          <a:xfrm>
            <a:off x="316271" y="4896518"/>
            <a:ext cx="1775685"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lang="it-IT" sz="2000" b="1" dirty="0">
                <a:latin typeface="Tempus Sans ITC" panose="04020404030D07020202" pitchFamily="82" charset="0"/>
                <a:cs typeface="Gisha" panose="020B0502040204020203" pitchFamily="34" charset="-79"/>
              </a:rPr>
              <a:t>C</a:t>
            </a:r>
            <a:r>
              <a:rPr kumimoji="0" lang="it-IT" sz="2000" b="1" i="0" u="none" strike="noStrike" kern="1200" cap="none" spc="0" normalizeH="0" baseline="0" noProof="0" dirty="0" err="1">
                <a:ln>
                  <a:noFill/>
                </a:ln>
                <a:effectLst/>
                <a:uLnTx/>
                <a:uFillTx/>
                <a:latin typeface="Tempus Sans ITC" panose="04020404030D07020202" pitchFamily="82" charset="0"/>
                <a:ea typeface="+mn-ea"/>
                <a:cs typeface="Gisha" panose="020B0502040204020203" pitchFamily="34" charset="-79"/>
              </a:rPr>
              <a:t>ondotte</a:t>
            </a:r>
            <a:r>
              <a:rPr kumimoji="0" lang="it-IT" sz="2000" b="1" i="0" u="none" strike="noStrike" kern="1200" cap="none" spc="0" normalizeH="0" baseline="0" noProof="0" dirty="0">
                <a:ln>
                  <a:noFill/>
                </a:ln>
                <a:effectLst/>
                <a:uLnTx/>
                <a:uFillTx/>
                <a:latin typeface="Tempus Sans ITC" panose="04020404030D07020202" pitchFamily="82" charset="0"/>
                <a:ea typeface="+mn-ea"/>
                <a:cs typeface="Gisha" panose="020B0502040204020203" pitchFamily="34" charset="-79"/>
              </a:rPr>
              <a:t> criminose nelle frodi ICT:</a:t>
            </a:r>
          </a:p>
        </p:txBody>
      </p:sp>
      <p:sp>
        <p:nvSpPr>
          <p:cNvPr id="28" name="Rettangolo con angoli arrotondati 27">
            <a:extLst>
              <a:ext uri="{FF2B5EF4-FFF2-40B4-BE49-F238E27FC236}">
                <a16:creationId xmlns:a16="http://schemas.microsoft.com/office/drawing/2014/main" xmlns="" id="{F47A5C93-74D5-4B56-9FD6-AA0FD414C703}"/>
              </a:ext>
            </a:extLst>
          </p:cNvPr>
          <p:cNvSpPr/>
          <p:nvPr/>
        </p:nvSpPr>
        <p:spPr>
          <a:xfrm>
            <a:off x="2873986" y="4182932"/>
            <a:ext cx="5359852" cy="2488143"/>
          </a:xfrm>
          <a:prstGeom prst="round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Ovale 21">
            <a:extLst>
              <a:ext uri="{FF2B5EF4-FFF2-40B4-BE49-F238E27FC236}">
                <a16:creationId xmlns:a16="http://schemas.microsoft.com/office/drawing/2014/main" xmlns="" id="{BD01B1B7-C3C0-4452-B85D-9CE2B200E602}"/>
              </a:ext>
            </a:extLst>
          </p:cNvPr>
          <p:cNvSpPr/>
          <p:nvPr/>
        </p:nvSpPr>
        <p:spPr>
          <a:xfrm>
            <a:off x="993219" y="4451299"/>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rPr>
              <a:t>7</a:t>
            </a:r>
          </a:p>
        </p:txBody>
      </p:sp>
      <p:sp>
        <p:nvSpPr>
          <p:cNvPr id="32" name="Ovale 31">
            <a:extLst>
              <a:ext uri="{FF2B5EF4-FFF2-40B4-BE49-F238E27FC236}">
                <a16:creationId xmlns:a16="http://schemas.microsoft.com/office/drawing/2014/main" xmlns="" id="{3C66B562-94D0-4AAF-AFF6-6635E811C8EE}"/>
              </a:ext>
            </a:extLst>
          </p:cNvPr>
          <p:cNvSpPr/>
          <p:nvPr/>
        </p:nvSpPr>
        <p:spPr>
          <a:xfrm>
            <a:off x="7063345" y="4062181"/>
            <a:ext cx="925131" cy="3144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srgbClr val="1E5155">
                    <a:lumMod val="75000"/>
                  </a:srgbClr>
                </a:solidFill>
                <a:effectLst/>
                <a:uLnTx/>
                <a:uFillTx/>
                <a:latin typeface="Century Gothic" panose="020B0502020202020204"/>
                <a:ea typeface="+mn-ea"/>
                <a:cs typeface="+mn-cs"/>
              </a:rPr>
              <a:t>8-9</a:t>
            </a:r>
          </a:p>
        </p:txBody>
      </p:sp>
    </p:spTree>
    <p:extLst>
      <p:ext uri="{BB962C8B-B14F-4D97-AF65-F5344CB8AC3E}">
        <p14:creationId xmlns:p14="http://schemas.microsoft.com/office/powerpoint/2010/main" xmlns="" val="3429598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 name="Elaborazione 38">
            <a:extLst>
              <a:ext uri="{FF2B5EF4-FFF2-40B4-BE49-F238E27FC236}">
                <a16:creationId xmlns:a16="http://schemas.microsoft.com/office/drawing/2014/main" xmlns="" id="{81DF519C-F6E8-401F-8B9E-9841F3011B71}"/>
              </a:ext>
            </a:extLst>
          </p:cNvPr>
          <p:cNvSpPr/>
          <p:nvPr/>
        </p:nvSpPr>
        <p:spPr>
          <a:xfrm>
            <a:off x="3981450" y="4587721"/>
            <a:ext cx="8210550" cy="1582194"/>
          </a:xfrm>
          <a:prstGeom prst="flowChartProcess">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8" name="Elaborazione 37">
            <a:extLst>
              <a:ext uri="{FF2B5EF4-FFF2-40B4-BE49-F238E27FC236}">
                <a16:creationId xmlns:a16="http://schemas.microsoft.com/office/drawing/2014/main" xmlns="" id="{44BB78B8-F2A3-4EE4-BFC4-0E34C504F113}"/>
              </a:ext>
            </a:extLst>
          </p:cNvPr>
          <p:cNvSpPr/>
          <p:nvPr/>
        </p:nvSpPr>
        <p:spPr>
          <a:xfrm>
            <a:off x="3981450" y="3037385"/>
            <a:ext cx="8210550" cy="1582194"/>
          </a:xfrm>
          <a:prstGeom prst="flowChartProcess">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Elaborazione 5">
            <a:extLst>
              <a:ext uri="{FF2B5EF4-FFF2-40B4-BE49-F238E27FC236}">
                <a16:creationId xmlns:a16="http://schemas.microsoft.com/office/drawing/2014/main" xmlns="" id="{29A860BA-C238-47BC-81E0-7C84E9645A37}"/>
              </a:ext>
            </a:extLst>
          </p:cNvPr>
          <p:cNvSpPr/>
          <p:nvPr/>
        </p:nvSpPr>
        <p:spPr>
          <a:xfrm>
            <a:off x="3981450" y="1477777"/>
            <a:ext cx="8210550" cy="1582194"/>
          </a:xfrm>
          <a:prstGeom prst="flowChartProces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8" name="Rettangolo 47">
            <a:extLst>
              <a:ext uri="{FF2B5EF4-FFF2-40B4-BE49-F238E27FC236}">
                <a16:creationId xmlns:a16="http://schemas.microsoft.com/office/drawing/2014/main" xmlns=""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627141" y="0"/>
            <a:ext cx="503340" cy="338554"/>
          </a:xfrm>
          <a:prstGeom prst="rect">
            <a:avLst/>
          </a:prstGeom>
          <a:noFill/>
        </p:spPr>
        <p:txBody>
          <a:bodyPr wrap="square" rtlCol="0">
            <a:spAutoFit/>
          </a:bodyPr>
          <a:lstStyle/>
          <a:p>
            <a:r>
              <a:rPr lang="it-IT" sz="1600" dirty="0" smtClean="0">
                <a:latin typeface="Microsoft Yi Baiti" panose="03000500000000000000" pitchFamily="66" charset="0"/>
                <a:ea typeface="Microsoft Yi Baiti" panose="03000500000000000000" pitchFamily="66" charset="0"/>
              </a:rPr>
              <a:t>7</a:t>
            </a:r>
            <a:endParaRPr lang="it-IT" sz="1600" dirty="0">
              <a:latin typeface="Microsoft Yi Baiti" panose="03000500000000000000" pitchFamily="66" charset="0"/>
              <a:ea typeface="Microsoft Yi Baiti" panose="03000500000000000000" pitchFamily="66" charset="0"/>
            </a:endParaRPr>
          </a:p>
        </p:txBody>
      </p:sp>
      <p:sp>
        <p:nvSpPr>
          <p:cNvPr id="20" name="Segnaposto testo 3">
            <a:extLst>
              <a:ext uri="{FF2B5EF4-FFF2-40B4-BE49-F238E27FC236}">
                <a16:creationId xmlns:a16="http://schemas.microsoft.com/office/drawing/2014/main" xmlns="" id="{961F039E-065F-4BF9-B992-93C7C45A9373}"/>
              </a:ext>
            </a:extLst>
          </p:cNvPr>
          <p:cNvSpPr>
            <a:spLocks noGrp="1"/>
          </p:cNvSpPr>
          <p:nvPr>
            <p:ph type="body" sz="quarter" idx="11"/>
          </p:nvPr>
        </p:nvSpPr>
        <p:spPr>
          <a:xfrm>
            <a:off x="61519" y="-29304"/>
            <a:ext cx="11496675" cy="341313"/>
          </a:xfrm>
        </p:spPr>
        <p:txBody>
          <a:bodyPr anchor="ctr" anchorCtr="0">
            <a:noAutofit/>
          </a:bodyPr>
          <a:lstStyle/>
          <a:p>
            <a:r>
              <a:rPr lang="it-IT" sz="3200" dirty="0">
                <a:solidFill>
                  <a:schemeClr val="tx1"/>
                </a:solidFill>
                <a:latin typeface="Microsoft Yi Baiti" panose="03000500000000000000" pitchFamily="66" charset="0"/>
                <a:ea typeface="Microsoft Yi Baiti" panose="03000500000000000000" pitchFamily="66" charset="0"/>
              </a:rPr>
              <a:t>Interventi criminosi </a:t>
            </a:r>
            <a:r>
              <a:rPr lang="it-IT" sz="3200" dirty="0" smtClean="0">
                <a:solidFill>
                  <a:schemeClr val="tx1"/>
                </a:solidFill>
                <a:latin typeface="Microsoft Yi Baiti" panose="03000500000000000000" pitchFamily="66" charset="0"/>
                <a:ea typeface="Microsoft Yi Baiti" panose="03000500000000000000" pitchFamily="66" charset="0"/>
              </a:rPr>
              <a:t>ed </a:t>
            </a:r>
            <a:r>
              <a:rPr lang="it-IT" sz="3200" dirty="0">
                <a:solidFill>
                  <a:schemeClr val="tx1"/>
                </a:solidFill>
                <a:latin typeface="Microsoft Yi Baiti" panose="03000500000000000000" pitchFamily="66" charset="0"/>
                <a:ea typeface="Microsoft Yi Baiti" panose="03000500000000000000" pitchFamily="66" charset="0"/>
              </a:rPr>
              <a:t>elementi dell'illecito 1/2</a:t>
            </a:r>
          </a:p>
        </p:txBody>
      </p:sp>
      <p:sp>
        <p:nvSpPr>
          <p:cNvPr id="24" name="CasellaDiTesto 23">
            <a:extLst>
              <a:ext uri="{FF2B5EF4-FFF2-40B4-BE49-F238E27FC236}">
                <a16:creationId xmlns:a16="http://schemas.microsoft.com/office/drawing/2014/main" xmlns="" id="{3EB8EA8D-DF8C-4170-A276-9D05D5B576BC}"/>
              </a:ext>
            </a:extLst>
          </p:cNvPr>
          <p:cNvSpPr txBox="1"/>
          <p:nvPr/>
        </p:nvSpPr>
        <p:spPr>
          <a:xfrm>
            <a:off x="5809856" y="2035313"/>
            <a:ext cx="6147170" cy="455189"/>
          </a:xfrm>
          <a:prstGeom prst="rect">
            <a:avLst/>
          </a:prstGeom>
          <a:noFill/>
          <a:ln>
            <a:noFill/>
          </a:ln>
        </p:spPr>
        <p:txBody>
          <a:bodyPr wrap="square" rtlCol="0">
            <a:spAutoFit/>
          </a:bodyPr>
          <a:lstStyle/>
          <a:p>
            <a:pPr lvl="0">
              <a:lnSpc>
                <a:spcPct val="150000"/>
              </a:lnSpc>
            </a:pPr>
            <a:r>
              <a:rPr lang="it-IT" dirty="0">
                <a:solidFill>
                  <a:schemeClr val="tx2">
                    <a:lumMod val="75000"/>
                  </a:schemeClr>
                </a:solidFill>
              </a:rPr>
              <a:t>I</a:t>
            </a:r>
            <a:r>
              <a:rPr lang="it-IT" dirty="0" smtClean="0">
                <a:solidFill>
                  <a:schemeClr val="tx2">
                    <a:lumMod val="75000"/>
                  </a:schemeClr>
                </a:solidFill>
              </a:rPr>
              <a:t>ntervento </a:t>
            </a:r>
            <a:r>
              <a:rPr lang="it-IT" dirty="0">
                <a:solidFill>
                  <a:schemeClr val="tx2">
                    <a:lumMod val="75000"/>
                  </a:schemeClr>
                </a:solidFill>
              </a:rPr>
              <a:t>sui dati inseriti nel </a:t>
            </a:r>
            <a:r>
              <a:rPr lang="it-IT" dirty="0" smtClean="0">
                <a:solidFill>
                  <a:schemeClr val="tx2">
                    <a:lumMod val="75000"/>
                  </a:schemeClr>
                </a:solidFill>
              </a:rPr>
              <a:t>computer</a:t>
            </a:r>
            <a:endParaRPr lang="it-IT" dirty="0">
              <a:solidFill>
                <a:schemeClr val="tx2">
                  <a:lumMod val="75000"/>
                </a:schemeClr>
              </a:solidFill>
            </a:endParaRPr>
          </a:p>
        </p:txBody>
      </p:sp>
      <p:sp>
        <p:nvSpPr>
          <p:cNvPr id="25" name="CasellaDiTesto 24">
            <a:extLst>
              <a:ext uri="{FF2B5EF4-FFF2-40B4-BE49-F238E27FC236}">
                <a16:creationId xmlns:a16="http://schemas.microsoft.com/office/drawing/2014/main" xmlns="" id="{3228FBD9-6C23-4DA2-B4F2-D0A5FE89E812}"/>
              </a:ext>
            </a:extLst>
          </p:cNvPr>
          <p:cNvSpPr txBox="1"/>
          <p:nvPr/>
        </p:nvSpPr>
        <p:spPr>
          <a:xfrm>
            <a:off x="6578197" y="728059"/>
            <a:ext cx="6406690" cy="400110"/>
          </a:xfrm>
          <a:prstGeom prst="rect">
            <a:avLst/>
          </a:prstGeom>
          <a:noFill/>
        </p:spPr>
        <p:txBody>
          <a:bodyPr wrap="square" rtlCol="0">
            <a:spAutoFit/>
          </a:bodyPr>
          <a:lstStyle/>
          <a:p>
            <a:pPr lvl="0">
              <a:spcBef>
                <a:spcPts val="1000"/>
              </a:spcBef>
              <a:defRPr/>
            </a:pPr>
            <a:r>
              <a:rPr lang="it-IT" sz="2000" b="1" dirty="0">
                <a:latin typeface="Tempus Sans ITC" panose="04020404030D07020202" pitchFamily="82" charset="0"/>
                <a:cs typeface="Gisha" panose="020B0502040204020203" pitchFamily="34" charset="-79"/>
              </a:rPr>
              <a:t>Possibili interventi </a:t>
            </a:r>
            <a:r>
              <a:rPr lang="it-IT" sz="2000" b="1" dirty="0" smtClean="0">
                <a:latin typeface="Tempus Sans ITC" panose="04020404030D07020202" pitchFamily="82" charset="0"/>
                <a:cs typeface="Gisha" panose="020B0502040204020203" pitchFamily="34" charset="-79"/>
              </a:rPr>
              <a:t>criminosi</a:t>
            </a:r>
            <a:endParaRPr lang="it-IT" sz="2000" b="1" dirty="0">
              <a:latin typeface="Tempus Sans ITC" panose="04020404030D07020202" pitchFamily="82" charset="0"/>
              <a:cs typeface="Gisha" panose="020B0502040204020203" pitchFamily="34" charset="-79"/>
            </a:endParaRPr>
          </a:p>
        </p:txBody>
      </p:sp>
      <p:sp>
        <p:nvSpPr>
          <p:cNvPr id="26" name="Goccia 25">
            <a:extLst>
              <a:ext uri="{FF2B5EF4-FFF2-40B4-BE49-F238E27FC236}">
                <a16:creationId xmlns:a16="http://schemas.microsoft.com/office/drawing/2014/main" xmlns="" id="{CAACC758-F1BB-41E1-A77A-2FC8748E68BC}"/>
              </a:ext>
            </a:extLst>
          </p:cNvPr>
          <p:cNvSpPr/>
          <p:nvPr/>
        </p:nvSpPr>
        <p:spPr>
          <a:xfrm rot="2700000">
            <a:off x="4555469" y="1886207"/>
            <a:ext cx="886442" cy="865462"/>
          </a:xfrm>
          <a:prstGeom prst="teardrop">
            <a:avLst/>
          </a:prstGeom>
          <a:solidFill>
            <a:schemeClr val="bg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sp>
        <p:nvSpPr>
          <p:cNvPr id="5" name="CasellaDiTesto 4">
            <a:extLst>
              <a:ext uri="{FF2B5EF4-FFF2-40B4-BE49-F238E27FC236}">
                <a16:creationId xmlns:a16="http://schemas.microsoft.com/office/drawing/2014/main" xmlns="" id="{4F03E267-78D8-4FDC-B980-AF491ADBC503}"/>
              </a:ext>
            </a:extLst>
          </p:cNvPr>
          <p:cNvSpPr txBox="1"/>
          <p:nvPr/>
        </p:nvSpPr>
        <p:spPr>
          <a:xfrm>
            <a:off x="4812295" y="2134273"/>
            <a:ext cx="441146" cy="369332"/>
          </a:xfrm>
          <a:prstGeom prst="rect">
            <a:avLst/>
          </a:prstGeom>
          <a:noFill/>
        </p:spPr>
        <p:txBody>
          <a:bodyPr wrap="none" rtlCol="0">
            <a:spAutoFit/>
          </a:bodyPr>
          <a:lstStyle/>
          <a:p>
            <a:r>
              <a:rPr lang="it-IT" b="1" dirty="0"/>
              <a:t>01</a:t>
            </a:r>
          </a:p>
        </p:txBody>
      </p:sp>
      <p:sp>
        <p:nvSpPr>
          <p:cNvPr id="28" name="CasellaDiTesto 27">
            <a:extLst>
              <a:ext uri="{FF2B5EF4-FFF2-40B4-BE49-F238E27FC236}">
                <a16:creationId xmlns:a16="http://schemas.microsoft.com/office/drawing/2014/main" xmlns="" id="{FEF8E2AC-7B3C-440B-B78F-4C1DB6890EAF}"/>
              </a:ext>
            </a:extLst>
          </p:cNvPr>
          <p:cNvSpPr txBox="1"/>
          <p:nvPr/>
        </p:nvSpPr>
        <p:spPr>
          <a:xfrm>
            <a:off x="5847271" y="3525520"/>
            <a:ext cx="6147170" cy="507831"/>
          </a:xfrm>
          <a:prstGeom prst="rect">
            <a:avLst/>
          </a:prstGeom>
          <a:noFill/>
        </p:spPr>
        <p:txBody>
          <a:bodyPr wrap="square" rtlCol="0">
            <a:spAutoFit/>
          </a:bodyPr>
          <a:lstStyle/>
          <a:p>
            <a:pPr lvl="0">
              <a:lnSpc>
                <a:spcPct val="150000"/>
              </a:lnSpc>
            </a:pPr>
            <a:r>
              <a:rPr lang="it-IT" dirty="0">
                <a:solidFill>
                  <a:schemeClr val="tx2">
                    <a:lumMod val="75000"/>
                  </a:schemeClr>
                </a:solidFill>
              </a:rPr>
              <a:t>I</a:t>
            </a:r>
            <a:r>
              <a:rPr lang="it-IT" dirty="0" smtClean="0">
                <a:solidFill>
                  <a:schemeClr val="tx2">
                    <a:lumMod val="75000"/>
                  </a:schemeClr>
                </a:solidFill>
              </a:rPr>
              <a:t>ntervento </a:t>
            </a:r>
            <a:r>
              <a:rPr lang="it-IT" dirty="0">
                <a:solidFill>
                  <a:schemeClr val="tx2">
                    <a:lumMod val="75000"/>
                  </a:schemeClr>
                </a:solidFill>
              </a:rPr>
              <a:t>sul programma operativo del </a:t>
            </a:r>
            <a:r>
              <a:rPr lang="it-IT" dirty="0" smtClean="0">
                <a:solidFill>
                  <a:schemeClr val="tx2">
                    <a:lumMod val="75000"/>
                  </a:schemeClr>
                </a:solidFill>
              </a:rPr>
              <a:t>sistema</a:t>
            </a:r>
            <a:endParaRPr lang="it-IT" dirty="0">
              <a:solidFill>
                <a:schemeClr val="tx2">
                  <a:lumMod val="75000"/>
                </a:schemeClr>
              </a:solidFill>
            </a:endParaRPr>
          </a:p>
        </p:txBody>
      </p:sp>
      <p:sp>
        <p:nvSpPr>
          <p:cNvPr id="32" name="Goccia 31">
            <a:extLst>
              <a:ext uri="{FF2B5EF4-FFF2-40B4-BE49-F238E27FC236}">
                <a16:creationId xmlns:a16="http://schemas.microsoft.com/office/drawing/2014/main" xmlns="" id="{82009CDE-E001-48ED-ABC6-0C88C46E8072}"/>
              </a:ext>
            </a:extLst>
          </p:cNvPr>
          <p:cNvSpPr/>
          <p:nvPr/>
        </p:nvSpPr>
        <p:spPr>
          <a:xfrm rot="2700000">
            <a:off x="4587099" y="3384328"/>
            <a:ext cx="886442" cy="865462"/>
          </a:xfrm>
          <a:prstGeom prst="teardrop">
            <a:avLst/>
          </a:prstGeom>
          <a:solidFill>
            <a:schemeClr val="bg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sp>
        <p:nvSpPr>
          <p:cNvPr id="33" name="CasellaDiTesto 32">
            <a:extLst>
              <a:ext uri="{FF2B5EF4-FFF2-40B4-BE49-F238E27FC236}">
                <a16:creationId xmlns:a16="http://schemas.microsoft.com/office/drawing/2014/main" xmlns="" id="{BB2FBD3C-A2FF-41DF-BA66-A01CDC2373A3}"/>
              </a:ext>
            </a:extLst>
          </p:cNvPr>
          <p:cNvSpPr txBox="1"/>
          <p:nvPr/>
        </p:nvSpPr>
        <p:spPr>
          <a:xfrm>
            <a:off x="4843924" y="3632394"/>
            <a:ext cx="444352" cy="369332"/>
          </a:xfrm>
          <a:prstGeom prst="rect">
            <a:avLst/>
          </a:prstGeom>
          <a:noFill/>
        </p:spPr>
        <p:txBody>
          <a:bodyPr wrap="none" rtlCol="0">
            <a:spAutoFit/>
          </a:bodyPr>
          <a:lstStyle/>
          <a:p>
            <a:r>
              <a:rPr lang="it-IT" b="1" dirty="0"/>
              <a:t>02</a:t>
            </a:r>
          </a:p>
        </p:txBody>
      </p:sp>
      <p:sp>
        <p:nvSpPr>
          <p:cNvPr id="34" name="Goccia 33">
            <a:extLst>
              <a:ext uri="{FF2B5EF4-FFF2-40B4-BE49-F238E27FC236}">
                <a16:creationId xmlns:a16="http://schemas.microsoft.com/office/drawing/2014/main" xmlns="" id="{7F480DCC-4937-40D8-8024-28BADE538C7B}"/>
              </a:ext>
            </a:extLst>
          </p:cNvPr>
          <p:cNvSpPr/>
          <p:nvPr/>
        </p:nvSpPr>
        <p:spPr>
          <a:xfrm rot="2700000">
            <a:off x="4668779" y="4856192"/>
            <a:ext cx="886442" cy="865462"/>
          </a:xfrm>
          <a:prstGeom prst="teardrop">
            <a:avLst/>
          </a:prstGeom>
          <a:solidFill>
            <a:schemeClr val="bg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sp>
        <p:nvSpPr>
          <p:cNvPr id="35" name="CasellaDiTesto 34">
            <a:extLst>
              <a:ext uri="{FF2B5EF4-FFF2-40B4-BE49-F238E27FC236}">
                <a16:creationId xmlns:a16="http://schemas.microsoft.com/office/drawing/2014/main" xmlns="" id="{BFB4ED59-9EED-43BE-918C-0094623615A2}"/>
              </a:ext>
            </a:extLst>
          </p:cNvPr>
          <p:cNvSpPr txBox="1"/>
          <p:nvPr/>
        </p:nvSpPr>
        <p:spPr>
          <a:xfrm>
            <a:off x="4858300" y="5113262"/>
            <a:ext cx="444352" cy="369332"/>
          </a:xfrm>
          <a:prstGeom prst="rect">
            <a:avLst/>
          </a:prstGeom>
          <a:noFill/>
        </p:spPr>
        <p:txBody>
          <a:bodyPr wrap="none" rtlCol="0">
            <a:spAutoFit/>
          </a:bodyPr>
          <a:lstStyle/>
          <a:p>
            <a:r>
              <a:rPr lang="it-IT" b="1" dirty="0"/>
              <a:t>03</a:t>
            </a:r>
          </a:p>
        </p:txBody>
      </p:sp>
      <p:sp>
        <p:nvSpPr>
          <p:cNvPr id="36" name="CasellaDiTesto 35">
            <a:extLst>
              <a:ext uri="{FF2B5EF4-FFF2-40B4-BE49-F238E27FC236}">
                <a16:creationId xmlns:a16="http://schemas.microsoft.com/office/drawing/2014/main" xmlns="" id="{0B08ECD6-0F0A-4518-BAB0-BA8970884835}"/>
              </a:ext>
            </a:extLst>
          </p:cNvPr>
          <p:cNvSpPr txBox="1"/>
          <p:nvPr/>
        </p:nvSpPr>
        <p:spPr>
          <a:xfrm>
            <a:off x="5809856" y="4991547"/>
            <a:ext cx="6147170" cy="455189"/>
          </a:xfrm>
          <a:prstGeom prst="rect">
            <a:avLst/>
          </a:prstGeom>
          <a:noFill/>
        </p:spPr>
        <p:txBody>
          <a:bodyPr wrap="square" rtlCol="0">
            <a:spAutoFit/>
          </a:bodyPr>
          <a:lstStyle/>
          <a:p>
            <a:pPr lvl="0">
              <a:lnSpc>
                <a:spcPct val="150000"/>
              </a:lnSpc>
            </a:pPr>
            <a:r>
              <a:rPr lang="it-IT" dirty="0">
                <a:solidFill>
                  <a:schemeClr val="tx2">
                    <a:lumMod val="75000"/>
                  </a:schemeClr>
                </a:solidFill>
              </a:rPr>
              <a:t>I</a:t>
            </a:r>
            <a:r>
              <a:rPr lang="it-IT" dirty="0" smtClean="0">
                <a:solidFill>
                  <a:schemeClr val="tx2">
                    <a:lumMod val="75000"/>
                  </a:schemeClr>
                </a:solidFill>
              </a:rPr>
              <a:t>ntervento </a:t>
            </a:r>
            <a:r>
              <a:rPr lang="it-IT" dirty="0">
                <a:solidFill>
                  <a:schemeClr val="tx2">
                    <a:lumMod val="75000"/>
                  </a:schemeClr>
                </a:solidFill>
              </a:rPr>
              <a:t>sulle </a:t>
            </a:r>
            <a:r>
              <a:rPr lang="it-IT" dirty="0" smtClean="0">
                <a:solidFill>
                  <a:schemeClr val="tx2">
                    <a:lumMod val="75000"/>
                  </a:schemeClr>
                </a:solidFill>
              </a:rPr>
              <a:t>informazioni</a:t>
            </a:r>
            <a:endParaRPr lang="it-IT" dirty="0">
              <a:solidFill>
                <a:schemeClr val="tx2">
                  <a:lumMod val="75000"/>
                </a:schemeClr>
              </a:solidFill>
            </a:endParaRPr>
          </a:p>
        </p:txBody>
      </p:sp>
      <p:sp>
        <p:nvSpPr>
          <p:cNvPr id="4" name="Dati memorizzati 3">
            <a:extLst>
              <a:ext uri="{FF2B5EF4-FFF2-40B4-BE49-F238E27FC236}">
                <a16:creationId xmlns:a16="http://schemas.microsoft.com/office/drawing/2014/main" xmlns="" id="{A323F6F1-2450-45C6-9371-19A2AE8D7880}"/>
              </a:ext>
            </a:extLst>
          </p:cNvPr>
          <p:cNvSpPr/>
          <p:nvPr/>
        </p:nvSpPr>
        <p:spPr>
          <a:xfrm>
            <a:off x="-1884051" y="468000"/>
            <a:ext cx="7439563" cy="6390000"/>
          </a:xfrm>
          <a:prstGeom prst="flowChartOnlineStorage">
            <a:avLst/>
          </a:prstGeom>
          <a:blipFill dpi="0" rotWithShape="1">
            <a:blip r:embed="rId3" cstate="print"/>
            <a:srcRect/>
            <a:stretch>
              <a:fillRect l="25144" t="-1000" r="-32086" b="-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9" name="Ovale 18">
            <a:extLst>
              <a:ext uri="{FF2B5EF4-FFF2-40B4-BE49-F238E27FC236}">
                <a16:creationId xmlns:a16="http://schemas.microsoft.com/office/drawing/2014/main" xmlns="" id="{53CF2825-E6E9-4298-BCB3-390D406E85F2}"/>
              </a:ext>
            </a:extLst>
          </p:cNvPr>
          <p:cNvSpPr/>
          <p:nvPr/>
        </p:nvSpPr>
        <p:spPr>
          <a:xfrm>
            <a:off x="6021680" y="763469"/>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lumMod val="75000"/>
                  </a:schemeClr>
                </a:solidFill>
              </a:rPr>
              <a:t>1</a:t>
            </a:r>
          </a:p>
        </p:txBody>
      </p:sp>
      <p:sp>
        <p:nvSpPr>
          <p:cNvPr id="21" name="Ovale 20">
            <a:extLst>
              <a:ext uri="{FF2B5EF4-FFF2-40B4-BE49-F238E27FC236}">
                <a16:creationId xmlns:a16="http://schemas.microsoft.com/office/drawing/2014/main" xmlns="" id="{261E61B2-1043-4AD3-BF4F-A4ABF9134C4A}"/>
              </a:ext>
            </a:extLst>
          </p:cNvPr>
          <p:cNvSpPr/>
          <p:nvPr/>
        </p:nvSpPr>
        <p:spPr>
          <a:xfrm>
            <a:off x="4422133" y="1478424"/>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2">
                    <a:lumMod val="75000"/>
                  </a:schemeClr>
                </a:solidFill>
              </a:rPr>
              <a:t>2</a:t>
            </a:r>
          </a:p>
        </p:txBody>
      </p:sp>
      <p:sp>
        <p:nvSpPr>
          <p:cNvPr id="22" name="Ovale 21">
            <a:extLst>
              <a:ext uri="{FF2B5EF4-FFF2-40B4-BE49-F238E27FC236}">
                <a16:creationId xmlns:a16="http://schemas.microsoft.com/office/drawing/2014/main" xmlns="" id="{A9403CD5-634E-49F8-A0BB-1B30FBCA4697}"/>
              </a:ext>
            </a:extLst>
          </p:cNvPr>
          <p:cNvSpPr/>
          <p:nvPr/>
        </p:nvSpPr>
        <p:spPr>
          <a:xfrm>
            <a:off x="4281712" y="3142933"/>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2">
                    <a:lumMod val="75000"/>
                  </a:schemeClr>
                </a:solidFill>
              </a:rPr>
              <a:t>3</a:t>
            </a:r>
          </a:p>
        </p:txBody>
      </p:sp>
      <p:sp>
        <p:nvSpPr>
          <p:cNvPr id="23" name="Ovale 22">
            <a:extLst>
              <a:ext uri="{FF2B5EF4-FFF2-40B4-BE49-F238E27FC236}">
                <a16:creationId xmlns:a16="http://schemas.microsoft.com/office/drawing/2014/main" xmlns="" id="{88C459EF-1061-4B31-8B3E-BAEBAF98F500}"/>
              </a:ext>
            </a:extLst>
          </p:cNvPr>
          <p:cNvSpPr/>
          <p:nvPr/>
        </p:nvSpPr>
        <p:spPr>
          <a:xfrm>
            <a:off x="4281712" y="4702541"/>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2">
                    <a:lumMod val="75000"/>
                  </a:schemeClr>
                </a:solidFill>
              </a:rPr>
              <a:t>4</a:t>
            </a:r>
          </a:p>
        </p:txBody>
      </p:sp>
      <p:sp>
        <p:nvSpPr>
          <p:cNvPr id="27" name="Rettangolo 26">
            <a:extLst>
              <a:ext uri="{FF2B5EF4-FFF2-40B4-BE49-F238E27FC236}">
                <a16:creationId xmlns:a16="http://schemas.microsoft.com/office/drawing/2014/main" xmlns="" id="{44ADC6B7-EE1E-4C66-8F14-10F6285C54C5}"/>
              </a:ext>
            </a:extLst>
          </p:cNvPr>
          <p:cNvSpPr/>
          <p:nvPr/>
        </p:nvSpPr>
        <p:spPr>
          <a:xfrm>
            <a:off x="-2141924" y="-6699"/>
            <a:ext cx="2141924" cy="4084024"/>
          </a:xfrm>
          <a:prstGeom prst="rect">
            <a:avLst/>
          </a:prstGeom>
          <a:solidFill>
            <a:schemeClr val="tx1">
              <a:alpha val="5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sz="1600" b="1" dirty="0">
                <a:solidFill>
                  <a:schemeClr val="bg2">
                    <a:lumMod val="75000"/>
                  </a:schemeClr>
                </a:solidFill>
              </a:rPr>
              <a:t>Note sviluppo:</a:t>
            </a:r>
          </a:p>
          <a:p>
            <a:r>
              <a:rPr lang="it-IT" sz="1600" dirty="0">
                <a:solidFill>
                  <a:schemeClr val="bg2">
                    <a:lumMod val="75000"/>
                  </a:schemeClr>
                </a:solidFill>
                <a:hlinkClick r:id="rId4"/>
              </a:rPr>
              <a:t>https://pixabay.com/it/fbi-forza-di-polizia-sorveglianza-3026206/</a:t>
            </a:r>
            <a:endParaRPr lang="it-IT" sz="1600" dirty="0">
              <a:solidFill>
                <a:schemeClr val="bg2">
                  <a:lumMod val="75000"/>
                </a:schemeClr>
              </a:solidFill>
            </a:endParaRPr>
          </a:p>
          <a:p>
            <a:endParaRPr lang="it-IT" sz="1600" dirty="0">
              <a:solidFill>
                <a:schemeClr val="bg2">
                  <a:lumMod val="75000"/>
                </a:schemeClr>
              </a:solidFill>
            </a:endParaRPr>
          </a:p>
        </p:txBody>
      </p:sp>
    </p:spTree>
    <p:extLst>
      <p:ext uri="{BB962C8B-B14F-4D97-AF65-F5344CB8AC3E}">
        <p14:creationId xmlns:p14="http://schemas.microsoft.com/office/powerpoint/2010/main" xmlns="" val="2964727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Elaborazione 30">
            <a:extLst>
              <a:ext uri="{FF2B5EF4-FFF2-40B4-BE49-F238E27FC236}">
                <a16:creationId xmlns:a16="http://schemas.microsoft.com/office/drawing/2014/main" xmlns="" id="{12139271-E13E-4B4C-B87B-02CFD1076B64}"/>
              </a:ext>
            </a:extLst>
          </p:cNvPr>
          <p:cNvSpPr/>
          <p:nvPr/>
        </p:nvSpPr>
        <p:spPr>
          <a:xfrm>
            <a:off x="3981450" y="5339561"/>
            <a:ext cx="8210550" cy="1320594"/>
          </a:xfrm>
          <a:prstGeom prst="flowChartProcess">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Elaborazione 29">
            <a:extLst>
              <a:ext uri="{FF2B5EF4-FFF2-40B4-BE49-F238E27FC236}">
                <a16:creationId xmlns:a16="http://schemas.microsoft.com/office/drawing/2014/main" xmlns="" id="{7C8054B2-35F8-468E-934D-14DFD7E71ADC}"/>
              </a:ext>
            </a:extLst>
          </p:cNvPr>
          <p:cNvSpPr/>
          <p:nvPr/>
        </p:nvSpPr>
        <p:spPr>
          <a:xfrm>
            <a:off x="3981450" y="2707743"/>
            <a:ext cx="8210550" cy="1320594"/>
          </a:xfrm>
          <a:prstGeom prst="flowChartProcess">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 name="Elaborazione 28">
            <a:extLst>
              <a:ext uri="{FF2B5EF4-FFF2-40B4-BE49-F238E27FC236}">
                <a16:creationId xmlns:a16="http://schemas.microsoft.com/office/drawing/2014/main" xmlns="" id="{13CB01B9-4911-4E4C-857C-E9CCA2A2DCA3}"/>
              </a:ext>
            </a:extLst>
          </p:cNvPr>
          <p:cNvSpPr/>
          <p:nvPr/>
        </p:nvSpPr>
        <p:spPr>
          <a:xfrm>
            <a:off x="3981450" y="1389264"/>
            <a:ext cx="8210550" cy="1320594"/>
          </a:xfrm>
          <a:prstGeom prst="flowChartProcess">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9" name="Elaborazione 38">
            <a:extLst>
              <a:ext uri="{FF2B5EF4-FFF2-40B4-BE49-F238E27FC236}">
                <a16:creationId xmlns:a16="http://schemas.microsoft.com/office/drawing/2014/main" xmlns="" id="{81DF519C-F6E8-401F-8B9E-9841F3011B71}"/>
              </a:ext>
            </a:extLst>
          </p:cNvPr>
          <p:cNvSpPr/>
          <p:nvPr/>
        </p:nvSpPr>
        <p:spPr>
          <a:xfrm>
            <a:off x="3981450" y="4018761"/>
            <a:ext cx="8210550" cy="1320594"/>
          </a:xfrm>
          <a:prstGeom prst="flowChartProcess">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8" name="Rettangolo 47">
            <a:extLst>
              <a:ext uri="{FF2B5EF4-FFF2-40B4-BE49-F238E27FC236}">
                <a16:creationId xmlns:a16="http://schemas.microsoft.com/office/drawing/2014/main" xmlns=""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627141" y="0"/>
            <a:ext cx="503340" cy="338554"/>
          </a:xfrm>
          <a:prstGeom prst="rect">
            <a:avLst/>
          </a:prstGeom>
          <a:noFill/>
        </p:spPr>
        <p:txBody>
          <a:bodyPr wrap="square" rtlCol="0">
            <a:spAutoFit/>
          </a:bodyPr>
          <a:lstStyle/>
          <a:p>
            <a:r>
              <a:rPr lang="it-IT" sz="1600" dirty="0" smtClean="0">
                <a:latin typeface="Microsoft Yi Baiti" panose="03000500000000000000" pitchFamily="66" charset="0"/>
                <a:ea typeface="Microsoft Yi Baiti" panose="03000500000000000000" pitchFamily="66" charset="0"/>
              </a:rPr>
              <a:t>8</a:t>
            </a:r>
            <a:endParaRPr lang="it-IT" sz="1600" dirty="0">
              <a:latin typeface="Microsoft Yi Baiti" panose="03000500000000000000" pitchFamily="66" charset="0"/>
              <a:ea typeface="Microsoft Yi Baiti" panose="03000500000000000000" pitchFamily="66" charset="0"/>
            </a:endParaRPr>
          </a:p>
        </p:txBody>
      </p:sp>
      <p:sp>
        <p:nvSpPr>
          <p:cNvPr id="20" name="Segnaposto testo 3">
            <a:extLst>
              <a:ext uri="{FF2B5EF4-FFF2-40B4-BE49-F238E27FC236}">
                <a16:creationId xmlns:a16="http://schemas.microsoft.com/office/drawing/2014/main" xmlns="" id="{961F039E-065F-4BF9-B992-93C7C45A9373}"/>
              </a:ext>
            </a:extLst>
          </p:cNvPr>
          <p:cNvSpPr>
            <a:spLocks noGrp="1"/>
          </p:cNvSpPr>
          <p:nvPr>
            <p:ph type="body" sz="quarter" idx="11"/>
          </p:nvPr>
        </p:nvSpPr>
        <p:spPr>
          <a:xfrm>
            <a:off x="61519" y="-29304"/>
            <a:ext cx="11496675" cy="341313"/>
          </a:xfrm>
        </p:spPr>
        <p:txBody>
          <a:bodyPr anchor="ctr" anchorCtr="0">
            <a:noAutofit/>
          </a:bodyPr>
          <a:lstStyle/>
          <a:p>
            <a:r>
              <a:rPr lang="it-IT" sz="3200" dirty="0">
                <a:solidFill>
                  <a:schemeClr val="tx1"/>
                </a:solidFill>
                <a:latin typeface="Microsoft Yi Baiti" panose="03000500000000000000" pitchFamily="66" charset="0"/>
                <a:ea typeface="Microsoft Yi Baiti" panose="03000500000000000000" pitchFamily="66" charset="0"/>
              </a:rPr>
              <a:t>Interventi criminosi </a:t>
            </a:r>
            <a:r>
              <a:rPr lang="it-IT" sz="3200" dirty="0" smtClean="0">
                <a:solidFill>
                  <a:schemeClr val="tx1"/>
                </a:solidFill>
                <a:latin typeface="Microsoft Yi Baiti" panose="03000500000000000000" pitchFamily="66" charset="0"/>
                <a:ea typeface="Microsoft Yi Baiti" panose="03000500000000000000" pitchFamily="66" charset="0"/>
              </a:rPr>
              <a:t>ed </a:t>
            </a:r>
            <a:r>
              <a:rPr lang="it-IT" sz="3200" dirty="0">
                <a:solidFill>
                  <a:schemeClr val="tx1"/>
                </a:solidFill>
                <a:latin typeface="Microsoft Yi Baiti" panose="03000500000000000000" pitchFamily="66" charset="0"/>
                <a:ea typeface="Microsoft Yi Baiti" panose="03000500000000000000" pitchFamily="66" charset="0"/>
              </a:rPr>
              <a:t>elementi dell'illecito 2/2</a:t>
            </a:r>
          </a:p>
        </p:txBody>
      </p:sp>
      <p:sp>
        <p:nvSpPr>
          <p:cNvPr id="24" name="CasellaDiTesto 23">
            <a:extLst>
              <a:ext uri="{FF2B5EF4-FFF2-40B4-BE49-F238E27FC236}">
                <a16:creationId xmlns:a16="http://schemas.microsoft.com/office/drawing/2014/main" xmlns="" id="{3EB8EA8D-DF8C-4170-A276-9D05D5B576BC}"/>
              </a:ext>
            </a:extLst>
          </p:cNvPr>
          <p:cNvSpPr txBox="1"/>
          <p:nvPr/>
        </p:nvSpPr>
        <p:spPr>
          <a:xfrm>
            <a:off x="5847271" y="1833995"/>
            <a:ext cx="6147170" cy="507831"/>
          </a:xfrm>
          <a:prstGeom prst="rect">
            <a:avLst/>
          </a:prstGeom>
          <a:noFill/>
          <a:ln>
            <a:noFill/>
          </a:ln>
        </p:spPr>
        <p:txBody>
          <a:bodyPr wrap="square" rtlCol="0">
            <a:spAutoFit/>
          </a:bodyPr>
          <a:lstStyle/>
          <a:p>
            <a:pPr lvl="0">
              <a:lnSpc>
                <a:spcPct val="150000"/>
              </a:lnSpc>
            </a:pPr>
            <a:r>
              <a:rPr lang="it-IT" dirty="0">
                <a:solidFill>
                  <a:schemeClr val="tx2">
                    <a:lumMod val="75000"/>
                  </a:schemeClr>
                </a:solidFill>
              </a:rPr>
              <a:t>Soggetto attivo (autore</a:t>
            </a:r>
            <a:r>
              <a:rPr lang="it-IT" dirty="0" smtClean="0">
                <a:solidFill>
                  <a:schemeClr val="tx2">
                    <a:lumMod val="75000"/>
                  </a:schemeClr>
                </a:solidFill>
              </a:rPr>
              <a:t>)</a:t>
            </a:r>
            <a:endParaRPr lang="it-IT" dirty="0">
              <a:solidFill>
                <a:schemeClr val="tx2">
                  <a:lumMod val="75000"/>
                </a:schemeClr>
              </a:solidFill>
            </a:endParaRPr>
          </a:p>
        </p:txBody>
      </p:sp>
      <p:sp>
        <p:nvSpPr>
          <p:cNvPr id="25" name="CasellaDiTesto 24">
            <a:extLst>
              <a:ext uri="{FF2B5EF4-FFF2-40B4-BE49-F238E27FC236}">
                <a16:creationId xmlns:a16="http://schemas.microsoft.com/office/drawing/2014/main" xmlns="" id="{3228FBD9-6C23-4DA2-B4F2-D0A5FE89E812}"/>
              </a:ext>
            </a:extLst>
          </p:cNvPr>
          <p:cNvSpPr txBox="1"/>
          <p:nvPr/>
        </p:nvSpPr>
        <p:spPr>
          <a:xfrm>
            <a:off x="7004917" y="728128"/>
            <a:ext cx="2870603" cy="400110"/>
          </a:xfrm>
          <a:prstGeom prst="rect">
            <a:avLst/>
          </a:prstGeom>
          <a:noFill/>
        </p:spPr>
        <p:txBody>
          <a:bodyPr wrap="square" rtlCol="0">
            <a:spAutoFit/>
          </a:bodyPr>
          <a:lstStyle/>
          <a:p>
            <a:pPr lvl="0">
              <a:spcBef>
                <a:spcPts val="1000"/>
              </a:spcBef>
              <a:defRPr/>
            </a:pPr>
            <a:r>
              <a:rPr lang="it-IT" sz="2000" b="1" dirty="0">
                <a:latin typeface="Tempus Sans ITC" panose="04020404030D07020202" pitchFamily="82" charset="0"/>
                <a:cs typeface="Gisha" panose="020B0502040204020203" pitchFamily="34" charset="-79"/>
              </a:rPr>
              <a:t>Elementi </a:t>
            </a:r>
            <a:r>
              <a:rPr lang="it-IT" sz="2000" b="1" dirty="0" smtClean="0">
                <a:latin typeface="Tempus Sans ITC" panose="04020404030D07020202" pitchFamily="82" charset="0"/>
                <a:cs typeface="Gisha" panose="020B0502040204020203" pitchFamily="34" charset="-79"/>
              </a:rPr>
              <a:t>dell’illecito</a:t>
            </a:r>
            <a:endParaRPr lang="it-IT" sz="2000" b="1" dirty="0">
              <a:latin typeface="Tempus Sans ITC" panose="04020404030D07020202" pitchFamily="82" charset="0"/>
              <a:cs typeface="Gisha" panose="020B0502040204020203" pitchFamily="34" charset="-79"/>
            </a:endParaRPr>
          </a:p>
        </p:txBody>
      </p:sp>
      <p:sp>
        <p:nvSpPr>
          <p:cNvPr id="26" name="Goccia 25">
            <a:extLst>
              <a:ext uri="{FF2B5EF4-FFF2-40B4-BE49-F238E27FC236}">
                <a16:creationId xmlns:a16="http://schemas.microsoft.com/office/drawing/2014/main" xmlns="" id="{CAACC758-F1BB-41E1-A77A-2FC8748E68BC}"/>
              </a:ext>
            </a:extLst>
          </p:cNvPr>
          <p:cNvSpPr/>
          <p:nvPr/>
        </p:nvSpPr>
        <p:spPr>
          <a:xfrm rot="2700000">
            <a:off x="4756097" y="1642841"/>
            <a:ext cx="886442" cy="865462"/>
          </a:xfrm>
          <a:prstGeom prst="teardrop">
            <a:avLst/>
          </a:prstGeom>
          <a:solidFill>
            <a:schemeClr val="bg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sp>
        <p:nvSpPr>
          <p:cNvPr id="5" name="CasellaDiTesto 4">
            <a:extLst>
              <a:ext uri="{FF2B5EF4-FFF2-40B4-BE49-F238E27FC236}">
                <a16:creationId xmlns:a16="http://schemas.microsoft.com/office/drawing/2014/main" xmlns="" id="{4F03E267-78D8-4FDC-B980-AF491ADBC503}"/>
              </a:ext>
            </a:extLst>
          </p:cNvPr>
          <p:cNvSpPr txBox="1"/>
          <p:nvPr/>
        </p:nvSpPr>
        <p:spPr>
          <a:xfrm>
            <a:off x="5012923" y="1890907"/>
            <a:ext cx="441146" cy="369332"/>
          </a:xfrm>
          <a:prstGeom prst="rect">
            <a:avLst/>
          </a:prstGeom>
          <a:noFill/>
        </p:spPr>
        <p:txBody>
          <a:bodyPr wrap="none" rtlCol="0">
            <a:spAutoFit/>
          </a:bodyPr>
          <a:lstStyle/>
          <a:p>
            <a:r>
              <a:rPr lang="it-IT" b="1" dirty="0"/>
              <a:t>01</a:t>
            </a:r>
          </a:p>
        </p:txBody>
      </p:sp>
      <p:sp>
        <p:nvSpPr>
          <p:cNvPr id="28" name="CasellaDiTesto 27">
            <a:extLst>
              <a:ext uri="{FF2B5EF4-FFF2-40B4-BE49-F238E27FC236}">
                <a16:creationId xmlns:a16="http://schemas.microsoft.com/office/drawing/2014/main" xmlns="" id="{FEF8E2AC-7B3C-440B-B78F-4C1DB6890EAF}"/>
              </a:ext>
            </a:extLst>
          </p:cNvPr>
          <p:cNvSpPr txBox="1"/>
          <p:nvPr/>
        </p:nvSpPr>
        <p:spPr>
          <a:xfrm>
            <a:off x="5847271" y="3159760"/>
            <a:ext cx="6147170" cy="507831"/>
          </a:xfrm>
          <a:prstGeom prst="rect">
            <a:avLst/>
          </a:prstGeom>
          <a:noFill/>
        </p:spPr>
        <p:txBody>
          <a:bodyPr wrap="square" rtlCol="0">
            <a:spAutoFit/>
          </a:bodyPr>
          <a:lstStyle/>
          <a:p>
            <a:pPr lvl="0">
              <a:lnSpc>
                <a:spcPct val="150000"/>
              </a:lnSpc>
            </a:pPr>
            <a:r>
              <a:rPr lang="it-IT" dirty="0">
                <a:solidFill>
                  <a:schemeClr val="tx2">
                    <a:lumMod val="75000"/>
                  </a:schemeClr>
                </a:solidFill>
              </a:rPr>
              <a:t>Soggetto passivo (titolare del bene</a:t>
            </a:r>
            <a:r>
              <a:rPr lang="it-IT" dirty="0" smtClean="0">
                <a:solidFill>
                  <a:schemeClr val="tx2">
                    <a:lumMod val="75000"/>
                  </a:schemeClr>
                </a:solidFill>
              </a:rPr>
              <a:t>)</a:t>
            </a:r>
            <a:endParaRPr lang="it-IT" dirty="0">
              <a:solidFill>
                <a:schemeClr val="tx2">
                  <a:lumMod val="75000"/>
                </a:schemeClr>
              </a:solidFill>
            </a:endParaRPr>
          </a:p>
        </p:txBody>
      </p:sp>
      <p:sp>
        <p:nvSpPr>
          <p:cNvPr id="32" name="Goccia 31">
            <a:extLst>
              <a:ext uri="{FF2B5EF4-FFF2-40B4-BE49-F238E27FC236}">
                <a16:creationId xmlns:a16="http://schemas.microsoft.com/office/drawing/2014/main" xmlns="" id="{82009CDE-E001-48ED-ABC6-0C88C46E8072}"/>
              </a:ext>
            </a:extLst>
          </p:cNvPr>
          <p:cNvSpPr/>
          <p:nvPr/>
        </p:nvSpPr>
        <p:spPr>
          <a:xfrm rot="2700000">
            <a:off x="4770378" y="2977226"/>
            <a:ext cx="886442" cy="865462"/>
          </a:xfrm>
          <a:prstGeom prst="teardrop">
            <a:avLst/>
          </a:prstGeom>
          <a:solidFill>
            <a:schemeClr val="bg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sp>
        <p:nvSpPr>
          <p:cNvPr id="33" name="CasellaDiTesto 32">
            <a:extLst>
              <a:ext uri="{FF2B5EF4-FFF2-40B4-BE49-F238E27FC236}">
                <a16:creationId xmlns:a16="http://schemas.microsoft.com/office/drawing/2014/main" xmlns="" id="{BB2FBD3C-A2FF-41DF-BA66-A01CDC2373A3}"/>
              </a:ext>
            </a:extLst>
          </p:cNvPr>
          <p:cNvSpPr txBox="1"/>
          <p:nvPr/>
        </p:nvSpPr>
        <p:spPr>
          <a:xfrm>
            <a:off x="5027724" y="3204102"/>
            <a:ext cx="444352" cy="369332"/>
          </a:xfrm>
          <a:prstGeom prst="rect">
            <a:avLst/>
          </a:prstGeom>
          <a:noFill/>
        </p:spPr>
        <p:txBody>
          <a:bodyPr wrap="none" rtlCol="0">
            <a:spAutoFit/>
          </a:bodyPr>
          <a:lstStyle/>
          <a:p>
            <a:r>
              <a:rPr lang="it-IT" b="1" dirty="0"/>
              <a:t>02</a:t>
            </a:r>
          </a:p>
        </p:txBody>
      </p:sp>
      <p:sp>
        <p:nvSpPr>
          <p:cNvPr id="34" name="Goccia 33">
            <a:extLst>
              <a:ext uri="{FF2B5EF4-FFF2-40B4-BE49-F238E27FC236}">
                <a16:creationId xmlns:a16="http://schemas.microsoft.com/office/drawing/2014/main" xmlns="" id="{7F480DCC-4937-40D8-8024-28BADE538C7B}"/>
              </a:ext>
            </a:extLst>
          </p:cNvPr>
          <p:cNvSpPr/>
          <p:nvPr/>
        </p:nvSpPr>
        <p:spPr>
          <a:xfrm rot="2700000">
            <a:off x="4770379" y="4287232"/>
            <a:ext cx="886442" cy="865462"/>
          </a:xfrm>
          <a:prstGeom prst="teardrop">
            <a:avLst/>
          </a:prstGeom>
          <a:solidFill>
            <a:schemeClr val="bg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sp>
        <p:nvSpPr>
          <p:cNvPr id="35" name="CasellaDiTesto 34">
            <a:extLst>
              <a:ext uri="{FF2B5EF4-FFF2-40B4-BE49-F238E27FC236}">
                <a16:creationId xmlns:a16="http://schemas.microsoft.com/office/drawing/2014/main" xmlns="" id="{BFB4ED59-9EED-43BE-918C-0094623615A2}"/>
              </a:ext>
            </a:extLst>
          </p:cNvPr>
          <p:cNvSpPr txBox="1"/>
          <p:nvPr/>
        </p:nvSpPr>
        <p:spPr>
          <a:xfrm>
            <a:off x="5000540" y="4544302"/>
            <a:ext cx="444352" cy="369332"/>
          </a:xfrm>
          <a:prstGeom prst="rect">
            <a:avLst/>
          </a:prstGeom>
          <a:noFill/>
        </p:spPr>
        <p:txBody>
          <a:bodyPr wrap="none" rtlCol="0">
            <a:spAutoFit/>
          </a:bodyPr>
          <a:lstStyle/>
          <a:p>
            <a:r>
              <a:rPr lang="it-IT" b="1" dirty="0"/>
              <a:t>03</a:t>
            </a:r>
          </a:p>
        </p:txBody>
      </p:sp>
      <p:sp>
        <p:nvSpPr>
          <p:cNvPr id="36" name="CasellaDiTesto 35">
            <a:extLst>
              <a:ext uri="{FF2B5EF4-FFF2-40B4-BE49-F238E27FC236}">
                <a16:creationId xmlns:a16="http://schemas.microsoft.com/office/drawing/2014/main" xmlns="" id="{0B08ECD6-0F0A-4518-BAB0-BA8970884835}"/>
              </a:ext>
            </a:extLst>
          </p:cNvPr>
          <p:cNvSpPr txBox="1"/>
          <p:nvPr/>
        </p:nvSpPr>
        <p:spPr>
          <a:xfrm>
            <a:off x="5868008" y="4420911"/>
            <a:ext cx="6147170" cy="455189"/>
          </a:xfrm>
          <a:prstGeom prst="rect">
            <a:avLst/>
          </a:prstGeom>
          <a:noFill/>
        </p:spPr>
        <p:txBody>
          <a:bodyPr wrap="square" rtlCol="0">
            <a:spAutoFit/>
          </a:bodyPr>
          <a:lstStyle/>
          <a:p>
            <a:pPr lvl="0">
              <a:lnSpc>
                <a:spcPct val="150000"/>
              </a:lnSpc>
            </a:pPr>
            <a:r>
              <a:rPr lang="it-IT" dirty="0">
                <a:solidFill>
                  <a:schemeClr val="tx2">
                    <a:lumMod val="75000"/>
                  </a:schemeClr>
                </a:solidFill>
              </a:rPr>
              <a:t>Condotta </a:t>
            </a:r>
            <a:r>
              <a:rPr lang="it-IT" dirty="0" smtClean="0">
                <a:solidFill>
                  <a:schemeClr val="tx2">
                    <a:lumMod val="75000"/>
                  </a:schemeClr>
                </a:solidFill>
              </a:rPr>
              <a:t>illecita</a:t>
            </a:r>
            <a:endParaRPr lang="it-IT" dirty="0">
              <a:solidFill>
                <a:schemeClr val="tx2">
                  <a:lumMod val="75000"/>
                </a:schemeClr>
              </a:solidFill>
            </a:endParaRPr>
          </a:p>
        </p:txBody>
      </p:sp>
      <p:sp>
        <p:nvSpPr>
          <p:cNvPr id="4" name="Dati memorizzati 3">
            <a:extLst>
              <a:ext uri="{FF2B5EF4-FFF2-40B4-BE49-F238E27FC236}">
                <a16:creationId xmlns:a16="http://schemas.microsoft.com/office/drawing/2014/main" xmlns="" id="{A323F6F1-2450-45C6-9371-19A2AE8D7880}"/>
              </a:ext>
            </a:extLst>
          </p:cNvPr>
          <p:cNvSpPr/>
          <p:nvPr/>
        </p:nvSpPr>
        <p:spPr>
          <a:xfrm>
            <a:off x="-1097280" y="455930"/>
            <a:ext cx="6521852" cy="6402070"/>
          </a:xfrm>
          <a:prstGeom prst="flowChartOnlineStorage">
            <a:avLst/>
          </a:prstGeom>
          <a:blipFill dpi="0" rotWithShape="1">
            <a:blip r:embed="rId3" cstate="print"/>
            <a:srcRect/>
            <a:stretch>
              <a:fillRect l="16732" t="209" r="-2970" b="-220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9" name="Ovale 18">
            <a:extLst>
              <a:ext uri="{FF2B5EF4-FFF2-40B4-BE49-F238E27FC236}">
                <a16:creationId xmlns:a16="http://schemas.microsoft.com/office/drawing/2014/main" xmlns="" id="{53CF2825-E6E9-4298-BCB3-390D406E85F2}"/>
              </a:ext>
            </a:extLst>
          </p:cNvPr>
          <p:cNvSpPr/>
          <p:nvPr/>
        </p:nvSpPr>
        <p:spPr>
          <a:xfrm>
            <a:off x="6425594" y="721655"/>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lumMod val="75000"/>
                  </a:schemeClr>
                </a:solidFill>
              </a:rPr>
              <a:t>1</a:t>
            </a:r>
          </a:p>
        </p:txBody>
      </p:sp>
      <p:sp>
        <p:nvSpPr>
          <p:cNvPr id="21" name="Ovale 20">
            <a:extLst>
              <a:ext uri="{FF2B5EF4-FFF2-40B4-BE49-F238E27FC236}">
                <a16:creationId xmlns:a16="http://schemas.microsoft.com/office/drawing/2014/main" xmlns="" id="{261E61B2-1043-4AD3-BF4F-A4ABF9134C4A}"/>
              </a:ext>
            </a:extLst>
          </p:cNvPr>
          <p:cNvSpPr/>
          <p:nvPr/>
        </p:nvSpPr>
        <p:spPr>
          <a:xfrm>
            <a:off x="4422133" y="1478424"/>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2">
                    <a:lumMod val="75000"/>
                  </a:schemeClr>
                </a:solidFill>
              </a:rPr>
              <a:t>2</a:t>
            </a:r>
          </a:p>
        </p:txBody>
      </p:sp>
      <p:sp>
        <p:nvSpPr>
          <p:cNvPr id="22" name="Ovale 21">
            <a:extLst>
              <a:ext uri="{FF2B5EF4-FFF2-40B4-BE49-F238E27FC236}">
                <a16:creationId xmlns:a16="http://schemas.microsoft.com/office/drawing/2014/main" xmlns="" id="{A9403CD5-634E-49F8-A0BB-1B30FBCA4697}"/>
              </a:ext>
            </a:extLst>
          </p:cNvPr>
          <p:cNvSpPr/>
          <p:nvPr/>
        </p:nvSpPr>
        <p:spPr>
          <a:xfrm>
            <a:off x="4281712" y="3142933"/>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2">
                    <a:lumMod val="75000"/>
                  </a:schemeClr>
                </a:solidFill>
              </a:rPr>
              <a:t>3</a:t>
            </a:r>
          </a:p>
        </p:txBody>
      </p:sp>
      <p:sp>
        <p:nvSpPr>
          <p:cNvPr id="23" name="Ovale 22">
            <a:extLst>
              <a:ext uri="{FF2B5EF4-FFF2-40B4-BE49-F238E27FC236}">
                <a16:creationId xmlns:a16="http://schemas.microsoft.com/office/drawing/2014/main" xmlns="" id="{88C459EF-1061-4B31-8B3E-BAEBAF98F500}"/>
              </a:ext>
            </a:extLst>
          </p:cNvPr>
          <p:cNvSpPr/>
          <p:nvPr/>
        </p:nvSpPr>
        <p:spPr>
          <a:xfrm>
            <a:off x="4238917" y="4456811"/>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a:solidFill>
                  <a:schemeClr val="bg2">
                    <a:lumMod val="75000"/>
                  </a:schemeClr>
                </a:solidFill>
              </a:rPr>
              <a:t>4</a:t>
            </a:r>
          </a:p>
        </p:txBody>
      </p:sp>
      <p:sp>
        <p:nvSpPr>
          <p:cNvPr id="27" name="Rettangolo 26">
            <a:extLst>
              <a:ext uri="{FF2B5EF4-FFF2-40B4-BE49-F238E27FC236}">
                <a16:creationId xmlns:a16="http://schemas.microsoft.com/office/drawing/2014/main" xmlns="" id="{44ADC6B7-EE1E-4C66-8F14-10F6285C54C5}"/>
              </a:ext>
            </a:extLst>
          </p:cNvPr>
          <p:cNvSpPr/>
          <p:nvPr/>
        </p:nvSpPr>
        <p:spPr>
          <a:xfrm>
            <a:off x="-2141924" y="-6699"/>
            <a:ext cx="2141924" cy="4084024"/>
          </a:xfrm>
          <a:prstGeom prst="rect">
            <a:avLst/>
          </a:prstGeom>
          <a:solidFill>
            <a:schemeClr val="tx1">
              <a:alpha val="5882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t-IT" sz="1600" b="1" dirty="0">
                <a:solidFill>
                  <a:schemeClr val="bg2">
                    <a:lumMod val="75000"/>
                  </a:schemeClr>
                </a:solidFill>
              </a:rPr>
              <a:t>Note sviluppo:</a:t>
            </a:r>
          </a:p>
          <a:p>
            <a:r>
              <a:rPr lang="it-IT" sz="1600" dirty="0">
                <a:solidFill>
                  <a:schemeClr val="bg2">
                    <a:lumMod val="75000"/>
                  </a:schemeClr>
                </a:solidFill>
              </a:rPr>
              <a:t>https://pixabay.com/it/polizia-scena-del-crimine-omicidio-3284258/</a:t>
            </a:r>
          </a:p>
        </p:txBody>
      </p:sp>
      <p:sp>
        <p:nvSpPr>
          <p:cNvPr id="37" name="Goccia 36">
            <a:extLst>
              <a:ext uri="{FF2B5EF4-FFF2-40B4-BE49-F238E27FC236}">
                <a16:creationId xmlns:a16="http://schemas.microsoft.com/office/drawing/2014/main" xmlns="" id="{907268FB-E233-4BA3-BF92-5621116828A8}"/>
              </a:ext>
            </a:extLst>
          </p:cNvPr>
          <p:cNvSpPr/>
          <p:nvPr/>
        </p:nvSpPr>
        <p:spPr>
          <a:xfrm rot="2700000">
            <a:off x="4821179" y="5496272"/>
            <a:ext cx="886442" cy="865462"/>
          </a:xfrm>
          <a:prstGeom prst="teardrop">
            <a:avLst/>
          </a:prstGeom>
          <a:solidFill>
            <a:schemeClr val="bg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b="1" dirty="0"/>
          </a:p>
        </p:txBody>
      </p:sp>
      <p:sp>
        <p:nvSpPr>
          <p:cNvPr id="40" name="CasellaDiTesto 39">
            <a:extLst>
              <a:ext uri="{FF2B5EF4-FFF2-40B4-BE49-F238E27FC236}">
                <a16:creationId xmlns:a16="http://schemas.microsoft.com/office/drawing/2014/main" xmlns="" id="{3484D9F8-8B5E-46C7-A6ED-FC196C5F76BF}"/>
              </a:ext>
            </a:extLst>
          </p:cNvPr>
          <p:cNvSpPr txBox="1"/>
          <p:nvPr/>
        </p:nvSpPr>
        <p:spPr>
          <a:xfrm>
            <a:off x="5051340" y="5753342"/>
            <a:ext cx="444352" cy="369332"/>
          </a:xfrm>
          <a:prstGeom prst="rect">
            <a:avLst/>
          </a:prstGeom>
          <a:noFill/>
        </p:spPr>
        <p:txBody>
          <a:bodyPr wrap="none" rtlCol="0">
            <a:spAutoFit/>
          </a:bodyPr>
          <a:lstStyle/>
          <a:p>
            <a:r>
              <a:rPr lang="it-IT" b="1" dirty="0"/>
              <a:t>04</a:t>
            </a:r>
          </a:p>
        </p:txBody>
      </p:sp>
      <p:sp>
        <p:nvSpPr>
          <p:cNvPr id="41" name="CasellaDiTesto 40">
            <a:extLst>
              <a:ext uri="{FF2B5EF4-FFF2-40B4-BE49-F238E27FC236}">
                <a16:creationId xmlns:a16="http://schemas.microsoft.com/office/drawing/2014/main" xmlns="" id="{B8D74A87-29BB-4BF3-A6D1-EC9CA42B7678}"/>
              </a:ext>
            </a:extLst>
          </p:cNvPr>
          <p:cNvSpPr txBox="1"/>
          <p:nvPr/>
        </p:nvSpPr>
        <p:spPr>
          <a:xfrm>
            <a:off x="5902024" y="5674683"/>
            <a:ext cx="6147170" cy="455189"/>
          </a:xfrm>
          <a:prstGeom prst="rect">
            <a:avLst/>
          </a:prstGeom>
          <a:noFill/>
        </p:spPr>
        <p:txBody>
          <a:bodyPr wrap="square" rtlCol="0">
            <a:spAutoFit/>
          </a:bodyPr>
          <a:lstStyle/>
          <a:p>
            <a:pPr lvl="0">
              <a:lnSpc>
                <a:spcPct val="150000"/>
              </a:lnSpc>
            </a:pPr>
            <a:r>
              <a:rPr lang="it-IT" dirty="0">
                <a:solidFill>
                  <a:schemeClr val="tx2">
                    <a:lumMod val="75000"/>
                  </a:schemeClr>
                </a:solidFill>
              </a:rPr>
              <a:t>Oggetto </a:t>
            </a:r>
            <a:r>
              <a:rPr lang="it-IT" dirty="0" smtClean="0">
                <a:solidFill>
                  <a:schemeClr val="tx2">
                    <a:lumMod val="75000"/>
                  </a:schemeClr>
                </a:solidFill>
              </a:rPr>
              <a:t>dell'illecito</a:t>
            </a:r>
            <a:endParaRPr lang="it-IT" dirty="0">
              <a:solidFill>
                <a:schemeClr val="tx2">
                  <a:lumMod val="75000"/>
                </a:schemeClr>
              </a:solidFill>
            </a:endParaRPr>
          </a:p>
        </p:txBody>
      </p:sp>
      <p:sp>
        <p:nvSpPr>
          <p:cNvPr id="42" name="Ovale 41">
            <a:extLst>
              <a:ext uri="{FF2B5EF4-FFF2-40B4-BE49-F238E27FC236}">
                <a16:creationId xmlns:a16="http://schemas.microsoft.com/office/drawing/2014/main" xmlns="" id="{77BD1B65-0B5D-4A1D-8F31-BA3DDAEAD228}"/>
              </a:ext>
            </a:extLst>
          </p:cNvPr>
          <p:cNvSpPr/>
          <p:nvPr/>
        </p:nvSpPr>
        <p:spPr>
          <a:xfrm>
            <a:off x="4352069" y="5465015"/>
            <a:ext cx="421791" cy="34234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solidFill>
                  <a:schemeClr val="bg2">
                    <a:lumMod val="75000"/>
                  </a:schemeClr>
                </a:solidFill>
              </a:rPr>
              <a:t>5</a:t>
            </a:r>
          </a:p>
        </p:txBody>
      </p:sp>
    </p:spTree>
    <p:extLst>
      <p:ext uri="{BB962C8B-B14F-4D97-AF65-F5344CB8AC3E}">
        <p14:creationId xmlns:p14="http://schemas.microsoft.com/office/powerpoint/2010/main" xmlns="" val="10954697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e">
  <a:themeElements>
    <a:clrScheme name="Ion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e">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e">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xmlns="" name="Ion" id="{B8441ADB-2E43-4AF7-B97A-BD870242C6A8}" vid="{292E63A9-BB86-4E3D-B92A-7223C6510D2E}"/>
    </a:ext>
  </a:extLst>
</a:theme>
</file>

<file path=ppt/theme/theme2.xml><?xml version="1.0" encoding="utf-8"?>
<a:theme xmlns:a="http://schemas.openxmlformats.org/drawingml/2006/main" name="1_Ione">
  <a:themeElements>
    <a:clrScheme name="Ion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e">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e">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xmlns="" name="Ion" id="{B8441ADB-2E43-4AF7-B97A-BD870242C6A8}" vid="{292E63A9-BB86-4E3D-B92A-7223C6510D2E}"/>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4233</TotalTime>
  <Words>6036</Words>
  <Application>Microsoft Office PowerPoint</Application>
  <PresentationFormat>Personalizzato</PresentationFormat>
  <Paragraphs>934</Paragraphs>
  <Slides>34</Slides>
  <Notes>34</Notes>
  <HiddenSlides>0</HiddenSlides>
  <MMClips>0</MMClips>
  <ScaleCrop>false</ScaleCrop>
  <HeadingPairs>
    <vt:vector size="4" baseType="variant">
      <vt:variant>
        <vt:lpstr>Tema</vt:lpstr>
      </vt:variant>
      <vt:variant>
        <vt:i4>2</vt:i4>
      </vt:variant>
      <vt:variant>
        <vt:lpstr>Titoli diapositive</vt:lpstr>
      </vt:variant>
      <vt:variant>
        <vt:i4>34</vt:i4>
      </vt:variant>
    </vt:vector>
  </HeadingPairs>
  <TitlesOfParts>
    <vt:vector size="36" baseType="lpstr">
      <vt:lpstr>Ione</vt:lpstr>
      <vt:lpstr>1_Ione</vt:lpstr>
      <vt:lpstr>Diapositiva 1</vt:lpstr>
      <vt:lpstr>Diapositiva 2</vt:lpstr>
      <vt:lpstr>Diapositiva 3</vt:lpstr>
      <vt:lpstr>Diapositiva 4</vt:lpstr>
      <vt:lpstr>Diapositiva 5</vt:lpstr>
      <vt:lpstr>Diapositiva 6</vt:lpstr>
      <vt:lpstr>Diapositiva 7</vt:lpstr>
      <vt:lpstr>Diapositiva 8</vt:lpstr>
      <vt:lpstr>Diapositiva 9</vt:lpstr>
      <vt:lpstr>Diapositiva 10</vt:lpstr>
      <vt:lpstr>Diapositiva 11</vt:lpstr>
      <vt:lpstr>Diapositiva 12</vt:lpstr>
      <vt:lpstr>Diapositiva 13</vt:lpstr>
      <vt:lpstr>Diapositiva 14</vt:lpstr>
      <vt:lpstr>Diapositiva 15</vt:lpstr>
      <vt:lpstr>Diapositiva 16</vt:lpstr>
      <vt:lpstr>Diapositiva 17</vt:lpstr>
      <vt:lpstr>Diapositiva 18</vt:lpstr>
      <vt:lpstr>Diapositiva 19</vt:lpstr>
      <vt:lpstr>Diapositiva 20</vt:lpstr>
      <vt:lpstr>Diapositiva 21</vt:lpstr>
      <vt:lpstr>Diapositiva 22</vt:lpstr>
      <vt:lpstr>Diapositiva 23</vt:lpstr>
      <vt:lpstr>Diapositiva 24</vt:lpstr>
      <vt:lpstr>Diapositiva 25</vt:lpstr>
      <vt:lpstr>Diapositiva 26</vt:lpstr>
      <vt:lpstr>Diapositiva 27</vt:lpstr>
      <vt:lpstr>Diapositiva 28</vt:lpstr>
      <vt:lpstr>Diapositiva 29</vt:lpstr>
      <vt:lpstr>Diapositiva 30</vt:lpstr>
      <vt:lpstr>Diapositiva 31</vt:lpstr>
      <vt:lpstr>Diapositiva 32</vt:lpstr>
      <vt:lpstr>Diapositiva 33</vt:lpstr>
      <vt:lpstr>Diapositiva 34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Valentina</dc:creator>
  <cp:lastModifiedBy>Carlo Cerroni</cp:lastModifiedBy>
  <cp:revision>369</cp:revision>
  <dcterms:created xsi:type="dcterms:W3CDTF">2018-07-03T17:42:04Z</dcterms:created>
  <dcterms:modified xsi:type="dcterms:W3CDTF">2018-12-13T15:49:58Z</dcterms:modified>
</cp:coreProperties>
</file>